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6" r:id="rId5"/>
    <p:sldMasterId id="2147483712" r:id="rId6"/>
  </p:sldMasterIdLst>
  <p:notesMasterIdLst>
    <p:notesMasterId r:id="rId72"/>
  </p:notesMasterIdLst>
  <p:handoutMasterIdLst>
    <p:handoutMasterId r:id="rId73"/>
  </p:handoutMasterIdLst>
  <p:sldIdLst>
    <p:sldId id="256" r:id="rId7"/>
    <p:sldId id="260" r:id="rId8"/>
    <p:sldId id="363" r:id="rId9"/>
    <p:sldId id="283" r:id="rId10"/>
    <p:sldId id="426" r:id="rId11"/>
    <p:sldId id="285" r:id="rId12"/>
    <p:sldId id="340" r:id="rId13"/>
    <p:sldId id="360" r:id="rId14"/>
    <p:sldId id="361" r:id="rId15"/>
    <p:sldId id="362" r:id="rId16"/>
    <p:sldId id="364" r:id="rId17"/>
    <p:sldId id="366" r:id="rId18"/>
    <p:sldId id="367" r:id="rId19"/>
    <p:sldId id="345" r:id="rId20"/>
    <p:sldId id="370" r:id="rId21"/>
    <p:sldId id="404" r:id="rId22"/>
    <p:sldId id="347" r:id="rId23"/>
    <p:sldId id="406" r:id="rId24"/>
    <p:sldId id="257" r:id="rId25"/>
    <p:sldId id="407" r:id="rId26"/>
    <p:sldId id="351" r:id="rId27"/>
    <p:sldId id="352" r:id="rId28"/>
    <p:sldId id="353" r:id="rId29"/>
    <p:sldId id="281" r:id="rId30"/>
    <p:sldId id="354" r:id="rId31"/>
    <p:sldId id="405" r:id="rId32"/>
    <p:sldId id="262" r:id="rId33"/>
    <p:sldId id="273" r:id="rId34"/>
    <p:sldId id="394" r:id="rId35"/>
    <p:sldId id="396" r:id="rId36"/>
    <p:sldId id="397" r:id="rId37"/>
    <p:sldId id="398" r:id="rId38"/>
    <p:sldId id="399" r:id="rId39"/>
    <p:sldId id="400" r:id="rId40"/>
    <p:sldId id="401" r:id="rId41"/>
    <p:sldId id="402" r:id="rId42"/>
    <p:sldId id="335" r:id="rId43"/>
    <p:sldId id="381" r:id="rId44"/>
    <p:sldId id="382" r:id="rId45"/>
    <p:sldId id="383" r:id="rId46"/>
    <p:sldId id="384" r:id="rId47"/>
    <p:sldId id="356" r:id="rId48"/>
    <p:sldId id="294" r:id="rId49"/>
    <p:sldId id="311" r:id="rId50"/>
    <p:sldId id="411" r:id="rId51"/>
    <p:sldId id="412" r:id="rId52"/>
    <p:sldId id="413" r:id="rId53"/>
    <p:sldId id="414" r:id="rId54"/>
    <p:sldId id="419" r:id="rId55"/>
    <p:sldId id="418" r:id="rId56"/>
    <p:sldId id="417" r:id="rId57"/>
    <p:sldId id="409" r:id="rId58"/>
    <p:sldId id="420" r:id="rId59"/>
    <p:sldId id="410" r:id="rId60"/>
    <p:sldId id="368" r:id="rId61"/>
    <p:sldId id="371" r:id="rId62"/>
    <p:sldId id="385" r:id="rId63"/>
    <p:sldId id="386" r:id="rId64"/>
    <p:sldId id="387" r:id="rId65"/>
    <p:sldId id="388" r:id="rId66"/>
    <p:sldId id="421" r:id="rId67"/>
    <p:sldId id="422" r:id="rId68"/>
    <p:sldId id="423" r:id="rId69"/>
    <p:sldId id="424" r:id="rId70"/>
    <p:sldId id="425" r:id="rId71"/>
  </p:sldIdLst>
  <p:sldSz cx="12192000" cy="6858000"/>
  <p:notesSz cx="6858000" cy="9144000"/>
  <p:defaultText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6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iam L Lavender" initials="WL" lastIdx="1" clrIdx="0">
    <p:extLst>
      <p:ext uri="{19B8F6BF-5375-455C-9EA6-DF929625EA0E}">
        <p15:presenceInfo xmlns:p15="http://schemas.microsoft.com/office/powerpoint/2012/main" userId="S::bill.lavender@sherwin.com::6875cc10-6bd9-46db-84b4-91ce3f30ff0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272F"/>
    <a:srgbClr val="404043"/>
    <a:srgbClr val="C61E3E"/>
    <a:srgbClr val="39C572"/>
    <a:srgbClr val="20A3AA"/>
    <a:srgbClr val="2AA0A6"/>
    <a:srgbClr val="6BBB23"/>
    <a:srgbClr val="0C3244"/>
    <a:srgbClr val="1E6C2D"/>
    <a:srgbClr val="68C8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1570B2-6948-453A-9787-B93CFDC33CC3}" v="42" dt="2020-03-05T15:48:55.8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71915" autoAdjust="0"/>
  </p:normalViewPr>
  <p:slideViewPr>
    <p:cSldViewPr snapToGrid="0">
      <p:cViewPr varScale="1">
        <p:scale>
          <a:sx n="82" d="100"/>
          <a:sy n="82" d="100"/>
        </p:scale>
        <p:origin x="1674" y="84"/>
      </p:cViewPr>
      <p:guideLst>
        <p:guide orient="horz" pos="2184"/>
        <p:guide pos="3864"/>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commentAuthors" Target="commentAuthors.xml"/><Relationship Id="rId79"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1-15T08:53:57.523" idx="1">
    <p:pos x="10" y="10"/>
    <p:text>4th sentence should go after the last sentance
</p:text>
    <p:extLst>
      <p:ext uri="{C676402C-5697-4E1C-873F-D02D1690AC5C}">
        <p15:threadingInfo xmlns:p15="http://schemas.microsoft.com/office/powerpoint/2012/main" timeZoneBias="48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6B1987-2293-488C-8931-6B1C55F3072E}" type="datetimeFigureOut">
              <a:rPr lang="en-GB" smtClean="0"/>
              <a:pPr/>
              <a:t>04/10/2022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6F2AF05-FCC1-4D4D-97DF-2CEC85CCB6A3}" type="slidenum">
              <a:rPr lang="en-GB" smtClean="0"/>
              <a:pPr/>
              <a:t>‹#›</a:t>
            </a:fld>
            <a:endParaRPr lang="en-GB"/>
          </a:p>
        </p:txBody>
      </p:sp>
    </p:spTree>
    <p:extLst>
      <p:ext uri="{BB962C8B-B14F-4D97-AF65-F5344CB8AC3E}">
        <p14:creationId xmlns:p14="http://schemas.microsoft.com/office/powerpoint/2010/main" val="9690401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6EB351-B71F-994E-B7F5-47EF92319960}" type="datetimeFigureOut">
              <a:rPr lang="en-US" smtClean="0"/>
              <a:t>10/4/2022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5ABD53-3A11-6047-B769-A69193878D3E}" type="slidenum">
              <a:rPr lang="en-US" smtClean="0"/>
              <a:t>‹#›</a:t>
            </a:fld>
            <a:endParaRPr lang="en-US"/>
          </a:p>
        </p:txBody>
      </p:sp>
    </p:spTree>
    <p:extLst>
      <p:ext uri="{BB962C8B-B14F-4D97-AF65-F5344CB8AC3E}">
        <p14:creationId xmlns:p14="http://schemas.microsoft.com/office/powerpoint/2010/main" val="2466345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i="1" kern="1200" dirty="0">
                <a:solidFill>
                  <a:schemeClr val="tx1"/>
                </a:solidFill>
                <a:effectLst>
                  <a:outerShdw blurRad="38100" dist="19050" dir="2700000" algn="tl">
                    <a:schemeClr val="dk1">
                      <a:alpha val="40000"/>
                    </a:schemeClr>
                  </a:outerShdw>
                </a:effectLst>
                <a:latin typeface="+mn-lt"/>
                <a:ea typeface="+mn-ea"/>
                <a:cs typeface="+mn-cs"/>
              </a:rPr>
              <a:t>Welcome To: </a:t>
            </a:r>
            <a:r>
              <a:rPr lang="en-US" sz="1200" i="1" kern="1200" dirty="0">
                <a:solidFill>
                  <a:schemeClr val="tx1"/>
                </a:solidFill>
                <a:effectLst/>
                <a:latin typeface="+mn-lt"/>
                <a:ea typeface="+mn-ea"/>
                <a:cs typeface="+mn-cs"/>
              </a:rPr>
              <a:t>“Roof Coatings – Decorative, Protective, and Sustainable Alternatives”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This presentation illustrates the different options building owners, specifiers, and applicators have available in todays’ marketplace.  Typical types of structures, roof substrates, and the various technologies available are discussed and highlighted. Residual benefits of energy savings, sustainability, and durability are also part of the presentation. Case studies are included at the conclusion of the program</a:t>
            </a:r>
            <a:endParaRPr lang="en-US" dirty="0"/>
          </a:p>
        </p:txBody>
      </p:sp>
      <p:sp>
        <p:nvSpPr>
          <p:cNvPr id="4" name="Slide Number Placeholder 3"/>
          <p:cNvSpPr>
            <a:spLocks noGrp="1"/>
          </p:cNvSpPr>
          <p:nvPr>
            <p:ph type="sldNum" sz="quarter" idx="5"/>
          </p:nvPr>
        </p:nvSpPr>
        <p:spPr/>
        <p:txBody>
          <a:bodyPr/>
          <a:lstStyle/>
          <a:p>
            <a:fld id="{E45ABD53-3A11-6047-B769-A69193878D3E}" type="slidenum">
              <a:rPr lang="en-US" smtClean="0"/>
              <a:t>1</a:t>
            </a:fld>
            <a:endParaRPr lang="en-US"/>
          </a:p>
        </p:txBody>
      </p:sp>
    </p:spTree>
    <p:extLst>
      <p:ext uri="{BB962C8B-B14F-4D97-AF65-F5344CB8AC3E}">
        <p14:creationId xmlns:p14="http://schemas.microsoft.com/office/powerpoint/2010/main" val="2286064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Asphalt</a:t>
            </a:r>
            <a:r>
              <a:rPr lang="en-US" sz="1200" baseline="0" dirty="0">
                <a:solidFill>
                  <a:schemeClr val="tx1"/>
                </a:solidFill>
              </a:rPr>
              <a:t> and Aluminum coatings have been used for decades in roofing and have proven performance but low reflectivity.</a:t>
            </a:r>
          </a:p>
          <a:p>
            <a:r>
              <a:rPr lang="en-US" sz="1200" baseline="0" dirty="0">
                <a:solidFill>
                  <a:schemeClr val="tx1"/>
                </a:solidFill>
              </a:rPr>
              <a:t>Acrylic, Silicone and Polyurethane are high performance coatings that offer high reflectivity and have a proven history.</a:t>
            </a:r>
          </a:p>
          <a:p>
            <a:r>
              <a:rPr lang="en-US" sz="1200" baseline="0" dirty="0">
                <a:solidFill>
                  <a:schemeClr val="tx1"/>
                </a:solidFill>
              </a:rPr>
              <a:t>Newer technologies like PMMA and PVDF are also gaining traction in the industry, however PVDF is a thin build paint product that can be incorporated into other technologies such as acrylics to provide protective benefits in addition to aesthetic.</a:t>
            </a:r>
          </a:p>
          <a:p>
            <a:endParaRPr lang="en-US" sz="1200" baseline="0" dirty="0">
              <a:solidFill>
                <a:schemeClr val="tx1"/>
              </a:solidFill>
            </a:endParaRPr>
          </a:p>
          <a:p>
            <a:r>
              <a:rPr lang="en-US" sz="1200" baseline="0" dirty="0">
                <a:solidFill>
                  <a:schemeClr val="tx1"/>
                </a:solidFill>
              </a:rPr>
              <a:t>PVDF is commonly used for roof top logos or where long term color retention is desired. For this presentation we will focus on the most common technologies,  Acrylic, Silicone and Polyurethane.</a:t>
            </a:r>
            <a:endParaRPr lang="en-US" sz="1200"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E45ABD53-3A11-6047-B769-A69193878D3E}" type="slidenum">
              <a:rPr lang="en-US" smtClean="0"/>
              <a:t>10</a:t>
            </a:fld>
            <a:endParaRPr lang="en-US"/>
          </a:p>
        </p:txBody>
      </p:sp>
    </p:spTree>
    <p:extLst>
      <p:ext uri="{BB962C8B-B14F-4D97-AF65-F5344CB8AC3E}">
        <p14:creationId xmlns:p14="http://schemas.microsoft.com/office/powerpoint/2010/main" val="1943780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picture is an example of Aluminum roof Coating over a Modified Bitumen Roofing System.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Aluminum roof coatings can be produced utilizing various grades of pigments, aluminum flake or aluminum paste. These raw materials, combined with asphalt deliver durable, reflective properties. Aluminum roof coatings are utilized on asphalt built up roofing or modified bitumen smooth roofing systems.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rPr>
              <a:t>Aluminum coatings are a cost effective  choice for older properties where aluminum has been used in the past as a UV protectant.</a:t>
            </a:r>
            <a:endParaRPr lang="en-US" sz="1200"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E45ABD53-3A11-6047-B769-A69193878D3E}" type="slidenum">
              <a:rPr lang="en-US" smtClean="0"/>
              <a:t>11</a:t>
            </a:fld>
            <a:endParaRPr lang="en-US"/>
          </a:p>
        </p:txBody>
      </p:sp>
    </p:spTree>
    <p:extLst>
      <p:ext uri="{BB962C8B-B14F-4D97-AF65-F5344CB8AC3E}">
        <p14:creationId xmlns:p14="http://schemas.microsoft.com/office/powerpoint/2010/main" val="4234628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These are examples of Acrylic coating over Built Up Roofing and Silicone coating on</a:t>
            </a:r>
            <a:r>
              <a:rPr lang="en-US" sz="1200" baseline="0" dirty="0">
                <a:solidFill>
                  <a:schemeClr val="tx1"/>
                </a:solidFill>
              </a:rPr>
              <a:t> a metal roof.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solidFill>
                <a:schemeClr val="tx1"/>
              </a:solidFill>
            </a:endParaRPr>
          </a:p>
          <a:p>
            <a:pPr lvl="0">
              <a:defRPr/>
            </a:pPr>
            <a:r>
              <a:rPr lang="en-US" dirty="0"/>
              <a:t>The picture on the left is an Acrylic Coating over smooth Built Up Roofing.</a:t>
            </a:r>
          </a:p>
          <a:p>
            <a:pPr lvl="0">
              <a:defRPr/>
            </a:pPr>
            <a:r>
              <a:rPr lang="en-US" dirty="0"/>
              <a:t>The picture on the right is a Silicone coating over an EPDM single ply membrane.</a:t>
            </a:r>
          </a:p>
          <a:p>
            <a:pPr lvl="0">
              <a:defRPr/>
            </a:pPr>
            <a:r>
              <a:rPr lang="en-US" dirty="0"/>
              <a:t>Both coating types are bright white and highly reflective.</a:t>
            </a:r>
          </a:p>
          <a:p>
            <a:pPr lvl="0">
              <a:defRPr/>
            </a:pPr>
            <a:r>
              <a:rPr lang="en-US" dirty="0"/>
              <a:t>Both technologies are suitable to be used on either roof substrate.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Also keep in mind that roof drainage should be a key consideration when selecting a roof coating technology. We will discuss this further later in the presentation.</a:t>
            </a:r>
            <a:endParaRPr lang="en-US" sz="1200" baseline="0"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E45ABD53-3A11-6047-B769-A69193878D3E}" type="slidenum">
              <a:rPr lang="en-US" smtClean="0"/>
              <a:t>12</a:t>
            </a:fld>
            <a:endParaRPr lang="en-US"/>
          </a:p>
        </p:txBody>
      </p:sp>
    </p:spTree>
    <p:extLst>
      <p:ext uri="{BB962C8B-B14F-4D97-AF65-F5344CB8AC3E}">
        <p14:creationId xmlns:p14="http://schemas.microsoft.com/office/powerpoint/2010/main" val="1840066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an example of Silicone roof coating over an existing Modified Roofing and Acrylic roof coating on a metal roof.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picture on the left is a silicone roof coating over an existing modified bitumen roofing system. </a:t>
            </a:r>
          </a:p>
          <a:p>
            <a:r>
              <a:rPr lang="en-US" sz="1200" kern="1200" dirty="0">
                <a:solidFill>
                  <a:schemeClr val="tx1"/>
                </a:solidFill>
                <a:effectLst/>
                <a:latin typeface="+mn-lt"/>
                <a:ea typeface="+mn-ea"/>
                <a:cs typeface="+mn-cs"/>
              </a:rPr>
              <a:t>The picture on the right is an example of acrylic roof coating over structural metal roofing. </a:t>
            </a:r>
          </a:p>
          <a:p>
            <a:r>
              <a:rPr lang="en-US" sz="1200" kern="1200" dirty="0">
                <a:solidFill>
                  <a:schemeClr val="tx1"/>
                </a:solidFill>
                <a:effectLst/>
                <a:latin typeface="+mn-lt"/>
                <a:ea typeface="+mn-ea"/>
                <a:cs typeface="+mn-cs"/>
              </a:rPr>
              <a:t>Again, either technology could be used on these roofing substrates.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coatings are lightweight and contribute very little additional weight to the existing roof system. </a:t>
            </a:r>
          </a:p>
          <a:p>
            <a:r>
              <a:rPr lang="en-US" sz="1200" kern="1200" dirty="0">
                <a:solidFill>
                  <a:schemeClr val="tx1"/>
                </a:solidFill>
                <a:effectLst/>
                <a:latin typeface="+mn-lt"/>
                <a:ea typeface="+mn-ea"/>
                <a:cs typeface="+mn-cs"/>
              </a:rPr>
              <a:t>The high rise on the left will be discussed further during our case studies. </a:t>
            </a:r>
          </a:p>
          <a:p>
            <a:r>
              <a:rPr lang="en-US" sz="1200" kern="1200" dirty="0">
                <a:solidFill>
                  <a:schemeClr val="tx1"/>
                </a:solidFill>
                <a:effectLst/>
                <a:latin typeface="+mn-lt"/>
                <a:ea typeface="+mn-ea"/>
                <a:cs typeface="+mn-cs"/>
              </a:rPr>
              <a:t>For now, imagine the cost associated with trying to re-roof this building that has very little staging area and is very high up in the air.</a:t>
            </a:r>
          </a:p>
          <a:p>
            <a:endParaRPr lang="en-US" sz="1200" baseline="0" dirty="0">
              <a:solidFill>
                <a:schemeClr val="tx1"/>
              </a:solidFill>
            </a:endParaRPr>
          </a:p>
          <a:p>
            <a:r>
              <a:rPr lang="en-US" sz="1200" baseline="0" dirty="0">
                <a:solidFill>
                  <a:schemeClr val="tx1"/>
                </a:solidFill>
              </a:rPr>
              <a:t>As you can see, these technologies are all bright white and highly reflective. We will discuss why this is important in the next section.</a:t>
            </a:r>
          </a:p>
          <a:p>
            <a:endParaRPr lang="en-US" sz="1200" baseline="0" dirty="0">
              <a:solidFill>
                <a:schemeClr val="tx1"/>
              </a:solidFill>
            </a:endParaRPr>
          </a:p>
          <a:p>
            <a:endParaRPr lang="en-US" sz="1200"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E45ABD53-3A11-6047-B769-A69193878D3E}" type="slidenum">
              <a:rPr lang="en-US" smtClean="0"/>
              <a:t>13</a:t>
            </a:fld>
            <a:endParaRPr lang="en-US"/>
          </a:p>
        </p:txBody>
      </p:sp>
    </p:spTree>
    <p:extLst>
      <p:ext uri="{BB962C8B-B14F-4D97-AF65-F5344CB8AC3E}">
        <p14:creationId xmlns:p14="http://schemas.microsoft.com/office/powerpoint/2010/main" val="1825485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dirty="0">
                <a:latin typeface="Avenir Next Medium" panose="020B0503020202020204" pitchFamily="34" charset="0"/>
              </a:rPr>
              <a:t>Before we move on to learn about how reflective roof coatings provide sustainable roofing options, let’s do a quick Knowledge Check.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b="1" dirty="0">
              <a:latin typeface="Avenir Next Medium"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1" dirty="0">
                <a:latin typeface="Avenir Next Medium" panose="020B0503020202020204" pitchFamily="34" charset="0"/>
              </a:rPr>
              <a:t>Field applied paint and protective coatings differ in the following ways:</a:t>
            </a:r>
          </a:p>
          <a:p>
            <a:pPr marL="514350" indent="-514350">
              <a:buFont typeface="+mj-lt"/>
              <a:buAutoNum type="alphaLcParenR"/>
            </a:pPr>
            <a:endParaRPr lang="en-US" sz="1200" dirty="0">
              <a:latin typeface="Avenir Next Medium" panose="020B0503020202020204" pitchFamily="34" charset="0"/>
            </a:endParaRPr>
          </a:p>
          <a:p>
            <a:pPr marL="514350" indent="-514350">
              <a:buFont typeface="+mj-lt"/>
              <a:buAutoNum type="alphaLcParenR"/>
            </a:pPr>
            <a:r>
              <a:rPr lang="en-US" sz="1200" dirty="0">
                <a:latin typeface="Avenir Next Medium" panose="020B0503020202020204" pitchFamily="34" charset="0"/>
              </a:rPr>
              <a:t>Film Build</a:t>
            </a:r>
          </a:p>
          <a:p>
            <a:pPr marL="514350" indent="-514350">
              <a:buFont typeface="+mj-lt"/>
              <a:buAutoNum type="alphaLcParenR"/>
            </a:pPr>
            <a:r>
              <a:rPr lang="en-US" sz="1200" dirty="0">
                <a:latin typeface="Avenir Next Medium" panose="020B0503020202020204" pitchFamily="34" charset="0"/>
              </a:rPr>
              <a:t>Neither can be used for metal roofing</a:t>
            </a:r>
          </a:p>
          <a:p>
            <a:pPr marL="514350" indent="-514350">
              <a:buFont typeface="+mj-lt"/>
              <a:buAutoNum type="alphaLcParenR"/>
            </a:pPr>
            <a:r>
              <a:rPr lang="en-US" sz="1200" dirty="0">
                <a:latin typeface="Avenir Next Medium" panose="020B0503020202020204" pitchFamily="34" charset="0"/>
              </a:rPr>
              <a:t>Elongation properties</a:t>
            </a:r>
          </a:p>
          <a:p>
            <a:pPr marL="514350" indent="-514350">
              <a:buFont typeface="+mj-lt"/>
              <a:buAutoNum type="alphaLcParenR"/>
            </a:pPr>
            <a:r>
              <a:rPr lang="en-US" sz="1200" dirty="0">
                <a:latin typeface="Avenir Next Medium" panose="020B0503020202020204" pitchFamily="34" charset="0"/>
              </a:rPr>
              <a:t>Both A &amp; 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baseline="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baseline="0" dirty="0">
                <a:solidFill>
                  <a:srgbClr val="FF0000"/>
                </a:solidFill>
              </a:rPr>
              <a:t>The correct answer is D. </a:t>
            </a:r>
            <a:endParaRPr lang="en-US" sz="1200" b="1" i="1" dirty="0">
              <a:solidFill>
                <a:srgbClr val="FF0000"/>
              </a:solidFill>
            </a:endParaRPr>
          </a:p>
          <a:p>
            <a:endParaRPr lang="en-US" dirty="0"/>
          </a:p>
        </p:txBody>
      </p:sp>
      <p:sp>
        <p:nvSpPr>
          <p:cNvPr id="4" name="Slide Number Placeholder 3"/>
          <p:cNvSpPr>
            <a:spLocks noGrp="1"/>
          </p:cNvSpPr>
          <p:nvPr>
            <p:ph type="sldNum" sz="quarter" idx="5"/>
          </p:nvPr>
        </p:nvSpPr>
        <p:spPr/>
        <p:txBody>
          <a:bodyPr/>
          <a:lstStyle/>
          <a:p>
            <a:fld id="{E45ABD53-3A11-6047-B769-A69193878D3E}" type="slidenum">
              <a:rPr lang="en-US" smtClean="0"/>
              <a:t>14</a:t>
            </a:fld>
            <a:endParaRPr lang="en-US"/>
          </a:p>
        </p:txBody>
      </p:sp>
    </p:spTree>
    <p:extLst>
      <p:ext uri="{BB962C8B-B14F-4D97-AF65-F5344CB8AC3E}">
        <p14:creationId xmlns:p14="http://schemas.microsoft.com/office/powerpoint/2010/main" val="3997635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We will now discuss roof sustainability and the impact on our environment, people, and benefits to help the bottom line of company profits.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45ABD53-3A11-6047-B769-A69193878D3E}" type="slidenum">
              <a:rPr lang="en-US" smtClean="0"/>
              <a:t>15</a:t>
            </a:fld>
            <a:endParaRPr lang="en-US"/>
          </a:p>
        </p:txBody>
      </p:sp>
    </p:spTree>
    <p:extLst>
      <p:ext uri="{BB962C8B-B14F-4D97-AF65-F5344CB8AC3E}">
        <p14:creationId xmlns:p14="http://schemas.microsoft.com/office/powerpoint/2010/main" val="4018141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Reflective roof coatings offer the</a:t>
            </a:r>
            <a:r>
              <a:rPr lang="en-US" sz="1200" baseline="0" dirty="0">
                <a:solidFill>
                  <a:schemeClr val="tx1"/>
                </a:solidFill>
              </a:rPr>
              <a:t> opportunity for facility energy savings, are beneficial to the environment and can improve roof performance.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solidFill>
                <a:schemeClr val="tx1"/>
              </a:solidFill>
            </a:endParaRPr>
          </a:p>
          <a:p>
            <a:pPr lvl="0">
              <a:defRPr/>
            </a:pPr>
            <a:r>
              <a:rPr lang="en-US" dirty="0"/>
              <a:t>The use of reflective roof coatings reduces our carbon foot print by reducing the amount of energy it takes to cool a structure. With national and global attention on the effects of rising climates, reflective roof coatings have proven to reduce energy consumption by an average of 10% ( as stated by the state of Florida DOE ). </a:t>
            </a:r>
          </a:p>
          <a:p>
            <a:pPr lvl="0">
              <a:defRPr/>
            </a:pPr>
            <a:endParaRPr lang="en-US" dirty="0"/>
          </a:p>
          <a:p>
            <a:pPr lvl="0">
              <a:defRPr/>
            </a:pPr>
            <a:r>
              <a:rPr lang="en-US" dirty="0"/>
              <a:t>Additionally,  reflective roof coatings improve roof performance by protecting the existing roofing membrane from UV and weathering due to moisture.</a:t>
            </a:r>
          </a:p>
          <a:p>
            <a:endParaRPr lang="en-US" dirty="0"/>
          </a:p>
        </p:txBody>
      </p:sp>
      <p:sp>
        <p:nvSpPr>
          <p:cNvPr id="4" name="Slide Number Placeholder 3"/>
          <p:cNvSpPr>
            <a:spLocks noGrp="1"/>
          </p:cNvSpPr>
          <p:nvPr>
            <p:ph type="sldNum" sz="quarter" idx="5"/>
          </p:nvPr>
        </p:nvSpPr>
        <p:spPr/>
        <p:txBody>
          <a:bodyPr/>
          <a:lstStyle/>
          <a:p>
            <a:fld id="{E45ABD53-3A11-6047-B769-A69193878D3E}" type="slidenum">
              <a:rPr lang="en-US" smtClean="0"/>
              <a:t>16</a:t>
            </a:fld>
            <a:endParaRPr lang="en-US"/>
          </a:p>
        </p:txBody>
      </p:sp>
    </p:spTree>
    <p:extLst>
      <p:ext uri="{BB962C8B-B14F-4D97-AF65-F5344CB8AC3E}">
        <p14:creationId xmlns:p14="http://schemas.microsoft.com/office/powerpoint/2010/main" val="31167778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Reflective roof coatings lower roof surface temperatures.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example, the infrared image shows a light blue area indicating 100° F for a section coated with a reflective roof coating.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yellow area is an uncoated mineral surface cap sheet and indicates a roof surface temperature of 160°F.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represents a 37% reduction in roof surface temperature.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Also note that the roof seam areas are close to 190° F.</a:t>
            </a:r>
          </a:p>
          <a:p>
            <a:endParaRPr lang="en-US" dirty="0"/>
          </a:p>
        </p:txBody>
      </p:sp>
      <p:sp>
        <p:nvSpPr>
          <p:cNvPr id="4" name="Slide Number Placeholder 3"/>
          <p:cNvSpPr>
            <a:spLocks noGrp="1"/>
          </p:cNvSpPr>
          <p:nvPr>
            <p:ph type="sldNum" sz="quarter" idx="5"/>
          </p:nvPr>
        </p:nvSpPr>
        <p:spPr/>
        <p:txBody>
          <a:bodyPr/>
          <a:lstStyle/>
          <a:p>
            <a:fld id="{E45ABD53-3A11-6047-B769-A69193878D3E}" type="slidenum">
              <a:rPr lang="en-US" smtClean="0"/>
              <a:t>17</a:t>
            </a:fld>
            <a:endParaRPr lang="en-US"/>
          </a:p>
        </p:txBody>
      </p:sp>
    </p:spTree>
    <p:extLst>
      <p:ext uri="{BB962C8B-B14F-4D97-AF65-F5344CB8AC3E}">
        <p14:creationId xmlns:p14="http://schemas.microsoft.com/office/powerpoint/2010/main" val="39930334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 todays’ technology, this can also be demonstrated with the use of a thermal heat gun. The uncoated granular surfaced cap sheet is at 141° F while the coated area is 97°F at the same time of the day.</a:t>
            </a:r>
          </a:p>
          <a:p>
            <a:endParaRPr lang="en-US" dirty="0"/>
          </a:p>
        </p:txBody>
      </p:sp>
      <p:sp>
        <p:nvSpPr>
          <p:cNvPr id="4" name="Slide Number Placeholder 3"/>
          <p:cNvSpPr>
            <a:spLocks noGrp="1"/>
          </p:cNvSpPr>
          <p:nvPr>
            <p:ph type="sldNum" sz="quarter" idx="5"/>
          </p:nvPr>
        </p:nvSpPr>
        <p:spPr/>
        <p:txBody>
          <a:bodyPr/>
          <a:lstStyle/>
          <a:p>
            <a:fld id="{E45ABD53-3A11-6047-B769-A69193878D3E}" type="slidenum">
              <a:rPr lang="en-US" smtClean="0"/>
              <a:t>18</a:t>
            </a:fld>
            <a:endParaRPr lang="en-US"/>
          </a:p>
        </p:txBody>
      </p:sp>
    </p:spTree>
    <p:extLst>
      <p:ext uri="{BB962C8B-B14F-4D97-AF65-F5344CB8AC3E}">
        <p14:creationId xmlns:p14="http://schemas.microsoft.com/office/powerpoint/2010/main" val="693899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Lowering roof temperatures can reduce the load and increase the efficiency of rooftop HVAC equipment</a:t>
            </a:r>
            <a:r>
              <a:rPr lang="en-US" sz="1200" baseline="0" dirty="0">
                <a:solidFill>
                  <a:schemeClr val="tx1"/>
                </a:solidFill>
              </a:rPr>
              <a:t> which can result in the lowering of costs associated with energy consumption and reducing your carbon footprint.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is also the potential for energy rebates and grants for installing reflective roof coatings. The Roof Coating Manufacturers Association (RCMA) website includes a searchable directory of these incentives by region.  </a:t>
            </a:r>
          </a:p>
          <a:p>
            <a:endParaRPr lang="en-US" dirty="0"/>
          </a:p>
        </p:txBody>
      </p:sp>
      <p:sp>
        <p:nvSpPr>
          <p:cNvPr id="4" name="Slide Number Placeholder 3"/>
          <p:cNvSpPr>
            <a:spLocks noGrp="1"/>
          </p:cNvSpPr>
          <p:nvPr>
            <p:ph type="sldNum" sz="quarter" idx="5"/>
          </p:nvPr>
        </p:nvSpPr>
        <p:spPr/>
        <p:txBody>
          <a:bodyPr/>
          <a:lstStyle/>
          <a:p>
            <a:fld id="{E45ABD53-3A11-6047-B769-A69193878D3E}" type="slidenum">
              <a:rPr lang="en-US" smtClean="0"/>
              <a:t>19</a:t>
            </a:fld>
            <a:endParaRPr lang="en-US"/>
          </a:p>
        </p:txBody>
      </p:sp>
    </p:spTree>
    <p:extLst>
      <p:ext uri="{BB962C8B-B14F-4D97-AF65-F5344CB8AC3E}">
        <p14:creationId xmlns:p14="http://schemas.microsoft.com/office/powerpoint/2010/main" val="4030980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is protected by US and international copyright laws. Reproduction, distribution, display and use of the presentation without written permission of the speaker is prohibited.</a:t>
            </a:r>
          </a:p>
        </p:txBody>
      </p:sp>
      <p:sp>
        <p:nvSpPr>
          <p:cNvPr id="4" name="Slide Number Placeholder 3"/>
          <p:cNvSpPr>
            <a:spLocks noGrp="1"/>
          </p:cNvSpPr>
          <p:nvPr>
            <p:ph type="sldNum" sz="quarter" idx="5"/>
          </p:nvPr>
        </p:nvSpPr>
        <p:spPr/>
        <p:txBody>
          <a:bodyPr/>
          <a:lstStyle/>
          <a:p>
            <a:fld id="{E45ABD53-3A11-6047-B769-A69193878D3E}" type="slidenum">
              <a:rPr lang="en-US" smtClean="0"/>
              <a:t>2</a:t>
            </a:fld>
            <a:endParaRPr lang="en-US"/>
          </a:p>
        </p:txBody>
      </p:sp>
    </p:spTree>
    <p:extLst>
      <p:ext uri="{BB962C8B-B14F-4D97-AF65-F5344CB8AC3E}">
        <p14:creationId xmlns:p14="http://schemas.microsoft.com/office/powerpoint/2010/main" val="25911556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national energy rebates can be found on the RCMA website and is free to the public. All rebates included in the RCMA website should be verified with the specific energy firm or agency to assure the current status of the rebate program is still active.  It is also suggested to confirm the expiration date of the incentive program to assure it aligns with project timelines.</a:t>
            </a:r>
            <a:endParaRPr lang="en-US" dirty="0"/>
          </a:p>
        </p:txBody>
      </p:sp>
      <p:sp>
        <p:nvSpPr>
          <p:cNvPr id="4" name="Slide Number Placeholder 3"/>
          <p:cNvSpPr>
            <a:spLocks noGrp="1"/>
          </p:cNvSpPr>
          <p:nvPr>
            <p:ph type="sldNum" sz="quarter" idx="5"/>
          </p:nvPr>
        </p:nvSpPr>
        <p:spPr/>
        <p:txBody>
          <a:bodyPr/>
          <a:lstStyle/>
          <a:p>
            <a:fld id="{E45ABD53-3A11-6047-B769-A69193878D3E}" type="slidenum">
              <a:rPr lang="en-US" smtClean="0"/>
              <a:t>20</a:t>
            </a:fld>
            <a:endParaRPr lang="en-US"/>
          </a:p>
        </p:txBody>
      </p:sp>
    </p:spTree>
    <p:extLst>
      <p:ext uri="{BB962C8B-B14F-4D97-AF65-F5344CB8AC3E}">
        <p14:creationId xmlns:p14="http://schemas.microsoft.com/office/powerpoint/2010/main" val="24848341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defTabSz="896353" eaLnBrk="0" hangingPunct="0">
              <a:spcBef>
                <a:spcPct val="30000"/>
              </a:spcBef>
              <a:defRPr sz="1100">
                <a:solidFill>
                  <a:schemeClr val="tx1"/>
                </a:solidFill>
                <a:latin typeface="Arial" pitchFamily="34" charset="0"/>
              </a:defRPr>
            </a:lvl1pPr>
            <a:lvl2pPr marL="702669" indent="-270258" defTabSz="896353" eaLnBrk="0" hangingPunct="0">
              <a:spcBef>
                <a:spcPct val="30000"/>
              </a:spcBef>
              <a:defRPr sz="1100">
                <a:solidFill>
                  <a:schemeClr val="tx1"/>
                </a:solidFill>
                <a:latin typeface="Arial" pitchFamily="34" charset="0"/>
              </a:defRPr>
            </a:lvl2pPr>
            <a:lvl3pPr marL="1081029" indent="-216205" defTabSz="896353" eaLnBrk="0" hangingPunct="0">
              <a:spcBef>
                <a:spcPct val="30000"/>
              </a:spcBef>
              <a:defRPr sz="1100">
                <a:solidFill>
                  <a:schemeClr val="tx1"/>
                </a:solidFill>
                <a:latin typeface="Arial" pitchFamily="34" charset="0"/>
              </a:defRPr>
            </a:lvl3pPr>
            <a:lvl4pPr marL="1513440" indent="-216205" defTabSz="896353" eaLnBrk="0" hangingPunct="0">
              <a:spcBef>
                <a:spcPct val="30000"/>
              </a:spcBef>
              <a:defRPr sz="1100">
                <a:solidFill>
                  <a:schemeClr val="tx1"/>
                </a:solidFill>
                <a:latin typeface="Arial" pitchFamily="34" charset="0"/>
              </a:defRPr>
            </a:lvl4pPr>
            <a:lvl5pPr marL="1945853" indent="-216205" defTabSz="896353" eaLnBrk="0" hangingPunct="0">
              <a:spcBef>
                <a:spcPct val="30000"/>
              </a:spcBef>
              <a:defRPr sz="1100">
                <a:solidFill>
                  <a:schemeClr val="tx1"/>
                </a:solidFill>
                <a:latin typeface="Arial" pitchFamily="34" charset="0"/>
              </a:defRPr>
            </a:lvl5pPr>
            <a:lvl6pPr marL="2378263" indent="-216205" defTabSz="896353" eaLnBrk="0" fontAlgn="base" hangingPunct="0">
              <a:spcBef>
                <a:spcPct val="30000"/>
              </a:spcBef>
              <a:spcAft>
                <a:spcPct val="0"/>
              </a:spcAft>
              <a:defRPr sz="1100">
                <a:solidFill>
                  <a:schemeClr val="tx1"/>
                </a:solidFill>
                <a:latin typeface="Arial" pitchFamily="34" charset="0"/>
              </a:defRPr>
            </a:lvl6pPr>
            <a:lvl7pPr marL="2810676" indent="-216205" defTabSz="896353" eaLnBrk="0" fontAlgn="base" hangingPunct="0">
              <a:spcBef>
                <a:spcPct val="30000"/>
              </a:spcBef>
              <a:spcAft>
                <a:spcPct val="0"/>
              </a:spcAft>
              <a:defRPr sz="1100">
                <a:solidFill>
                  <a:schemeClr val="tx1"/>
                </a:solidFill>
                <a:latin typeface="Arial" pitchFamily="34" charset="0"/>
              </a:defRPr>
            </a:lvl7pPr>
            <a:lvl8pPr marL="3243087" indent="-216205" defTabSz="896353" eaLnBrk="0" fontAlgn="base" hangingPunct="0">
              <a:spcBef>
                <a:spcPct val="30000"/>
              </a:spcBef>
              <a:spcAft>
                <a:spcPct val="0"/>
              </a:spcAft>
              <a:defRPr sz="1100">
                <a:solidFill>
                  <a:schemeClr val="tx1"/>
                </a:solidFill>
                <a:latin typeface="Arial" pitchFamily="34" charset="0"/>
              </a:defRPr>
            </a:lvl8pPr>
            <a:lvl9pPr marL="3675500" indent="-216205" defTabSz="896353" eaLnBrk="0" fontAlgn="base" hangingPunct="0">
              <a:spcBef>
                <a:spcPct val="30000"/>
              </a:spcBef>
              <a:spcAft>
                <a:spcPct val="0"/>
              </a:spcAft>
              <a:defRPr sz="1100">
                <a:solidFill>
                  <a:schemeClr val="tx1"/>
                </a:solidFill>
                <a:latin typeface="Arial" pitchFamily="34" charset="0"/>
              </a:defRPr>
            </a:lvl9pPr>
          </a:lstStyle>
          <a:p>
            <a:pPr marL="0" marR="0" lvl="0" indent="0" algn="r" defTabSz="896353" rtl="0" eaLnBrk="1" fontAlgn="auto" latinLnBrk="0" hangingPunct="1">
              <a:lnSpc>
                <a:spcPct val="100000"/>
              </a:lnSpc>
              <a:spcBef>
                <a:spcPct val="0"/>
              </a:spcBef>
              <a:spcAft>
                <a:spcPts val="0"/>
              </a:spcAft>
              <a:buClrTx/>
              <a:buSzTx/>
              <a:buFontTx/>
              <a:buNone/>
              <a:tabLst/>
              <a:defRPr/>
            </a:pPr>
            <a:fld id="{D5AC2809-E69A-4938-92ED-2E9A14FD9C0C}" type="slidenum">
              <a:rPr kumimoji="0" lang="en-US" altLang="en-US" sz="11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896353" rtl="0" eaLnBrk="1" fontAlgn="auto" latinLnBrk="0" hangingPunct="1">
                <a:lnSpc>
                  <a:spcPct val="100000"/>
                </a:lnSpc>
                <a:spcBef>
                  <a:spcPct val="0"/>
                </a:spcBef>
                <a:spcAft>
                  <a:spcPts val="0"/>
                </a:spcAft>
                <a:buClrTx/>
                <a:buSzTx/>
                <a:buFontTx/>
                <a:buNone/>
                <a:tabLst/>
                <a:defRPr/>
              </a:pPr>
              <a:t>21</a:t>
            </a:fld>
            <a:endParaRPr kumimoji="0" lang="en-US" altLang="en-US" sz="11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68611" name="Rectangle 2"/>
          <p:cNvSpPr>
            <a:spLocks noGrp="1" noRot="1" noChangeAspect="1" noChangeArrowheads="1" noTextEdit="1"/>
          </p:cNvSpPr>
          <p:nvPr>
            <p:ph type="sldImg"/>
          </p:nvPr>
        </p:nvSpPr>
        <p:spPr>
          <a:xfrm>
            <a:off x="390525" y="682625"/>
            <a:ext cx="6075363" cy="3417888"/>
          </a:xfrm>
          <a:ln/>
        </p:spPr>
      </p:sp>
      <p:sp>
        <p:nvSpPr>
          <p:cNvPr id="68612" name="Rectangle 3"/>
          <p:cNvSpPr>
            <a:spLocks noGrp="1" noChangeArrowheads="1"/>
          </p:cNvSpPr>
          <p:nvPr>
            <p:ph type="body" idx="1"/>
          </p:nvPr>
        </p:nvSpPr>
        <p:spPr>
          <a:xfrm>
            <a:off x="915294" y="4343704"/>
            <a:ext cx="5027414" cy="4115405"/>
          </a:xfrm>
          <a:no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let’s review how these roof coatings work to reduce temperature.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To understand this we must first review some terminology.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Solar Reflectance or Reflectivity is the ability of the roof surface to reflect solar radiation.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Thermal Emittance or Emissivity, is the ability of the roof surface to release heat from the roof back into the atmosphere.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Both of these values are usually expressed as a decimal ranging from 0-1.</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The higher the number, the better the materials ability to increase thermal efficiency and to reduce temperatures. </a:t>
            </a:r>
          </a:p>
          <a:p>
            <a:pPr eaLnBrk="1" hangingPunct="1"/>
            <a:endParaRPr lang="en-US" altLang="en-US" dirty="0">
              <a:latin typeface="Arial" pitchFamily="34" charset="0"/>
            </a:endParaRPr>
          </a:p>
        </p:txBody>
      </p:sp>
    </p:spTree>
    <p:extLst>
      <p:ext uri="{BB962C8B-B14F-4D97-AF65-F5344CB8AC3E}">
        <p14:creationId xmlns:p14="http://schemas.microsoft.com/office/powerpoint/2010/main" val="29949114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defTabSz="896353" eaLnBrk="0" hangingPunct="0">
              <a:spcBef>
                <a:spcPct val="30000"/>
              </a:spcBef>
              <a:defRPr sz="1100">
                <a:solidFill>
                  <a:schemeClr val="tx1"/>
                </a:solidFill>
                <a:latin typeface="Arial" charset="0"/>
              </a:defRPr>
            </a:lvl1pPr>
            <a:lvl2pPr marL="702669" indent="-270258" defTabSz="896353" eaLnBrk="0" hangingPunct="0">
              <a:spcBef>
                <a:spcPct val="30000"/>
              </a:spcBef>
              <a:defRPr sz="1100">
                <a:solidFill>
                  <a:schemeClr val="tx1"/>
                </a:solidFill>
                <a:latin typeface="Arial" charset="0"/>
              </a:defRPr>
            </a:lvl2pPr>
            <a:lvl3pPr marL="1081029" indent="-216205" defTabSz="896353" eaLnBrk="0" hangingPunct="0">
              <a:spcBef>
                <a:spcPct val="30000"/>
              </a:spcBef>
              <a:defRPr sz="1100">
                <a:solidFill>
                  <a:schemeClr val="tx1"/>
                </a:solidFill>
                <a:latin typeface="Arial" charset="0"/>
              </a:defRPr>
            </a:lvl3pPr>
            <a:lvl4pPr marL="1513440" indent="-216205" defTabSz="896353" eaLnBrk="0" hangingPunct="0">
              <a:spcBef>
                <a:spcPct val="30000"/>
              </a:spcBef>
              <a:defRPr sz="1100">
                <a:solidFill>
                  <a:schemeClr val="tx1"/>
                </a:solidFill>
                <a:latin typeface="Arial" charset="0"/>
              </a:defRPr>
            </a:lvl4pPr>
            <a:lvl5pPr marL="1945853" indent="-216205" defTabSz="896353" eaLnBrk="0" hangingPunct="0">
              <a:spcBef>
                <a:spcPct val="30000"/>
              </a:spcBef>
              <a:defRPr sz="1100">
                <a:solidFill>
                  <a:schemeClr val="tx1"/>
                </a:solidFill>
                <a:latin typeface="Arial" charset="0"/>
              </a:defRPr>
            </a:lvl5pPr>
            <a:lvl6pPr marL="2378263" indent="-216205" defTabSz="896353" eaLnBrk="0" fontAlgn="base" hangingPunct="0">
              <a:spcBef>
                <a:spcPct val="30000"/>
              </a:spcBef>
              <a:spcAft>
                <a:spcPct val="0"/>
              </a:spcAft>
              <a:defRPr sz="1100">
                <a:solidFill>
                  <a:schemeClr val="tx1"/>
                </a:solidFill>
                <a:latin typeface="Arial" charset="0"/>
              </a:defRPr>
            </a:lvl6pPr>
            <a:lvl7pPr marL="2810676" indent="-216205" defTabSz="896353" eaLnBrk="0" fontAlgn="base" hangingPunct="0">
              <a:spcBef>
                <a:spcPct val="30000"/>
              </a:spcBef>
              <a:spcAft>
                <a:spcPct val="0"/>
              </a:spcAft>
              <a:defRPr sz="1100">
                <a:solidFill>
                  <a:schemeClr val="tx1"/>
                </a:solidFill>
                <a:latin typeface="Arial" charset="0"/>
              </a:defRPr>
            </a:lvl7pPr>
            <a:lvl8pPr marL="3243087" indent="-216205" defTabSz="896353" eaLnBrk="0" fontAlgn="base" hangingPunct="0">
              <a:spcBef>
                <a:spcPct val="30000"/>
              </a:spcBef>
              <a:spcAft>
                <a:spcPct val="0"/>
              </a:spcAft>
              <a:defRPr sz="1100">
                <a:solidFill>
                  <a:schemeClr val="tx1"/>
                </a:solidFill>
                <a:latin typeface="Arial" charset="0"/>
              </a:defRPr>
            </a:lvl8pPr>
            <a:lvl9pPr marL="3675500" indent="-216205" defTabSz="896353" eaLnBrk="0" fontAlgn="base" hangingPunct="0">
              <a:spcBef>
                <a:spcPct val="30000"/>
              </a:spcBef>
              <a:spcAft>
                <a:spcPct val="0"/>
              </a:spcAft>
              <a:defRPr sz="1100">
                <a:solidFill>
                  <a:schemeClr val="tx1"/>
                </a:solidFill>
                <a:latin typeface="Arial" charset="0"/>
              </a:defRPr>
            </a:lvl9pPr>
          </a:lstStyle>
          <a:p>
            <a:pPr marL="0" marR="0" lvl="0" indent="0" algn="r" defTabSz="896353" rtl="0" eaLnBrk="1" fontAlgn="auto" latinLnBrk="0" hangingPunct="1">
              <a:lnSpc>
                <a:spcPct val="100000"/>
              </a:lnSpc>
              <a:spcBef>
                <a:spcPct val="0"/>
              </a:spcBef>
              <a:spcAft>
                <a:spcPts val="0"/>
              </a:spcAft>
              <a:buClrTx/>
              <a:buSzTx/>
              <a:buFontTx/>
              <a:buNone/>
              <a:tabLst/>
              <a:defRPr/>
            </a:pPr>
            <a:fld id="{56801F31-D519-4705-9F84-BD9B5EC65F24}" type="slidenum">
              <a:rPr kumimoji="0" lang="en-US" altLang="en-US" sz="11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896353" rtl="0" eaLnBrk="1" fontAlgn="auto" latinLnBrk="0" hangingPunct="1">
                <a:lnSpc>
                  <a:spcPct val="100000"/>
                </a:lnSpc>
                <a:spcBef>
                  <a:spcPct val="0"/>
                </a:spcBef>
                <a:spcAft>
                  <a:spcPts val="0"/>
                </a:spcAft>
                <a:buClrTx/>
                <a:buSzTx/>
                <a:buFontTx/>
                <a:buNone/>
                <a:tabLst/>
                <a:defRPr/>
              </a:pPr>
              <a:t>22</a:t>
            </a:fld>
            <a:endParaRPr kumimoji="0" lang="en-US" altLang="en-US" sz="1100" b="0" i="0" u="none" strike="noStrike" kern="1200" cap="none" spc="0" normalizeH="0" baseline="0" noProof="0">
              <a:ln>
                <a:noFill/>
              </a:ln>
              <a:solidFill>
                <a:prstClr val="black"/>
              </a:solidFill>
              <a:effectLst/>
              <a:uLnTx/>
              <a:uFillTx/>
              <a:latin typeface="Arial" charset="0"/>
              <a:ea typeface="+mn-ea"/>
              <a:cs typeface="+mn-cs"/>
            </a:endParaRPr>
          </a:p>
        </p:txBody>
      </p:sp>
      <p:sp>
        <p:nvSpPr>
          <p:cNvPr id="48131" name="Rectangle 2"/>
          <p:cNvSpPr>
            <a:spLocks noGrp="1" noRot="1" noChangeAspect="1" noChangeArrowheads="1" noTextEdit="1"/>
          </p:cNvSpPr>
          <p:nvPr>
            <p:ph type="sldImg"/>
          </p:nvPr>
        </p:nvSpPr>
        <p:spPr>
          <a:xfrm>
            <a:off x="387350" y="685800"/>
            <a:ext cx="6089650" cy="3425825"/>
          </a:xfrm>
          <a:ln/>
        </p:spPr>
      </p:sp>
      <p:sp>
        <p:nvSpPr>
          <p:cNvPr id="48132" name="Rectangle 3"/>
          <p:cNvSpPr>
            <a:spLocks noGrp="1" noChangeArrowheads="1"/>
          </p:cNvSpPr>
          <p:nvPr>
            <p:ph type="body" idx="1"/>
          </p:nvPr>
        </p:nvSpPr>
        <p:spPr>
          <a:xfrm>
            <a:off x="915294" y="4343705"/>
            <a:ext cx="5027414" cy="4113892"/>
          </a:xfrm>
          <a:noFill/>
        </p:spPr>
        <p:txBody>
          <a:bodyPr/>
          <a:lstStyle/>
          <a:p>
            <a:pPr lvl="0"/>
            <a:r>
              <a:rPr lang="en-US" sz="1200" kern="1200" dirty="0">
                <a:solidFill>
                  <a:schemeClr val="tx1"/>
                </a:solidFill>
                <a:effectLst/>
                <a:latin typeface="+mn-lt"/>
                <a:ea typeface="+mn-ea"/>
                <a:cs typeface="+mn-cs"/>
              </a:rPr>
              <a:t>As the sun’s energy hits the roof surface, a portion will be reflected away because of Solar Reflectance.</a:t>
            </a:r>
          </a:p>
          <a:p>
            <a:pPr lvl="0"/>
            <a:r>
              <a:rPr lang="en-US" sz="1200" kern="1200" dirty="0">
                <a:solidFill>
                  <a:schemeClr val="tx1"/>
                </a:solidFill>
                <a:effectLst/>
                <a:latin typeface="+mn-lt"/>
                <a:ea typeface="+mn-ea"/>
                <a:cs typeface="+mn-cs"/>
              </a:rPr>
              <a:t>Some surface heat will be absorbed by the roofing assembly. </a:t>
            </a:r>
          </a:p>
          <a:p>
            <a:pPr lvl="0"/>
            <a:r>
              <a:rPr lang="en-US" sz="1200" kern="1200" dirty="0">
                <a:solidFill>
                  <a:schemeClr val="tx1"/>
                </a:solidFill>
                <a:effectLst/>
                <a:latin typeface="+mn-lt"/>
                <a:ea typeface="+mn-ea"/>
                <a:cs typeface="+mn-cs"/>
              </a:rPr>
              <a:t>Thermal Emittance will determine how well the roof can radiate this absorbed heat.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combined effect of Solar Reflectance and Thermal Emittance is commonly referred to as SRI, or Solar Reflectance Index.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eaLnBrk="1" hangingPunct="1"/>
            <a:endParaRPr lang="en-US" altLang="en-US" dirty="0"/>
          </a:p>
        </p:txBody>
      </p:sp>
    </p:spTree>
    <p:extLst>
      <p:ext uri="{BB962C8B-B14F-4D97-AF65-F5344CB8AC3E}">
        <p14:creationId xmlns:p14="http://schemas.microsoft.com/office/powerpoint/2010/main" val="35425138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aseline="0" dirty="0">
                <a:solidFill>
                  <a:schemeClr val="tx1"/>
                </a:solidFill>
              </a:rPr>
              <a:t>In addition to the potential for energy savings, Reflective Roof Coatings are also beneficial to the environment by reducing landfill waste associated with roof replacement</a:t>
            </a:r>
            <a:r>
              <a:rPr lang="en-US" dirty="0"/>
              <a:t>. Costs related to roof removal and waste site capacity has and will continue to put pressure on the cost of reroofing.  </a:t>
            </a:r>
          </a:p>
          <a:p>
            <a:pPr>
              <a:defRPr/>
            </a:pPr>
            <a:endParaRPr lang="en-US" sz="1200" baseline="0" dirty="0">
              <a:solidFill>
                <a:schemeClr val="tx1"/>
              </a:solidFill>
            </a:endParaRPr>
          </a:p>
          <a:p>
            <a:endParaRPr lang="en-US" dirty="0"/>
          </a:p>
          <a:p>
            <a:endParaRPr lang="en-US" dirty="0"/>
          </a:p>
        </p:txBody>
      </p:sp>
      <p:sp>
        <p:nvSpPr>
          <p:cNvPr id="4" name="Slide Number Placeholder 3"/>
          <p:cNvSpPr>
            <a:spLocks noGrp="1"/>
          </p:cNvSpPr>
          <p:nvPr>
            <p:ph type="sldNum" sz="quarter" idx="5"/>
          </p:nvPr>
        </p:nvSpPr>
        <p:spPr/>
        <p:txBody>
          <a:bodyPr/>
          <a:lstStyle/>
          <a:p>
            <a:fld id="{E45ABD53-3A11-6047-B769-A69193878D3E}" type="slidenum">
              <a:rPr lang="en-US" smtClean="0"/>
              <a:t>23</a:t>
            </a:fld>
            <a:endParaRPr lang="en-US"/>
          </a:p>
        </p:txBody>
      </p:sp>
    </p:spTree>
    <p:extLst>
      <p:ext uri="{BB962C8B-B14F-4D97-AF65-F5344CB8AC3E}">
        <p14:creationId xmlns:p14="http://schemas.microsoft.com/office/powerpoint/2010/main" val="13314922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defTabSz="896073" eaLnBrk="0" hangingPunct="0">
              <a:spcBef>
                <a:spcPct val="30000"/>
              </a:spcBef>
              <a:defRPr sz="1100">
                <a:solidFill>
                  <a:schemeClr val="tx1"/>
                </a:solidFill>
                <a:latin typeface="Arial" charset="0"/>
              </a:defRPr>
            </a:lvl1pPr>
            <a:lvl2pPr marL="702450" indent="-270175" defTabSz="896073" eaLnBrk="0" hangingPunct="0">
              <a:spcBef>
                <a:spcPct val="30000"/>
              </a:spcBef>
              <a:defRPr sz="1100">
                <a:solidFill>
                  <a:schemeClr val="tx1"/>
                </a:solidFill>
                <a:latin typeface="Arial" charset="0"/>
              </a:defRPr>
            </a:lvl2pPr>
            <a:lvl3pPr marL="1080692" indent="-216138" defTabSz="896073" eaLnBrk="0" hangingPunct="0">
              <a:spcBef>
                <a:spcPct val="30000"/>
              </a:spcBef>
              <a:defRPr sz="1100">
                <a:solidFill>
                  <a:schemeClr val="tx1"/>
                </a:solidFill>
                <a:latin typeface="Arial" charset="0"/>
              </a:defRPr>
            </a:lvl3pPr>
            <a:lvl4pPr marL="1512968" indent="-216138" defTabSz="896073" eaLnBrk="0" hangingPunct="0">
              <a:spcBef>
                <a:spcPct val="30000"/>
              </a:spcBef>
              <a:defRPr sz="1100">
                <a:solidFill>
                  <a:schemeClr val="tx1"/>
                </a:solidFill>
                <a:latin typeface="Arial" charset="0"/>
              </a:defRPr>
            </a:lvl4pPr>
            <a:lvl5pPr marL="1945245" indent="-216138" defTabSz="896073" eaLnBrk="0" hangingPunct="0">
              <a:spcBef>
                <a:spcPct val="30000"/>
              </a:spcBef>
              <a:defRPr sz="1100">
                <a:solidFill>
                  <a:schemeClr val="tx1"/>
                </a:solidFill>
                <a:latin typeface="Arial" charset="0"/>
              </a:defRPr>
            </a:lvl5pPr>
            <a:lvl6pPr marL="2377522" indent="-216138" defTabSz="896073" eaLnBrk="0" fontAlgn="base" hangingPunct="0">
              <a:spcBef>
                <a:spcPct val="30000"/>
              </a:spcBef>
              <a:spcAft>
                <a:spcPct val="0"/>
              </a:spcAft>
              <a:defRPr sz="1100">
                <a:solidFill>
                  <a:schemeClr val="tx1"/>
                </a:solidFill>
                <a:latin typeface="Arial" charset="0"/>
              </a:defRPr>
            </a:lvl6pPr>
            <a:lvl7pPr marL="2809797" indent="-216138" defTabSz="896073" eaLnBrk="0" fontAlgn="base" hangingPunct="0">
              <a:spcBef>
                <a:spcPct val="30000"/>
              </a:spcBef>
              <a:spcAft>
                <a:spcPct val="0"/>
              </a:spcAft>
              <a:defRPr sz="1100">
                <a:solidFill>
                  <a:schemeClr val="tx1"/>
                </a:solidFill>
                <a:latin typeface="Arial" charset="0"/>
              </a:defRPr>
            </a:lvl7pPr>
            <a:lvl8pPr marL="3242075" indent="-216138" defTabSz="896073" eaLnBrk="0" fontAlgn="base" hangingPunct="0">
              <a:spcBef>
                <a:spcPct val="30000"/>
              </a:spcBef>
              <a:spcAft>
                <a:spcPct val="0"/>
              </a:spcAft>
              <a:defRPr sz="1100">
                <a:solidFill>
                  <a:schemeClr val="tx1"/>
                </a:solidFill>
                <a:latin typeface="Arial" charset="0"/>
              </a:defRPr>
            </a:lvl8pPr>
            <a:lvl9pPr marL="3674352" indent="-216138" defTabSz="896073" eaLnBrk="0" fontAlgn="base" hangingPunct="0">
              <a:spcBef>
                <a:spcPct val="30000"/>
              </a:spcBef>
              <a:spcAft>
                <a:spcPct val="0"/>
              </a:spcAft>
              <a:defRPr sz="1100">
                <a:solidFill>
                  <a:schemeClr val="tx1"/>
                </a:solidFill>
                <a:latin typeface="Arial" charset="0"/>
              </a:defRPr>
            </a:lvl9pPr>
          </a:lstStyle>
          <a:p>
            <a:pPr marL="0" marR="0" lvl="0" indent="0" algn="r" defTabSz="896073" rtl="0" eaLnBrk="1" fontAlgn="auto" latinLnBrk="0" hangingPunct="1">
              <a:lnSpc>
                <a:spcPct val="100000"/>
              </a:lnSpc>
              <a:spcBef>
                <a:spcPct val="0"/>
              </a:spcBef>
              <a:spcAft>
                <a:spcPts val="0"/>
              </a:spcAft>
              <a:buClrTx/>
              <a:buSzTx/>
              <a:buFontTx/>
              <a:buNone/>
              <a:tabLst/>
              <a:defRPr/>
            </a:pPr>
            <a:fld id="{F4E617AA-2D74-4C70-87D3-6AB05FE33EA0}" type="slidenum">
              <a:rPr kumimoji="0" lang="en-US" altLang="en-US" sz="11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896073" rtl="0" eaLnBrk="1" fontAlgn="auto" latinLnBrk="0" hangingPunct="1">
                <a:lnSpc>
                  <a:spcPct val="100000"/>
                </a:lnSpc>
                <a:spcBef>
                  <a:spcPct val="0"/>
                </a:spcBef>
                <a:spcAft>
                  <a:spcPts val="0"/>
                </a:spcAft>
                <a:buClrTx/>
                <a:buSzTx/>
                <a:buFontTx/>
                <a:buNone/>
                <a:tabLst/>
                <a:defRPr/>
              </a:pPr>
              <a:t>24</a:t>
            </a:fld>
            <a:endParaRPr kumimoji="0" lang="en-US" altLang="en-US" sz="1100" b="0" i="0" u="none" strike="noStrike" kern="1200" cap="none" spc="0" normalizeH="0" baseline="0" noProof="0">
              <a:ln>
                <a:noFill/>
              </a:ln>
              <a:solidFill>
                <a:prstClr val="black"/>
              </a:solidFill>
              <a:effectLst/>
              <a:uLnTx/>
              <a:uFillTx/>
              <a:latin typeface="Arial" charset="0"/>
              <a:ea typeface="+mn-ea"/>
              <a:cs typeface="+mn-cs"/>
            </a:endParaRPr>
          </a:p>
        </p:txBody>
      </p:sp>
      <p:sp>
        <p:nvSpPr>
          <p:cNvPr id="41987" name="Rectangle 2"/>
          <p:cNvSpPr>
            <a:spLocks noGrp="1" noRot="1" noChangeAspect="1" noChangeArrowheads="1" noTextEdit="1"/>
          </p:cNvSpPr>
          <p:nvPr>
            <p:ph type="sldImg"/>
          </p:nvPr>
        </p:nvSpPr>
        <p:spPr>
          <a:xfrm>
            <a:off x="387350" y="685800"/>
            <a:ext cx="6089650" cy="3425825"/>
          </a:xfrm>
          <a:ln/>
        </p:spPr>
      </p:sp>
      <p:sp>
        <p:nvSpPr>
          <p:cNvPr id="41988" name="Rectangle 3"/>
          <p:cNvSpPr>
            <a:spLocks noGrp="1" noChangeArrowheads="1"/>
          </p:cNvSpPr>
          <p:nvPr>
            <p:ph type="body" idx="1"/>
          </p:nvPr>
        </p:nvSpPr>
        <p:spPr>
          <a:xfrm>
            <a:off x="915294" y="4343708"/>
            <a:ext cx="5027414" cy="4113892"/>
          </a:xfrm>
          <a:noFill/>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Reflective Coatings can also impact roof performance by extending the life of the roof by preventing water, chemical or physical damage and at the same time, reducing the stress of thermal shock. Some reflective coatings can also provide an extra level of waterproofing  by shedding water.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Although most reflective coatings are not considered waterproof,  incorporating them into a broader program can create sustainable solutions to keep buildings weathertight.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We will explore this in the next section.</a:t>
            </a:r>
          </a:p>
          <a:p>
            <a:pPr eaLnBrk="1" hangingPunct="1"/>
            <a:endParaRPr lang="en-US" altLang="en-US" dirty="0"/>
          </a:p>
        </p:txBody>
      </p:sp>
    </p:spTree>
    <p:extLst>
      <p:ext uri="{BB962C8B-B14F-4D97-AF65-F5344CB8AC3E}">
        <p14:creationId xmlns:p14="http://schemas.microsoft.com/office/powerpoint/2010/main" val="7360353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Font typeface="Arial" panose="020B0604020202020204" pitchFamily="34" charset="0"/>
              <a:buNone/>
            </a:pPr>
            <a:r>
              <a:rPr lang="en-US" sz="1200" dirty="0">
                <a:solidFill>
                  <a:schemeClr val="tx1"/>
                </a:solidFill>
              </a:rPr>
              <a:t>Let’s review what we’ve learned in this last section. </a:t>
            </a:r>
          </a:p>
          <a:p>
            <a:pPr marL="0" lvl="0" indent="0" algn="l">
              <a:buFont typeface="Arial" panose="020B0604020202020204" pitchFamily="34" charset="0"/>
              <a:buNone/>
            </a:pPr>
            <a:endParaRPr lang="en-US" sz="1200" dirty="0">
              <a:solidFill>
                <a:schemeClr val="tx1"/>
              </a:solidFill>
            </a:endParaRPr>
          </a:p>
          <a:p>
            <a:pPr marL="0" lvl="0" indent="0" algn="l">
              <a:buFont typeface="Arial" panose="020B0604020202020204" pitchFamily="34" charset="0"/>
              <a:buNone/>
            </a:pPr>
            <a:r>
              <a:rPr lang="en-US" sz="1200" dirty="0">
                <a:solidFill>
                  <a:schemeClr val="tx1"/>
                </a:solidFill>
              </a:rPr>
              <a:t>Benefits associated with reflective roof coatings are:  </a:t>
            </a:r>
          </a:p>
          <a:p>
            <a:pPr marL="228600" lvl="0" indent="-228600" algn="l">
              <a:buFont typeface="Arial" panose="020B0604020202020204" pitchFamily="34" charset="0"/>
              <a:buAutoNum type="alphaLcParenR"/>
            </a:pPr>
            <a:r>
              <a:rPr lang="en-US" sz="1200" dirty="0">
                <a:solidFill>
                  <a:schemeClr val="tx1"/>
                </a:solidFill>
              </a:rPr>
              <a:t>Reduce roof top temperature</a:t>
            </a:r>
          </a:p>
          <a:p>
            <a:pPr marL="228600" lvl="0" indent="-228600" algn="l">
              <a:buFont typeface="Arial" panose="020B0604020202020204" pitchFamily="34" charset="0"/>
              <a:buAutoNum type="alphaLcParenR"/>
            </a:pPr>
            <a:r>
              <a:rPr lang="en-US" sz="1200" dirty="0">
                <a:solidFill>
                  <a:schemeClr val="tx1"/>
                </a:solidFill>
              </a:rPr>
              <a:t>Reduce landfill waste</a:t>
            </a:r>
          </a:p>
          <a:p>
            <a:pPr marL="228600" lvl="0" indent="-228600" algn="l">
              <a:buFont typeface="Arial" panose="020B0604020202020204" pitchFamily="34" charset="0"/>
              <a:buAutoNum type="alphaLcParenR"/>
            </a:pPr>
            <a:r>
              <a:rPr lang="en-US" sz="1200" dirty="0">
                <a:solidFill>
                  <a:schemeClr val="tx1"/>
                </a:solidFill>
              </a:rPr>
              <a:t>Reduce thermal stress of roof system</a:t>
            </a:r>
          </a:p>
          <a:p>
            <a:pPr marL="228600" lvl="0" indent="-228600" algn="l">
              <a:buFont typeface="Arial" panose="020B0604020202020204" pitchFamily="34" charset="0"/>
              <a:buAutoNum type="alphaLcParenR"/>
            </a:pPr>
            <a:r>
              <a:rPr lang="en-US" sz="1200" dirty="0">
                <a:solidFill>
                  <a:schemeClr val="tx1"/>
                </a:solidFill>
              </a:rPr>
              <a:t>All of the above.</a:t>
            </a:r>
          </a:p>
          <a:p>
            <a:pPr marL="0" lvl="0" indent="0" algn="l">
              <a:buFont typeface="Arial" panose="020B0604020202020204" pitchFamily="34" charset="0"/>
              <a:buNone/>
            </a:pPr>
            <a:endParaRPr lang="en-US" sz="1200" dirty="0">
              <a:solidFill>
                <a:schemeClr val="tx1"/>
              </a:solidFill>
            </a:endParaRPr>
          </a:p>
          <a:p>
            <a:pPr marL="0" lvl="0" indent="0">
              <a:buFont typeface="Arial" panose="020B0604020202020204" pitchFamily="34" charset="0"/>
              <a:buNone/>
            </a:pPr>
            <a:r>
              <a:rPr lang="en-US" sz="1200" b="1" i="1" dirty="0">
                <a:solidFill>
                  <a:srgbClr val="FF0000"/>
                </a:solidFill>
              </a:rPr>
              <a:t>The correct answer is D: All of the above</a:t>
            </a:r>
          </a:p>
          <a:p>
            <a:endParaRPr lang="en-US" dirty="0"/>
          </a:p>
        </p:txBody>
      </p:sp>
      <p:sp>
        <p:nvSpPr>
          <p:cNvPr id="4" name="Slide Number Placeholder 3"/>
          <p:cNvSpPr>
            <a:spLocks noGrp="1"/>
          </p:cNvSpPr>
          <p:nvPr>
            <p:ph type="sldNum" sz="quarter" idx="5"/>
          </p:nvPr>
        </p:nvSpPr>
        <p:spPr/>
        <p:txBody>
          <a:bodyPr/>
          <a:lstStyle/>
          <a:p>
            <a:fld id="{E45ABD53-3A11-6047-B769-A69193878D3E}" type="slidenum">
              <a:rPr lang="en-US" smtClean="0"/>
              <a:t>25</a:t>
            </a:fld>
            <a:endParaRPr lang="en-US"/>
          </a:p>
        </p:txBody>
      </p:sp>
    </p:spTree>
    <p:extLst>
      <p:ext uri="{BB962C8B-B14F-4D97-AF65-F5344CB8AC3E}">
        <p14:creationId xmlns:p14="http://schemas.microsoft.com/office/powerpoint/2010/main" val="38855323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0">
              <a:defRPr/>
            </a:pPr>
            <a:r>
              <a:rPr lang="en-US" dirty="0"/>
              <a:t>Now that we understand the benefits of reflective coatings, let's explore how we can use them in a long term sustainable solutions.</a:t>
            </a:r>
          </a:p>
          <a:p>
            <a:pPr defTabSz="457200">
              <a:defRPr/>
            </a:pPr>
            <a:endParaRPr lang="en-US" dirty="0"/>
          </a:p>
          <a:p>
            <a:pPr defTabSz="457200">
              <a:defRPr/>
            </a:pPr>
            <a:r>
              <a:rPr lang="en-US" dirty="0"/>
              <a:t>This aged modified bitumen roof system had extensive  granular loss and although otherwise generally sound, was starting to develop leaks. Rather than replacing the entire roofing system, the owner opted to restore the roof.</a:t>
            </a:r>
          </a:p>
          <a:p>
            <a:pPr defTabSz="457200">
              <a:defRPr/>
            </a:pPr>
            <a:endParaRPr lang="en-US" dirty="0"/>
          </a:p>
          <a:p>
            <a:pPr defTabSz="457200">
              <a:defRPr/>
            </a:pPr>
            <a:r>
              <a:rPr lang="en-US" dirty="0"/>
              <a:t>After a thorough evaluation, it was determined that there was minimal wet insulation to be replaced from the leak issues. After repairs were made, a highly reflective protective coating system was installed, extending the useful service life of the roof and the need for tear off and disposal. </a:t>
            </a:r>
          </a:p>
          <a:p>
            <a:pPr marL="0" marR="0" indent="0" algn="l" defTabSz="457200" rtl="0" eaLnBrk="1" fontAlgn="auto" latinLnBrk="0" hangingPunct="1">
              <a:lnSpc>
                <a:spcPct val="100000"/>
              </a:lnSpc>
              <a:spcBef>
                <a:spcPts val="0"/>
              </a:spcBef>
              <a:spcAft>
                <a:spcPts val="0"/>
              </a:spcAft>
              <a:buClrTx/>
              <a:buSzTx/>
              <a:buFontTx/>
              <a:buNone/>
              <a:tabLst/>
              <a:defRPr/>
            </a:pPr>
            <a:endParaRPr lang="en-US"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45ABD53-3A11-6047-B769-A69193878D3E}" type="slidenum">
              <a:rPr lang="en-US" smtClean="0"/>
              <a:t>26</a:t>
            </a:fld>
            <a:endParaRPr lang="en-US"/>
          </a:p>
        </p:txBody>
      </p:sp>
    </p:spTree>
    <p:extLst>
      <p:ext uri="{BB962C8B-B14F-4D97-AF65-F5344CB8AC3E}">
        <p14:creationId xmlns:p14="http://schemas.microsoft.com/office/powerpoint/2010/main" val="35290228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What is a sustainable roof?</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According to the International Council for Research and Innovation in Building and Construction, a sustainable roof:</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Minimizes the burden on the environment by using the earth’s resources responsibly.</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Conserves energy by improving the thermal efficiency of roofs.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Extends roof life span by improving long-term performance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What are the other things we need to consider to make this a long term sustainable solution?</a:t>
            </a:r>
          </a:p>
          <a:p>
            <a:endParaRPr lang="en-US" dirty="0"/>
          </a:p>
        </p:txBody>
      </p:sp>
      <p:sp>
        <p:nvSpPr>
          <p:cNvPr id="4" name="Slide Number Placeholder 3"/>
          <p:cNvSpPr>
            <a:spLocks noGrp="1"/>
          </p:cNvSpPr>
          <p:nvPr>
            <p:ph type="sldNum" sz="quarter" idx="5"/>
          </p:nvPr>
        </p:nvSpPr>
        <p:spPr/>
        <p:txBody>
          <a:bodyPr/>
          <a:lstStyle/>
          <a:p>
            <a:fld id="{E45ABD53-3A11-6047-B769-A69193878D3E}" type="slidenum">
              <a:rPr lang="en-US" smtClean="0"/>
              <a:t>27</a:t>
            </a:fld>
            <a:endParaRPr lang="en-US"/>
          </a:p>
        </p:txBody>
      </p:sp>
    </p:spTree>
    <p:extLst>
      <p:ext uri="{BB962C8B-B14F-4D97-AF65-F5344CB8AC3E}">
        <p14:creationId xmlns:p14="http://schemas.microsoft.com/office/powerpoint/2010/main" val="9790513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Key areas to consider when developing a sustainable solution with reflective coatings are:</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solidFill>
                  <a:schemeClr val="tx1"/>
                </a:solidFill>
              </a:rPr>
              <a:t>Project evaluation</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solidFill>
                  <a:schemeClr val="tx1"/>
                </a:solidFill>
              </a:rPr>
              <a:t>Determine appropriate material technology</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solidFill>
                  <a:schemeClr val="tx1"/>
                </a:solidFill>
              </a:rPr>
              <a:t> developing exacting specifications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solidFill>
                  <a:schemeClr val="tx1"/>
                </a:solidFill>
              </a:rPr>
              <a:t>Qualify Manufacturer capabilities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solidFill>
                  <a:schemeClr val="tx1"/>
                </a:solidFill>
              </a:rPr>
              <a:t>Warranty Considerations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solidFill>
                  <a:schemeClr val="tx1"/>
                </a:solidFill>
              </a:rPr>
              <a:t>Manufacturer Approved Contractors and having a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solidFill>
                  <a:schemeClr val="tx1"/>
                </a:solidFill>
              </a:rPr>
              <a:t>Preventative Maintenance Plan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Let’s look at each of these in more detail </a:t>
            </a:r>
          </a:p>
          <a:p>
            <a:endParaRPr lang="en-US" dirty="0"/>
          </a:p>
        </p:txBody>
      </p:sp>
      <p:sp>
        <p:nvSpPr>
          <p:cNvPr id="4" name="Slide Number Placeholder 3"/>
          <p:cNvSpPr>
            <a:spLocks noGrp="1"/>
          </p:cNvSpPr>
          <p:nvPr>
            <p:ph type="sldNum" sz="quarter" idx="5"/>
          </p:nvPr>
        </p:nvSpPr>
        <p:spPr/>
        <p:txBody>
          <a:bodyPr/>
          <a:lstStyle/>
          <a:p>
            <a:fld id="{E45ABD53-3A11-6047-B769-A69193878D3E}" type="slidenum">
              <a:rPr lang="en-US" smtClean="0"/>
              <a:t>28</a:t>
            </a:fld>
            <a:endParaRPr lang="en-US"/>
          </a:p>
        </p:txBody>
      </p:sp>
    </p:spTree>
    <p:extLst>
      <p:ext uri="{BB962C8B-B14F-4D97-AF65-F5344CB8AC3E}">
        <p14:creationId xmlns:p14="http://schemas.microsoft.com/office/powerpoint/2010/main" val="18232781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first step should be to conduct a comprehensive roof condition survey or assessment.</a:t>
            </a:r>
          </a:p>
          <a:p>
            <a:r>
              <a:rPr lang="en-US" sz="1200" kern="1200" dirty="0">
                <a:solidFill>
                  <a:schemeClr val="tx1"/>
                </a:solidFill>
                <a:effectLst/>
                <a:latin typeface="+mn-lt"/>
                <a:ea typeface="+mn-ea"/>
                <a:cs typeface="+mn-cs"/>
              </a:rPr>
              <a:t>This should include a review of the structural viability of the roof assembly including the underside of the structural roof deck.</a:t>
            </a:r>
          </a:p>
          <a:p>
            <a:r>
              <a:rPr lang="en-US" sz="1200" kern="1200" dirty="0">
                <a:solidFill>
                  <a:schemeClr val="tx1"/>
                </a:solidFill>
                <a:effectLst/>
                <a:latin typeface="+mn-lt"/>
                <a:ea typeface="+mn-ea"/>
                <a:cs typeface="+mn-cs"/>
              </a:rPr>
              <a:t>Although applying coating is not considered an additional roof, if there are more than two roofs in place, this could indicate other hidden issues. </a:t>
            </a:r>
          </a:p>
          <a:p>
            <a:r>
              <a:rPr lang="en-US" sz="1200" kern="1200" dirty="0">
                <a:solidFill>
                  <a:schemeClr val="tx1"/>
                </a:solidFill>
                <a:effectLst/>
                <a:latin typeface="+mn-lt"/>
                <a:ea typeface="+mn-ea"/>
                <a:cs typeface="+mn-cs"/>
              </a:rPr>
              <a:t>A roof moisture survey should also be performed to determine insulation conditions and to identify wet insulation that requires replacement.</a:t>
            </a:r>
          </a:p>
          <a:p>
            <a:r>
              <a:rPr lang="en-US" sz="1200" kern="1200" dirty="0">
                <a:solidFill>
                  <a:schemeClr val="tx1"/>
                </a:solidFill>
                <a:effectLst/>
                <a:latin typeface="+mn-lt"/>
                <a:ea typeface="+mn-ea"/>
                <a:cs typeface="+mn-cs"/>
              </a:rPr>
              <a:t>Nondestructive testing should be verified by roof core sampling.  Roof Core samples will also assist with the number of roofs in place and thickness of insulation if replacement is required. </a:t>
            </a:r>
            <a:endParaRPr lang="en-US" dirty="0"/>
          </a:p>
        </p:txBody>
      </p:sp>
      <p:sp>
        <p:nvSpPr>
          <p:cNvPr id="4" name="Slide Number Placeholder 3"/>
          <p:cNvSpPr>
            <a:spLocks noGrp="1"/>
          </p:cNvSpPr>
          <p:nvPr>
            <p:ph type="sldNum" sz="quarter" idx="5"/>
          </p:nvPr>
        </p:nvSpPr>
        <p:spPr/>
        <p:txBody>
          <a:bodyPr/>
          <a:lstStyle/>
          <a:p>
            <a:fld id="{E45ABD53-3A11-6047-B769-A69193878D3E}" type="slidenum">
              <a:rPr lang="en-US" smtClean="0"/>
              <a:t>29</a:t>
            </a:fld>
            <a:endParaRPr lang="en-US"/>
          </a:p>
        </p:txBody>
      </p:sp>
    </p:spTree>
    <p:extLst>
      <p:ext uri="{BB962C8B-B14F-4D97-AF65-F5344CB8AC3E}">
        <p14:creationId xmlns:p14="http://schemas.microsoft.com/office/powerpoint/2010/main" val="1151398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Sherwin Williams Company is a registered provider with the American Institute of Architects Continuing Education Systems.  Credit earned on completion of the program will be reported to CES Records for AIA members.  Certificates of Completion for non-AIA members are available upon request.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lumMod val="10000"/>
                  </a:schemeClr>
                </a:solidFill>
                <a:latin typeface="Avenir Next Medium" panose="020B0503020202020204" pitchFamily="34" charset="0"/>
              </a:rPr>
              <a:t>This program is also a registered with the International Institute of Building Enclosure Consultants (IIBEC) and Green Business Certification Inc. (GBCI) for continuing professional education. As such, it does not include content that may be deemed or construed to be an approval or endorsement by the AIA/IIBEC/GBCI of any material of construction or any method or manner of handling, using, distributing, or dealing in any material or product. Questions related to specific materials, methods, and services will be addressed at the conclusion of this presentation.</a:t>
            </a:r>
          </a:p>
          <a:p>
            <a:endParaRPr lang="en-US" dirty="0"/>
          </a:p>
        </p:txBody>
      </p:sp>
      <p:sp>
        <p:nvSpPr>
          <p:cNvPr id="4" name="Slide Number Placeholder 3"/>
          <p:cNvSpPr>
            <a:spLocks noGrp="1"/>
          </p:cNvSpPr>
          <p:nvPr>
            <p:ph type="sldNum" sz="quarter" idx="5"/>
          </p:nvPr>
        </p:nvSpPr>
        <p:spPr/>
        <p:txBody>
          <a:bodyPr/>
          <a:lstStyle/>
          <a:p>
            <a:fld id="{E45ABD53-3A11-6047-B769-A69193878D3E}" type="slidenum">
              <a:rPr lang="en-US" smtClean="0"/>
              <a:t>3</a:t>
            </a:fld>
            <a:endParaRPr lang="en-US"/>
          </a:p>
        </p:txBody>
      </p:sp>
    </p:spTree>
    <p:extLst>
      <p:ext uri="{BB962C8B-B14F-4D97-AF65-F5344CB8AC3E}">
        <p14:creationId xmlns:p14="http://schemas.microsoft.com/office/powerpoint/2010/main" val="31934996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When conducting a roof condition survey it is always a good practice to start with a perimeter walk of the structure to observe issues such as settlement of the foundation and structural cracks along the roof to wall transition.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Next look at the decking from inside whenever possible to assess condition and type.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It’s important to discuss existing and past leak issues with owners whenever possible.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Valuable information can be gained before accessing the roof.</a:t>
            </a:r>
          </a:p>
          <a:p>
            <a:endParaRPr lang="en-US" dirty="0"/>
          </a:p>
        </p:txBody>
      </p:sp>
      <p:sp>
        <p:nvSpPr>
          <p:cNvPr id="4" name="Slide Number Placeholder 3"/>
          <p:cNvSpPr>
            <a:spLocks noGrp="1"/>
          </p:cNvSpPr>
          <p:nvPr>
            <p:ph type="sldNum" sz="quarter" idx="5"/>
          </p:nvPr>
        </p:nvSpPr>
        <p:spPr/>
        <p:txBody>
          <a:bodyPr/>
          <a:lstStyle/>
          <a:p>
            <a:fld id="{E45ABD53-3A11-6047-B769-A69193878D3E}" type="slidenum">
              <a:rPr lang="en-US" smtClean="0"/>
              <a:t>30</a:t>
            </a:fld>
            <a:endParaRPr lang="en-US"/>
          </a:p>
        </p:txBody>
      </p:sp>
    </p:spTree>
    <p:extLst>
      <p:ext uri="{BB962C8B-B14F-4D97-AF65-F5344CB8AC3E}">
        <p14:creationId xmlns:p14="http://schemas.microsoft.com/office/powerpoint/2010/main" val="16510293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t>Attention to details of the roof surface and the proper time of the day to make the inspection increase the understanding of the roof conditions and past weather events.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NOTE the picture in the middle where individual plastic caps hold down the EPDM mechanically attached roofing membrane. Each fastener is transmitting heat from the inside causing the surface morning dew to dissipate at the fastener head!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a:defRPr/>
            </a:pPr>
            <a:r>
              <a:rPr lang="en-US" dirty="0"/>
              <a:t>The picture on the right illustrates a hail damage impact on the smooth built up roof in place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t> </a:t>
            </a:r>
            <a:endParaRPr lang="en-US" dirty="0"/>
          </a:p>
        </p:txBody>
      </p:sp>
      <p:sp>
        <p:nvSpPr>
          <p:cNvPr id="4" name="Slide Number Placeholder 3"/>
          <p:cNvSpPr>
            <a:spLocks noGrp="1"/>
          </p:cNvSpPr>
          <p:nvPr>
            <p:ph type="sldNum" sz="quarter" idx="5"/>
          </p:nvPr>
        </p:nvSpPr>
        <p:spPr/>
        <p:txBody>
          <a:bodyPr/>
          <a:lstStyle/>
          <a:p>
            <a:fld id="{E45ABD53-3A11-6047-B769-A69193878D3E}" type="slidenum">
              <a:rPr lang="en-US" smtClean="0"/>
              <a:t>31</a:t>
            </a:fld>
            <a:endParaRPr lang="en-US"/>
          </a:p>
        </p:txBody>
      </p:sp>
    </p:spTree>
    <p:extLst>
      <p:ext uri="{BB962C8B-B14F-4D97-AF65-F5344CB8AC3E}">
        <p14:creationId xmlns:p14="http://schemas.microsoft.com/office/powerpoint/2010/main" val="33975907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fontAlgn="base">
              <a:spcBef>
                <a:spcPct val="30000"/>
              </a:spcBef>
              <a:spcAft>
                <a:spcPct val="0"/>
              </a:spcAft>
              <a:defRPr/>
            </a:pPr>
            <a:r>
              <a:rPr lang="en-US" altLang="en-US" sz="1200" b="0" dirty="0"/>
              <a:t>Whether single ply or modified</a:t>
            </a:r>
            <a:r>
              <a:rPr lang="en-US" altLang="en-US" sz="1200" b="0" baseline="0" dirty="0"/>
              <a:t> bitumen cap sheets, existing repairs must be investigated. Further investigation by nondestructive moisture testing such as Thermal Imaging (infrared), Nuclear, or Impedance Testing can reveal larger issues.</a:t>
            </a:r>
          </a:p>
          <a:p>
            <a:pPr defTabSz="864931" fontAlgn="base">
              <a:spcBef>
                <a:spcPct val="30000"/>
              </a:spcBef>
              <a:spcAft>
                <a:spcPct val="0"/>
              </a:spcAft>
              <a:defRPr/>
            </a:pPr>
            <a:r>
              <a:rPr lang="en-US" altLang="en-US" sz="1200" b="0" dirty="0"/>
              <a:t>Nondestructive testing should always be verified by core sampling.  </a:t>
            </a:r>
          </a:p>
          <a:p>
            <a:endParaRPr lang="en-US" dirty="0"/>
          </a:p>
        </p:txBody>
      </p:sp>
      <p:sp>
        <p:nvSpPr>
          <p:cNvPr id="4" name="Slide Number Placeholder 3"/>
          <p:cNvSpPr>
            <a:spLocks noGrp="1"/>
          </p:cNvSpPr>
          <p:nvPr>
            <p:ph type="sldNum" sz="quarter" idx="5"/>
          </p:nvPr>
        </p:nvSpPr>
        <p:spPr/>
        <p:txBody>
          <a:bodyPr/>
          <a:lstStyle/>
          <a:p>
            <a:fld id="{E45ABD53-3A11-6047-B769-A69193878D3E}" type="slidenum">
              <a:rPr lang="en-US" smtClean="0"/>
              <a:t>32</a:t>
            </a:fld>
            <a:endParaRPr lang="en-US"/>
          </a:p>
        </p:txBody>
      </p:sp>
    </p:spTree>
    <p:extLst>
      <p:ext uri="{BB962C8B-B14F-4D97-AF65-F5344CB8AC3E}">
        <p14:creationId xmlns:p14="http://schemas.microsoft.com/office/powerpoint/2010/main" val="34701303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fontAlgn="base">
              <a:spcBef>
                <a:spcPct val="0"/>
              </a:spcBef>
              <a:spcAft>
                <a:spcPct val="0"/>
              </a:spcAft>
              <a:defRPr/>
            </a:pPr>
            <a:r>
              <a:rPr lang="en-US" altLang="en-US" dirty="0"/>
              <a:t>When inspecting existing conditions and repairs, some are simple to repair as illustrated to the left where a simple re-sealing of the flashing seam to maintain weathertightness as compared to the severity and need for full replacement of the parapet wall  flashing would be required as illustrated to the right.</a:t>
            </a:r>
          </a:p>
          <a:p>
            <a:pPr defTabSz="864931" fontAlgn="base">
              <a:spcBef>
                <a:spcPct val="0"/>
              </a:spcBef>
              <a:spcAft>
                <a:spcPct val="0"/>
              </a:spcAft>
              <a:defRPr/>
            </a:pPr>
            <a:endParaRPr lang="en-US" altLang="en-US" dirty="0"/>
          </a:p>
          <a:p>
            <a:pPr defTabSz="864931" fontAlgn="base">
              <a:spcBef>
                <a:spcPct val="0"/>
              </a:spcBef>
              <a:spcAft>
                <a:spcPct val="0"/>
              </a:spcAft>
              <a:defRPr/>
            </a:pPr>
            <a:r>
              <a:rPr lang="en-US" altLang="en-US" dirty="0"/>
              <a:t>Repairs are conducted prior to pressure washing to avoid injecting water into the roof assembly.</a:t>
            </a:r>
          </a:p>
          <a:p>
            <a:pPr defTabSz="864931" fontAlgn="base">
              <a:spcBef>
                <a:spcPct val="0"/>
              </a:spcBef>
              <a:spcAft>
                <a:spcPct val="0"/>
              </a:spcAft>
              <a:defRPr/>
            </a:pPr>
            <a:endParaRPr lang="en-US" altLang="en-US" sz="1200" b="1" dirty="0">
              <a:highlight>
                <a:srgbClr val="FFFF00"/>
              </a:highlight>
            </a:endParaRPr>
          </a:p>
          <a:p>
            <a:endParaRPr lang="en-US" dirty="0"/>
          </a:p>
        </p:txBody>
      </p:sp>
      <p:sp>
        <p:nvSpPr>
          <p:cNvPr id="4" name="Slide Number Placeholder 3"/>
          <p:cNvSpPr>
            <a:spLocks noGrp="1"/>
          </p:cNvSpPr>
          <p:nvPr>
            <p:ph type="sldNum" sz="quarter" idx="5"/>
          </p:nvPr>
        </p:nvSpPr>
        <p:spPr/>
        <p:txBody>
          <a:bodyPr/>
          <a:lstStyle/>
          <a:p>
            <a:fld id="{E45ABD53-3A11-6047-B769-A69193878D3E}" type="slidenum">
              <a:rPr lang="en-US" smtClean="0"/>
              <a:t>33</a:t>
            </a:fld>
            <a:endParaRPr lang="en-US"/>
          </a:p>
        </p:txBody>
      </p:sp>
    </p:spTree>
    <p:extLst>
      <p:ext uri="{BB962C8B-B14F-4D97-AF65-F5344CB8AC3E}">
        <p14:creationId xmlns:p14="http://schemas.microsoft.com/office/powerpoint/2010/main" val="4203825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fontAlgn="base">
              <a:spcBef>
                <a:spcPct val="30000"/>
              </a:spcBef>
              <a:spcAft>
                <a:spcPct val="0"/>
              </a:spcAft>
              <a:defRPr/>
            </a:pPr>
            <a:r>
              <a:rPr lang="en-US" altLang="en-US" sz="1200" b="0" dirty="0"/>
              <a:t>ALL penetrations are</a:t>
            </a:r>
            <a:r>
              <a:rPr lang="en-US" altLang="en-US" sz="1200" b="0" baseline="0" dirty="0"/>
              <a:t> inspected and evaluated for functionality, repair or removal. The more flashing detail to deal with, the more cost effective a roof coating system becomes versus conventional low slope commercial roofing options.</a:t>
            </a:r>
          </a:p>
          <a:p>
            <a:pPr defTabSz="864931" fontAlgn="base">
              <a:spcBef>
                <a:spcPct val="30000"/>
              </a:spcBef>
              <a:spcAft>
                <a:spcPct val="0"/>
              </a:spcAft>
              <a:defRPr/>
            </a:pPr>
            <a:r>
              <a:rPr lang="en-US" altLang="en-US" sz="1200" b="0" baseline="0" dirty="0"/>
              <a:t>If a penetration is no longer in use it should be removed. </a:t>
            </a:r>
            <a:r>
              <a:rPr lang="en-US" altLang="en-US" dirty="0"/>
              <a:t>This reduces trip hazards as well as additional areas of potential water intrusion.</a:t>
            </a:r>
            <a:endParaRPr lang="en-US" altLang="en-US" sz="1200" b="0" baseline="0" dirty="0">
              <a:highlight>
                <a:srgbClr val="FFFF00"/>
              </a:highlight>
            </a:endParaRPr>
          </a:p>
          <a:p>
            <a:pPr defTabSz="864931" fontAlgn="base">
              <a:spcBef>
                <a:spcPct val="30000"/>
              </a:spcBef>
              <a:spcAft>
                <a:spcPct val="0"/>
              </a:spcAft>
              <a:defRPr/>
            </a:pPr>
            <a:endParaRPr lang="en-US" altLang="en-US" sz="1200" b="1" dirty="0">
              <a:highlight>
                <a:srgbClr val="FFFF00"/>
              </a:highlight>
            </a:endParaRPr>
          </a:p>
          <a:p>
            <a:pPr defTabSz="864931" fontAlgn="base">
              <a:spcBef>
                <a:spcPct val="30000"/>
              </a:spcBef>
              <a:spcAft>
                <a:spcPct val="0"/>
              </a:spcAft>
              <a:defRPr/>
            </a:pPr>
            <a:endParaRPr lang="en-US" altLang="en-US" sz="1200" b="0" baseline="0" dirty="0"/>
          </a:p>
          <a:p>
            <a:endParaRPr lang="en-US" dirty="0"/>
          </a:p>
        </p:txBody>
      </p:sp>
      <p:sp>
        <p:nvSpPr>
          <p:cNvPr id="4" name="Slide Number Placeholder 3"/>
          <p:cNvSpPr>
            <a:spLocks noGrp="1"/>
          </p:cNvSpPr>
          <p:nvPr>
            <p:ph type="sldNum" sz="quarter" idx="5"/>
          </p:nvPr>
        </p:nvSpPr>
        <p:spPr/>
        <p:txBody>
          <a:bodyPr/>
          <a:lstStyle/>
          <a:p>
            <a:fld id="{E45ABD53-3A11-6047-B769-A69193878D3E}" type="slidenum">
              <a:rPr lang="en-US" smtClean="0"/>
              <a:t>34</a:t>
            </a:fld>
            <a:endParaRPr lang="en-US"/>
          </a:p>
        </p:txBody>
      </p:sp>
    </p:spTree>
    <p:extLst>
      <p:ext uri="{BB962C8B-B14F-4D97-AF65-F5344CB8AC3E}">
        <p14:creationId xmlns:p14="http://schemas.microsoft.com/office/powerpoint/2010/main" val="12806550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t>All drains and drain covers are</a:t>
            </a:r>
            <a:r>
              <a:rPr lang="en-US" altLang="en-US" sz="1200" b="0" baseline="0" dirty="0"/>
              <a:t> inspected to assure proper functioning. Any drain covers that are missing should be identified and communicated to the building owner/property manager immediately.  </a:t>
            </a:r>
            <a:endParaRPr lang="en-US" altLang="en-US" sz="1200" b="1" dirty="0"/>
          </a:p>
          <a:p>
            <a:endParaRPr lang="en-US" dirty="0"/>
          </a:p>
        </p:txBody>
      </p:sp>
      <p:sp>
        <p:nvSpPr>
          <p:cNvPr id="4" name="Slide Number Placeholder 3"/>
          <p:cNvSpPr>
            <a:spLocks noGrp="1"/>
          </p:cNvSpPr>
          <p:nvPr>
            <p:ph type="sldNum" sz="quarter" idx="5"/>
          </p:nvPr>
        </p:nvSpPr>
        <p:spPr/>
        <p:txBody>
          <a:bodyPr/>
          <a:lstStyle/>
          <a:p>
            <a:fld id="{E45ABD53-3A11-6047-B769-A69193878D3E}" type="slidenum">
              <a:rPr lang="en-US" smtClean="0"/>
              <a:t>35</a:t>
            </a:fld>
            <a:endParaRPr lang="en-US"/>
          </a:p>
        </p:txBody>
      </p:sp>
    </p:spTree>
    <p:extLst>
      <p:ext uri="{BB962C8B-B14F-4D97-AF65-F5344CB8AC3E}">
        <p14:creationId xmlns:p14="http://schemas.microsoft.com/office/powerpoint/2010/main" val="28348247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sz="1200" b="0" dirty="0"/>
              <a:t>When evaluating the existing conditions, flaking or excessive materials can pose an</a:t>
            </a:r>
            <a:r>
              <a:rPr lang="en-US" altLang="en-US" sz="1200" b="0" baseline="0" dirty="0"/>
              <a:t> adhesion issue.</a:t>
            </a:r>
          </a:p>
          <a:p>
            <a:pPr>
              <a:defRPr/>
            </a:pPr>
            <a:endParaRPr lang="en-US" altLang="en-US" sz="1200" b="0" baseline="0" dirty="0"/>
          </a:p>
          <a:p>
            <a:pPr>
              <a:defRPr/>
            </a:pPr>
            <a:r>
              <a:rPr lang="en-US" altLang="en-US" sz="1200" b="0" baseline="0" dirty="0"/>
              <a:t>Various types of adhesion tests are used to determine suitability of a coating over an existing roof substrate as well as suitability to coat over existing coatings. </a:t>
            </a:r>
          </a:p>
          <a:p>
            <a:pPr>
              <a:defRPr/>
            </a:pPr>
            <a:endParaRPr lang="en-US" altLang="en-US" sz="1200" b="0" baseline="0" dirty="0"/>
          </a:p>
          <a:p>
            <a:pPr>
              <a:defRPr/>
            </a:pPr>
            <a:r>
              <a:rPr lang="en-US" altLang="en-US" sz="1200" b="0" baseline="0" dirty="0"/>
              <a:t>Asphalt exhibiting </a:t>
            </a:r>
            <a:r>
              <a:rPr lang="en-US" altLang="en-US" sz="1200" b="0" baseline="0" dirty="0" err="1"/>
              <a:t>alligatoring</a:t>
            </a:r>
            <a:r>
              <a:rPr lang="en-US" altLang="en-US" sz="1200" b="0" baseline="0" dirty="0"/>
              <a:t> conditions may not be fully adhered to the substrate and should be removed when possible.   When removal is not practical, these conditions may require additional roof preparation prior to coating. </a:t>
            </a:r>
          </a:p>
          <a:p>
            <a:pPr>
              <a:defRPr/>
            </a:pPr>
            <a:endParaRPr lang="en-US" altLang="en-US" sz="1200" b="0" baseline="0" dirty="0"/>
          </a:p>
          <a:p>
            <a:pPr>
              <a:defRPr/>
            </a:pPr>
            <a:r>
              <a:rPr lang="en-US" altLang="en-US" sz="1200" b="0" baseline="0" dirty="0"/>
              <a:t> </a:t>
            </a:r>
            <a:endParaRPr lang="en-US" dirty="0"/>
          </a:p>
        </p:txBody>
      </p:sp>
      <p:sp>
        <p:nvSpPr>
          <p:cNvPr id="4" name="Slide Number Placeholder 3"/>
          <p:cNvSpPr>
            <a:spLocks noGrp="1"/>
          </p:cNvSpPr>
          <p:nvPr>
            <p:ph type="sldNum" sz="quarter" idx="5"/>
          </p:nvPr>
        </p:nvSpPr>
        <p:spPr/>
        <p:txBody>
          <a:bodyPr/>
          <a:lstStyle/>
          <a:p>
            <a:fld id="{E45ABD53-3A11-6047-B769-A69193878D3E}" type="slidenum">
              <a:rPr lang="en-US" smtClean="0"/>
              <a:t>36</a:t>
            </a:fld>
            <a:endParaRPr lang="en-US"/>
          </a:p>
        </p:txBody>
      </p:sp>
    </p:spTree>
    <p:extLst>
      <p:ext uri="{BB962C8B-B14F-4D97-AF65-F5344CB8AC3E}">
        <p14:creationId xmlns:p14="http://schemas.microsoft.com/office/powerpoint/2010/main" val="35322225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Font typeface="Arial" panose="020B0604020202020204" pitchFamily="34" charset="0"/>
              <a:buNone/>
            </a:pPr>
            <a:r>
              <a:rPr lang="en-US" sz="1200" dirty="0">
                <a:solidFill>
                  <a:schemeClr val="tx1"/>
                </a:solidFill>
              </a:rPr>
              <a:t>Let’s do a quick Knowledge Check to review what was covered in this last section. </a:t>
            </a:r>
          </a:p>
          <a:p>
            <a:pPr marL="0" lvl="0" indent="0" algn="l">
              <a:buFont typeface="Arial" panose="020B0604020202020204" pitchFamily="34" charset="0"/>
              <a:buNone/>
            </a:pPr>
            <a:endParaRPr lang="en-US" sz="1200" dirty="0">
              <a:solidFill>
                <a:schemeClr val="tx1"/>
              </a:solidFill>
            </a:endParaRPr>
          </a:p>
          <a:p>
            <a:pPr marL="0" lvl="0" indent="0" algn="l">
              <a:buFont typeface="Arial" panose="020B0604020202020204" pitchFamily="34" charset="0"/>
              <a:buNone/>
            </a:pPr>
            <a:r>
              <a:rPr lang="en-US" sz="1200" dirty="0">
                <a:solidFill>
                  <a:schemeClr val="tx1"/>
                </a:solidFill>
              </a:rPr>
              <a:t>Project Roof Evaluations should include:  </a:t>
            </a:r>
          </a:p>
          <a:p>
            <a:pPr marL="228600" lvl="0" indent="-228600" algn="l">
              <a:buFont typeface="+mj-lt"/>
              <a:buAutoNum type="alphaLcParenR"/>
            </a:pPr>
            <a:r>
              <a:rPr lang="en-US" sz="1200" dirty="0">
                <a:solidFill>
                  <a:schemeClr val="tx1"/>
                </a:solidFill>
              </a:rPr>
              <a:t>Perimeter walk of the structure</a:t>
            </a:r>
          </a:p>
          <a:p>
            <a:pPr marL="228600" lvl="0" indent="-228600" algn="l">
              <a:buFont typeface="+mj-lt"/>
              <a:buAutoNum type="alphaLcParenR"/>
            </a:pPr>
            <a:r>
              <a:rPr lang="en-US" sz="1200" dirty="0">
                <a:solidFill>
                  <a:schemeClr val="tx1"/>
                </a:solidFill>
              </a:rPr>
              <a:t>Visual observation of the underside of the structural decking</a:t>
            </a:r>
          </a:p>
          <a:p>
            <a:pPr marL="228600" lvl="0" indent="-228600" algn="l">
              <a:buFont typeface="+mj-lt"/>
              <a:buAutoNum type="alphaLcParenR"/>
            </a:pPr>
            <a:r>
              <a:rPr lang="en-US" sz="1200" dirty="0">
                <a:solidFill>
                  <a:schemeClr val="tx1"/>
                </a:solidFill>
              </a:rPr>
              <a:t>Visual inspection of the roofing substrate</a:t>
            </a:r>
          </a:p>
          <a:p>
            <a:pPr marL="228600" lvl="0" indent="-228600" algn="l">
              <a:buFont typeface="+mj-lt"/>
              <a:buAutoNum type="alphaLcParenR"/>
            </a:pPr>
            <a:r>
              <a:rPr lang="en-US" sz="1200" dirty="0">
                <a:solidFill>
                  <a:schemeClr val="tx1"/>
                </a:solidFill>
              </a:rPr>
              <a:t>All of the Above</a:t>
            </a:r>
          </a:p>
          <a:p>
            <a:pPr marL="171450" lvl="0" indent="-171450" algn="l">
              <a:buFont typeface="Arial" panose="020B0604020202020204" pitchFamily="34" charset="0"/>
              <a:buChar char="•"/>
            </a:pPr>
            <a:endParaRPr lang="en-US" sz="1200" dirty="0">
              <a:solidFill>
                <a:schemeClr val="tx1"/>
              </a:solidFill>
            </a:endParaRPr>
          </a:p>
          <a:p>
            <a:pPr marL="0" lvl="0" indent="0">
              <a:buFont typeface="Arial" panose="020B0604020202020204" pitchFamily="34" charset="0"/>
              <a:buNone/>
            </a:pPr>
            <a:r>
              <a:rPr lang="en-US" sz="1200" b="1" i="1" dirty="0">
                <a:solidFill>
                  <a:srgbClr val="FF0000"/>
                </a:solidFill>
              </a:rPr>
              <a:t>The correct answer is D: All of the above</a:t>
            </a:r>
          </a:p>
          <a:p>
            <a:endParaRPr lang="en-US" dirty="0"/>
          </a:p>
        </p:txBody>
      </p:sp>
      <p:sp>
        <p:nvSpPr>
          <p:cNvPr id="4" name="Slide Number Placeholder 3"/>
          <p:cNvSpPr>
            <a:spLocks noGrp="1"/>
          </p:cNvSpPr>
          <p:nvPr>
            <p:ph type="sldNum" sz="quarter" idx="5"/>
          </p:nvPr>
        </p:nvSpPr>
        <p:spPr/>
        <p:txBody>
          <a:bodyPr/>
          <a:lstStyle/>
          <a:p>
            <a:fld id="{E45ABD53-3A11-6047-B769-A69193878D3E}" type="slidenum">
              <a:rPr lang="en-US" smtClean="0"/>
              <a:t>37</a:t>
            </a:fld>
            <a:endParaRPr lang="en-US"/>
          </a:p>
        </p:txBody>
      </p:sp>
    </p:spTree>
    <p:extLst>
      <p:ext uri="{BB962C8B-B14F-4D97-AF65-F5344CB8AC3E}">
        <p14:creationId xmlns:p14="http://schemas.microsoft.com/office/powerpoint/2010/main" val="6518707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defTabSz="896073">
              <a:spcBef>
                <a:spcPct val="30000"/>
              </a:spcBef>
              <a:defRPr sz="1100">
                <a:solidFill>
                  <a:schemeClr val="tx1"/>
                </a:solidFill>
                <a:latin typeface="Arial" pitchFamily="34" charset="0"/>
              </a:defRPr>
            </a:lvl1pPr>
            <a:lvl2pPr marL="702450" indent="-270175" defTabSz="896073">
              <a:spcBef>
                <a:spcPct val="30000"/>
              </a:spcBef>
              <a:defRPr sz="1100">
                <a:solidFill>
                  <a:schemeClr val="tx1"/>
                </a:solidFill>
                <a:latin typeface="Arial" pitchFamily="34" charset="0"/>
              </a:defRPr>
            </a:lvl2pPr>
            <a:lvl3pPr marL="1080692" indent="-216138" defTabSz="896073">
              <a:spcBef>
                <a:spcPct val="30000"/>
              </a:spcBef>
              <a:defRPr sz="1100">
                <a:solidFill>
                  <a:schemeClr val="tx1"/>
                </a:solidFill>
                <a:latin typeface="Arial" pitchFamily="34" charset="0"/>
              </a:defRPr>
            </a:lvl3pPr>
            <a:lvl4pPr marL="1512968" indent="-216138" defTabSz="896073">
              <a:spcBef>
                <a:spcPct val="30000"/>
              </a:spcBef>
              <a:defRPr sz="1100">
                <a:solidFill>
                  <a:schemeClr val="tx1"/>
                </a:solidFill>
                <a:latin typeface="Arial" pitchFamily="34" charset="0"/>
              </a:defRPr>
            </a:lvl4pPr>
            <a:lvl5pPr marL="1945245" indent="-216138" defTabSz="896073">
              <a:spcBef>
                <a:spcPct val="30000"/>
              </a:spcBef>
              <a:defRPr sz="1100">
                <a:solidFill>
                  <a:schemeClr val="tx1"/>
                </a:solidFill>
                <a:latin typeface="Arial" pitchFamily="34" charset="0"/>
              </a:defRPr>
            </a:lvl5pPr>
            <a:lvl6pPr marL="2377522" indent="-216138" defTabSz="896073" eaLnBrk="0" fontAlgn="base" hangingPunct="0">
              <a:spcBef>
                <a:spcPct val="30000"/>
              </a:spcBef>
              <a:spcAft>
                <a:spcPct val="0"/>
              </a:spcAft>
              <a:defRPr sz="1100">
                <a:solidFill>
                  <a:schemeClr val="tx1"/>
                </a:solidFill>
                <a:latin typeface="Arial" pitchFamily="34" charset="0"/>
              </a:defRPr>
            </a:lvl6pPr>
            <a:lvl7pPr marL="2809797" indent="-216138" defTabSz="896073" eaLnBrk="0" fontAlgn="base" hangingPunct="0">
              <a:spcBef>
                <a:spcPct val="30000"/>
              </a:spcBef>
              <a:spcAft>
                <a:spcPct val="0"/>
              </a:spcAft>
              <a:defRPr sz="1100">
                <a:solidFill>
                  <a:schemeClr val="tx1"/>
                </a:solidFill>
                <a:latin typeface="Arial" pitchFamily="34" charset="0"/>
              </a:defRPr>
            </a:lvl7pPr>
            <a:lvl8pPr marL="3242075" indent="-216138" defTabSz="896073" eaLnBrk="0" fontAlgn="base" hangingPunct="0">
              <a:spcBef>
                <a:spcPct val="30000"/>
              </a:spcBef>
              <a:spcAft>
                <a:spcPct val="0"/>
              </a:spcAft>
              <a:defRPr sz="1100">
                <a:solidFill>
                  <a:schemeClr val="tx1"/>
                </a:solidFill>
                <a:latin typeface="Arial" pitchFamily="34" charset="0"/>
              </a:defRPr>
            </a:lvl8pPr>
            <a:lvl9pPr marL="3674352" indent="-216138" defTabSz="896073" eaLnBrk="0" fontAlgn="base" hangingPunct="0">
              <a:spcBef>
                <a:spcPct val="30000"/>
              </a:spcBef>
              <a:spcAft>
                <a:spcPct val="0"/>
              </a:spcAft>
              <a:defRPr sz="1100">
                <a:solidFill>
                  <a:schemeClr val="tx1"/>
                </a:solidFill>
                <a:latin typeface="Arial" pitchFamily="34" charset="0"/>
              </a:defRPr>
            </a:lvl9pPr>
          </a:lstStyle>
          <a:p>
            <a:pPr marL="0" marR="0" lvl="0" indent="0" algn="r" defTabSz="896073" rtl="0" eaLnBrk="1" fontAlgn="auto" latinLnBrk="0" hangingPunct="1">
              <a:lnSpc>
                <a:spcPct val="100000"/>
              </a:lnSpc>
              <a:spcBef>
                <a:spcPct val="0"/>
              </a:spcBef>
              <a:spcAft>
                <a:spcPts val="0"/>
              </a:spcAft>
              <a:buClrTx/>
              <a:buSzTx/>
              <a:buFontTx/>
              <a:buNone/>
              <a:tabLst/>
              <a:defRPr/>
            </a:pPr>
            <a:fld id="{C8E388B1-331A-4548-B46C-FA8F21095210}" type="slidenum">
              <a:rPr kumimoji="0" lang="en-US" altLang="en-US" sz="11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896073" rtl="0" eaLnBrk="1" fontAlgn="auto" latinLnBrk="0" hangingPunct="1">
                <a:lnSpc>
                  <a:spcPct val="100000"/>
                </a:lnSpc>
                <a:spcBef>
                  <a:spcPct val="0"/>
                </a:spcBef>
                <a:spcAft>
                  <a:spcPts val="0"/>
                </a:spcAft>
                <a:buClrTx/>
                <a:buSzTx/>
                <a:buFontTx/>
                <a:buNone/>
                <a:tabLst/>
                <a:defRPr/>
              </a:pPr>
              <a:t>38</a:t>
            </a:fld>
            <a:endParaRPr kumimoji="0" lang="en-US" altLang="en-US" sz="11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19459" name="Rectangle 2"/>
          <p:cNvSpPr>
            <a:spLocks noGrp="1" noRot="1" noChangeAspect="1" noChangeArrowheads="1" noTextEdit="1"/>
          </p:cNvSpPr>
          <p:nvPr>
            <p:ph type="sldImg"/>
          </p:nvPr>
        </p:nvSpPr>
        <p:spPr>
          <a:xfrm>
            <a:off x="390525" y="682625"/>
            <a:ext cx="6075363" cy="3417888"/>
          </a:xfrm>
          <a:ln/>
        </p:spPr>
      </p:sp>
      <p:sp>
        <p:nvSpPr>
          <p:cNvPr id="19460" name="Rectangle 3"/>
          <p:cNvSpPr>
            <a:spLocks noGrp="1" noChangeArrowheads="1"/>
          </p:cNvSpPr>
          <p:nvPr>
            <p:ph type="body" idx="1"/>
          </p:nvPr>
        </p:nvSpPr>
        <p:spPr>
          <a:xfrm>
            <a:off x="915294" y="4343707"/>
            <a:ext cx="5027414" cy="4115405"/>
          </a:xfrm>
          <a:noFill/>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The next step would be to determine which technology would be the best fit for the project conditions. Each technology has slightly different attributes that should be considered.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aseline="0" dirty="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You should always conduct an adhesion test to make sure that the technology selected will properly adhere to the substrate. </a:t>
            </a:r>
            <a:r>
              <a:rPr lang="en-US" dirty="0"/>
              <a:t>Select the technology that has the best attributes for your project needs.</a:t>
            </a:r>
          </a:p>
          <a:p>
            <a:pPr lvl="0" defTabSz="457200">
              <a:defRPr/>
            </a:pPr>
            <a:endParaRPr lang="en-US" dirty="0"/>
          </a:p>
          <a:p>
            <a:pPr lvl="0" defTabSz="457200">
              <a:defRPr/>
            </a:pPr>
            <a:r>
              <a:rPr lang="en-US" dirty="0"/>
              <a:t>Consult manufacturers for assistance with any primers that may be required and detailed installation specifications.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aseline="0" dirty="0">
              <a:solidFill>
                <a:schemeClr val="tx1"/>
              </a:solidFill>
            </a:endParaRPr>
          </a:p>
          <a:p>
            <a:pPr eaLnBrk="1" hangingPunct="1"/>
            <a:endParaRPr lang="en-US" altLang="en-US" dirty="0">
              <a:latin typeface="Arial" pitchFamily="34" charset="0"/>
            </a:endParaRPr>
          </a:p>
        </p:txBody>
      </p:sp>
    </p:spTree>
    <p:extLst>
      <p:ext uri="{BB962C8B-B14F-4D97-AF65-F5344CB8AC3E}">
        <p14:creationId xmlns:p14="http://schemas.microsoft.com/office/powerpoint/2010/main" val="23548420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When selecting a manufacturer, do some research on their qualifications.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solidFill>
                  <a:schemeClr val="tx1"/>
                </a:solidFill>
              </a:rPr>
              <a:t>Are they financially stable?</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solidFill>
                  <a:schemeClr val="tx1"/>
                </a:solidFill>
              </a:rPr>
              <a:t>How long have they been involved with the technology of choice based on the roof evaluation?</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solidFill>
                  <a:schemeClr val="tx1"/>
                </a:solidFill>
              </a:rPr>
              <a:t>What are their manufacturing standards?  Are they ISO registered?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solidFill>
                  <a:schemeClr val="tx1"/>
                </a:solidFill>
              </a:rPr>
              <a:t>Is there a dedicated technical support staff  other than their sales force?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solidFill>
                  <a:schemeClr val="tx1"/>
                </a:solidFill>
              </a:rPr>
              <a:t>What is their investment and commitment to R&amp;D?</a:t>
            </a:r>
          </a:p>
          <a:p>
            <a:endParaRPr lang="en-US" dirty="0"/>
          </a:p>
        </p:txBody>
      </p:sp>
      <p:sp>
        <p:nvSpPr>
          <p:cNvPr id="4" name="Slide Number Placeholder 3"/>
          <p:cNvSpPr>
            <a:spLocks noGrp="1"/>
          </p:cNvSpPr>
          <p:nvPr>
            <p:ph type="sldNum" sz="quarter" idx="5"/>
          </p:nvPr>
        </p:nvSpPr>
        <p:spPr/>
        <p:txBody>
          <a:bodyPr/>
          <a:lstStyle/>
          <a:p>
            <a:fld id="{E45ABD53-3A11-6047-B769-A69193878D3E}" type="slidenum">
              <a:rPr lang="en-US" smtClean="0"/>
              <a:t>39</a:t>
            </a:fld>
            <a:endParaRPr lang="en-US"/>
          </a:p>
        </p:txBody>
      </p:sp>
    </p:spTree>
    <p:extLst>
      <p:ext uri="{BB962C8B-B14F-4D97-AF65-F5344CB8AC3E}">
        <p14:creationId xmlns:p14="http://schemas.microsoft.com/office/powerpoint/2010/main" val="3304589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By the end of this course,  you will understand the different type of coatings used</a:t>
            </a:r>
            <a:r>
              <a:rPr lang="en-US" sz="1200" baseline="0" dirty="0"/>
              <a:t> in roofing, learn how reflective roof coatings can impact  energy savings and the environment and explore how reflective roof coatings can be incorporated into sustainable restoration solutions for existing roof substrates.</a:t>
            </a:r>
          </a:p>
          <a:p>
            <a:r>
              <a:rPr lang="en-US" sz="1200" baseline="0" dirty="0"/>
              <a:t>We will also identify residual benefits specific to real world case </a:t>
            </a:r>
            <a:r>
              <a:rPr lang="en-US" dirty="0"/>
              <a:t>studies where reflective coatings have contributed to substantiality as well as energy cost reductions.</a:t>
            </a:r>
            <a:endParaRPr lang="en-US" sz="1200" dirty="0"/>
          </a:p>
          <a:p>
            <a:endParaRPr lang="en-US" dirty="0"/>
          </a:p>
        </p:txBody>
      </p:sp>
      <p:sp>
        <p:nvSpPr>
          <p:cNvPr id="4" name="Slide Number Placeholder 3"/>
          <p:cNvSpPr>
            <a:spLocks noGrp="1"/>
          </p:cNvSpPr>
          <p:nvPr>
            <p:ph type="sldNum" sz="quarter" idx="5"/>
          </p:nvPr>
        </p:nvSpPr>
        <p:spPr/>
        <p:txBody>
          <a:bodyPr/>
          <a:lstStyle/>
          <a:p>
            <a:fld id="{E45ABD53-3A11-6047-B769-A69193878D3E}" type="slidenum">
              <a:rPr lang="en-US" smtClean="0"/>
              <a:t>4</a:t>
            </a:fld>
            <a:endParaRPr lang="en-US"/>
          </a:p>
        </p:txBody>
      </p:sp>
    </p:spTree>
    <p:extLst>
      <p:ext uri="{BB962C8B-B14F-4D97-AF65-F5344CB8AC3E}">
        <p14:creationId xmlns:p14="http://schemas.microsoft.com/office/powerpoint/2010/main" val="20435601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Many manufacturers also offer warranties. While a warranty never prevented a leak, they do provide peace of mind should an issue arise in the future.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Most warranties are for a fixed term, however renewable warranties are also available. Renewable warranties may allow for additional term extensions without having to do all the prep work required the first time around.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Determine who actually holds the warranty. A Manufacturer that holds their own warranties may have more interest in your long term satisfaction than a manufacturer that uses a third party holder.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Finally, also determine what your responsibilities are to maintain the warranty.</a:t>
            </a:r>
          </a:p>
          <a:p>
            <a:endParaRPr lang="en-US" dirty="0"/>
          </a:p>
        </p:txBody>
      </p:sp>
      <p:sp>
        <p:nvSpPr>
          <p:cNvPr id="4" name="Slide Number Placeholder 3"/>
          <p:cNvSpPr>
            <a:spLocks noGrp="1"/>
          </p:cNvSpPr>
          <p:nvPr>
            <p:ph type="sldNum" sz="quarter" idx="5"/>
          </p:nvPr>
        </p:nvSpPr>
        <p:spPr/>
        <p:txBody>
          <a:bodyPr/>
          <a:lstStyle/>
          <a:p>
            <a:fld id="{E45ABD53-3A11-6047-B769-A69193878D3E}" type="slidenum">
              <a:rPr lang="en-US" smtClean="0"/>
              <a:t>40</a:t>
            </a:fld>
            <a:endParaRPr lang="en-US"/>
          </a:p>
        </p:txBody>
      </p:sp>
    </p:spTree>
    <p:extLst>
      <p:ext uri="{BB962C8B-B14F-4D97-AF65-F5344CB8AC3E}">
        <p14:creationId xmlns:p14="http://schemas.microsoft.com/office/powerpoint/2010/main" val="5267984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Selecting a contractor is also an important item to research. Most manufacturers can provide a list of contractors that have had some level of training in the installation of their products.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Contractors should be able to demonstrate their level of experience  in the selected technology . References are a great source for this information.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They should also have proper licensing and insurance.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Always ask for and review their safety plan for your project.</a:t>
            </a:r>
          </a:p>
          <a:p>
            <a:endParaRPr lang="en-US" dirty="0"/>
          </a:p>
        </p:txBody>
      </p:sp>
      <p:sp>
        <p:nvSpPr>
          <p:cNvPr id="4" name="Slide Number Placeholder 3"/>
          <p:cNvSpPr>
            <a:spLocks noGrp="1"/>
          </p:cNvSpPr>
          <p:nvPr>
            <p:ph type="sldNum" sz="quarter" idx="5"/>
          </p:nvPr>
        </p:nvSpPr>
        <p:spPr/>
        <p:txBody>
          <a:bodyPr/>
          <a:lstStyle/>
          <a:p>
            <a:fld id="{E45ABD53-3A11-6047-B769-A69193878D3E}" type="slidenum">
              <a:rPr lang="en-US" smtClean="0"/>
              <a:t>41</a:t>
            </a:fld>
            <a:endParaRPr lang="en-US"/>
          </a:p>
        </p:txBody>
      </p:sp>
    </p:spTree>
    <p:extLst>
      <p:ext uri="{BB962C8B-B14F-4D97-AF65-F5344CB8AC3E}">
        <p14:creationId xmlns:p14="http://schemas.microsoft.com/office/powerpoint/2010/main" val="24886753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Once your new sustainable reflective roof solution is installed, don’t forget to have a preventative maintenance plan in place.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Many contractors offer this service and many  manufacturers require some type of maintenance as a requirement of their warranty. </a:t>
            </a:r>
          </a:p>
          <a:p>
            <a:pPr defTabSz="457200">
              <a:defRPr/>
            </a:pPr>
            <a:endParaRPr lang="en-US" dirty="0"/>
          </a:p>
          <a:p>
            <a:pPr defTabSz="457200">
              <a:defRPr/>
            </a:pPr>
            <a:r>
              <a:rPr lang="en-US" dirty="0"/>
              <a:t>Preventative maintenance programs have proven time and time again to be valuable in extending roof service life and minimizing costs.</a:t>
            </a:r>
          </a:p>
          <a:p>
            <a:pPr defTabSz="457200">
              <a:defRPr/>
            </a:pPr>
            <a:endParaRPr lang="en-US" dirty="0"/>
          </a:p>
          <a:p>
            <a:pPr defTabSz="457200">
              <a:defRPr/>
            </a:pPr>
            <a:r>
              <a:rPr lang="en-US" dirty="0"/>
              <a:t>Bi- annual inspections in the spring and  fall can uncover minor issues that left unattended can turn into major concerns.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E45ABD53-3A11-6047-B769-A69193878D3E}" type="slidenum">
              <a:rPr lang="en-US" smtClean="0"/>
              <a:t>42</a:t>
            </a:fld>
            <a:endParaRPr lang="en-US"/>
          </a:p>
        </p:txBody>
      </p:sp>
    </p:spTree>
    <p:extLst>
      <p:ext uri="{BB962C8B-B14F-4D97-AF65-F5344CB8AC3E}">
        <p14:creationId xmlns:p14="http://schemas.microsoft.com/office/powerpoint/2010/main" val="22261677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ctr">
              <a:buFont typeface="Arial" panose="020B0604020202020204" pitchFamily="34" charset="0"/>
              <a:buNone/>
            </a:pPr>
            <a:endParaRPr lang="en-US" sz="1200" dirty="0">
              <a:solidFill>
                <a:schemeClr val="tx1"/>
              </a:solidFill>
            </a:endParaRPr>
          </a:p>
          <a:p>
            <a:pPr marL="0" lvl="0" indent="0" algn="l">
              <a:buFont typeface="Arial" panose="020B0604020202020204" pitchFamily="34" charset="0"/>
              <a:buNone/>
            </a:pPr>
            <a:r>
              <a:rPr lang="en-US" sz="1200" dirty="0">
                <a:solidFill>
                  <a:schemeClr val="tx1"/>
                </a:solidFill>
              </a:rPr>
              <a:t>Before we move on to Case Studies, let’s take a minute to review what was covered in the last section.  </a:t>
            </a:r>
          </a:p>
          <a:p>
            <a:pPr marL="0" lvl="0" indent="0" algn="l">
              <a:buFont typeface="Arial" panose="020B0604020202020204" pitchFamily="34" charset="0"/>
              <a:buNone/>
            </a:pPr>
            <a:endParaRPr lang="en-US" sz="1200" dirty="0">
              <a:solidFill>
                <a:schemeClr val="tx1"/>
              </a:solidFill>
            </a:endParaRPr>
          </a:p>
          <a:p>
            <a:pPr marL="0" lvl="0" indent="0" algn="l">
              <a:buFont typeface="Arial" panose="020B0604020202020204" pitchFamily="34" charset="0"/>
              <a:buNone/>
            </a:pPr>
            <a:r>
              <a:rPr lang="en-US" sz="1200" dirty="0">
                <a:solidFill>
                  <a:schemeClr val="tx1"/>
                </a:solidFill>
              </a:rPr>
              <a:t>A Roof Condition Survey should include:</a:t>
            </a:r>
          </a:p>
          <a:p>
            <a:pPr marL="228600" lvl="0" indent="-228600" algn="l">
              <a:buFont typeface="+mj-lt"/>
              <a:buAutoNum type="alphaLcParenR"/>
            </a:pPr>
            <a:r>
              <a:rPr lang="en-US" sz="1200" dirty="0">
                <a:solidFill>
                  <a:schemeClr val="tx1"/>
                </a:solidFill>
              </a:rPr>
              <a:t>Specifications</a:t>
            </a:r>
          </a:p>
          <a:p>
            <a:pPr marL="228600" lvl="0" indent="-228600" algn="l">
              <a:buFont typeface="+mj-lt"/>
              <a:buAutoNum type="alphaLcParenR"/>
            </a:pPr>
            <a:r>
              <a:rPr lang="en-US" sz="1200" dirty="0">
                <a:solidFill>
                  <a:schemeClr val="tx1"/>
                </a:solidFill>
              </a:rPr>
              <a:t>Moisture Survey</a:t>
            </a:r>
          </a:p>
          <a:p>
            <a:pPr marL="228600" lvl="0" indent="-228600" algn="l">
              <a:buFont typeface="+mj-lt"/>
              <a:buAutoNum type="alphaLcParenR"/>
            </a:pPr>
            <a:r>
              <a:rPr lang="en-US" sz="1200" dirty="0">
                <a:solidFill>
                  <a:schemeClr val="tx1"/>
                </a:solidFill>
              </a:rPr>
              <a:t>Adhesion Test</a:t>
            </a:r>
          </a:p>
          <a:p>
            <a:pPr marL="228600" lvl="0" indent="-228600" algn="l">
              <a:buFont typeface="+mj-lt"/>
              <a:buAutoNum type="alphaLcParenR"/>
            </a:pPr>
            <a:r>
              <a:rPr lang="en-US" sz="1200" dirty="0">
                <a:solidFill>
                  <a:schemeClr val="tx1"/>
                </a:solidFill>
              </a:rPr>
              <a:t>None of the Above</a:t>
            </a:r>
          </a:p>
          <a:p>
            <a:pPr marL="0" lvl="0" indent="0" algn="l">
              <a:buFont typeface="Arial" panose="020B0604020202020204" pitchFamily="34" charset="0"/>
              <a:buNone/>
            </a:pPr>
            <a:endParaRPr lang="en-US" sz="1200" dirty="0">
              <a:solidFill>
                <a:schemeClr val="tx1"/>
              </a:solidFill>
            </a:endParaRPr>
          </a:p>
          <a:p>
            <a:pPr marL="0" lvl="0" indent="0">
              <a:buFont typeface="Arial" panose="020B0604020202020204" pitchFamily="34" charset="0"/>
              <a:buNone/>
            </a:pPr>
            <a:r>
              <a:rPr lang="en-US" sz="1200" b="1" i="1" dirty="0">
                <a:solidFill>
                  <a:srgbClr val="FF0000"/>
                </a:solidFill>
              </a:rPr>
              <a:t>The correct answer is B: Moisture Survey</a:t>
            </a:r>
          </a:p>
          <a:p>
            <a:endParaRPr lang="en-US" dirty="0"/>
          </a:p>
        </p:txBody>
      </p:sp>
      <p:sp>
        <p:nvSpPr>
          <p:cNvPr id="4" name="Slide Number Placeholder 3"/>
          <p:cNvSpPr>
            <a:spLocks noGrp="1"/>
          </p:cNvSpPr>
          <p:nvPr>
            <p:ph type="sldNum" sz="quarter" idx="5"/>
          </p:nvPr>
        </p:nvSpPr>
        <p:spPr/>
        <p:txBody>
          <a:bodyPr/>
          <a:lstStyle/>
          <a:p>
            <a:fld id="{E45ABD53-3A11-6047-B769-A69193878D3E}" type="slidenum">
              <a:rPr lang="en-US" smtClean="0"/>
              <a:t>43</a:t>
            </a:fld>
            <a:endParaRPr lang="en-US"/>
          </a:p>
        </p:txBody>
      </p:sp>
    </p:spTree>
    <p:extLst>
      <p:ext uri="{BB962C8B-B14F-4D97-AF65-F5344CB8AC3E}">
        <p14:creationId xmlns:p14="http://schemas.microsoft.com/office/powerpoint/2010/main" val="14088736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a:solidFill>
                  <a:schemeClr val="tx1"/>
                </a:solidFill>
              </a:rPr>
              <a:t>Let’s take a look at some real world case studies where Sustainable roof coatings have had an impact.</a:t>
            </a:r>
          </a:p>
          <a:p>
            <a:endParaRPr lang="en-US"/>
          </a:p>
        </p:txBody>
      </p:sp>
      <p:sp>
        <p:nvSpPr>
          <p:cNvPr id="4" name="Slide Number Placeholder 3"/>
          <p:cNvSpPr>
            <a:spLocks noGrp="1"/>
          </p:cNvSpPr>
          <p:nvPr>
            <p:ph type="sldNum" sz="quarter" idx="5"/>
          </p:nvPr>
        </p:nvSpPr>
        <p:spPr/>
        <p:txBody>
          <a:bodyPr/>
          <a:lstStyle/>
          <a:p>
            <a:fld id="{E45ABD53-3A11-6047-B769-A69193878D3E}" type="slidenum">
              <a:rPr lang="en-US" smtClean="0"/>
              <a:t>44</a:t>
            </a:fld>
            <a:endParaRPr lang="en-US"/>
          </a:p>
        </p:txBody>
      </p:sp>
    </p:spTree>
    <p:extLst>
      <p:ext uri="{BB962C8B-B14F-4D97-AF65-F5344CB8AC3E}">
        <p14:creationId xmlns:p14="http://schemas.microsoft.com/office/powerpoint/2010/main" val="2267923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a:solidFill>
                  <a:schemeClr val="tx1"/>
                </a:solidFill>
              </a:rPr>
              <a:t>In this case we will look at an instance where a sustainable roof coating system provided additional protection to a PVC membrane during a hail event.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a:solidFill>
                  <a:schemeClr val="tx1"/>
                </a:solidFill>
              </a:rPr>
              <a:t>The PVC membrane was cleaned and a 2 coat acrylic coating system was applied.</a:t>
            </a:r>
          </a:p>
          <a:p>
            <a:endParaRPr lang="en-US"/>
          </a:p>
        </p:txBody>
      </p:sp>
      <p:sp>
        <p:nvSpPr>
          <p:cNvPr id="4" name="Slide Number Placeholder 3"/>
          <p:cNvSpPr>
            <a:spLocks noGrp="1"/>
          </p:cNvSpPr>
          <p:nvPr>
            <p:ph type="sldNum" sz="quarter" idx="5"/>
          </p:nvPr>
        </p:nvSpPr>
        <p:spPr/>
        <p:txBody>
          <a:bodyPr/>
          <a:lstStyle/>
          <a:p>
            <a:fld id="{E45ABD53-3A11-6047-B769-A69193878D3E}" type="slidenum">
              <a:rPr lang="en-US" smtClean="0"/>
              <a:t>45</a:t>
            </a:fld>
            <a:endParaRPr lang="en-US"/>
          </a:p>
        </p:txBody>
      </p:sp>
    </p:spTree>
    <p:extLst>
      <p:ext uri="{BB962C8B-B14F-4D97-AF65-F5344CB8AC3E}">
        <p14:creationId xmlns:p14="http://schemas.microsoft.com/office/powerpoint/2010/main" val="35447199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After the hail event, damage was visible on both the topside and underside of the affected roofing membrane.</a:t>
            </a:r>
          </a:p>
          <a:p>
            <a:endParaRPr lang="en-US" dirty="0"/>
          </a:p>
        </p:txBody>
      </p:sp>
      <p:sp>
        <p:nvSpPr>
          <p:cNvPr id="4" name="Slide Number Placeholder 3"/>
          <p:cNvSpPr>
            <a:spLocks noGrp="1"/>
          </p:cNvSpPr>
          <p:nvPr>
            <p:ph type="sldNum" sz="quarter" idx="5"/>
          </p:nvPr>
        </p:nvSpPr>
        <p:spPr/>
        <p:txBody>
          <a:bodyPr/>
          <a:lstStyle/>
          <a:p>
            <a:fld id="{E45ABD53-3A11-6047-B769-A69193878D3E}" type="slidenum">
              <a:rPr lang="en-US" smtClean="0"/>
              <a:t>46</a:t>
            </a:fld>
            <a:endParaRPr lang="en-US"/>
          </a:p>
        </p:txBody>
      </p:sp>
    </p:spTree>
    <p:extLst>
      <p:ext uri="{BB962C8B-B14F-4D97-AF65-F5344CB8AC3E}">
        <p14:creationId xmlns:p14="http://schemas.microsoft.com/office/powerpoint/2010/main" val="460127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Although the PVC Single-ply membrane suffered hail damage, the acrylic coating system while marked, remained intact and protected the damaged single-ply membrane from leaking. This resulted in no loss of inventory and no need to recover or tear off the membrane.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The savings from this occurrence more than paid for the cost of the project.</a:t>
            </a:r>
          </a:p>
          <a:p>
            <a:endParaRPr lang="en-US" dirty="0"/>
          </a:p>
        </p:txBody>
      </p:sp>
      <p:sp>
        <p:nvSpPr>
          <p:cNvPr id="4" name="Slide Number Placeholder 3"/>
          <p:cNvSpPr>
            <a:spLocks noGrp="1"/>
          </p:cNvSpPr>
          <p:nvPr>
            <p:ph type="sldNum" sz="quarter" idx="5"/>
          </p:nvPr>
        </p:nvSpPr>
        <p:spPr/>
        <p:txBody>
          <a:bodyPr/>
          <a:lstStyle/>
          <a:p>
            <a:fld id="{E45ABD53-3A11-6047-B769-A69193878D3E}" type="slidenum">
              <a:rPr lang="en-US" smtClean="0"/>
              <a:t>47</a:t>
            </a:fld>
            <a:endParaRPr lang="en-US"/>
          </a:p>
        </p:txBody>
      </p:sp>
    </p:spTree>
    <p:extLst>
      <p:ext uri="{BB962C8B-B14F-4D97-AF65-F5344CB8AC3E}">
        <p14:creationId xmlns:p14="http://schemas.microsoft.com/office/powerpoint/2010/main" val="38445573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a:solidFill>
                  <a:schemeClr val="tx1"/>
                </a:solidFill>
              </a:rPr>
              <a:t>After applying a reflective roof coatings system, one company in Sarasota Florida keep track of temperatures and energy consumption.</a:t>
            </a:r>
          </a:p>
          <a:p>
            <a:r>
              <a:rPr lang="en-US" sz="1200" baseline="0">
                <a:solidFill>
                  <a:schemeClr val="tx1"/>
                </a:solidFill>
              </a:rPr>
              <a:t>Roof temperatures were reduced from 150</a:t>
            </a:r>
            <a:r>
              <a:rPr lang="en-US" sz="1200"/>
              <a:t>°F to 90</a:t>
            </a:r>
            <a:r>
              <a:rPr lang="en-US" sz="1050"/>
              <a:t>°</a:t>
            </a:r>
            <a:r>
              <a:rPr lang="en-US" sz="1200">
                <a:latin typeface="+mn-lt"/>
              </a:rPr>
              <a:t>F.</a:t>
            </a:r>
          </a:p>
          <a:p>
            <a:r>
              <a:rPr lang="en-US" sz="1200">
                <a:latin typeface="+mn-lt"/>
              </a:rPr>
              <a:t>Interior temperatures were also reduced allowing for the HVAC units to shut off periodically.</a:t>
            </a:r>
          </a:p>
          <a:p>
            <a:r>
              <a:rPr lang="en-US" sz="1200">
                <a:latin typeface="+mn-lt"/>
              </a:rPr>
              <a:t>A 20% reduction in kilowatt usage</a:t>
            </a:r>
            <a:r>
              <a:rPr lang="en-US" sz="1200" baseline="0">
                <a:latin typeface="+mn-lt"/>
              </a:rPr>
              <a:t> was also tracked resulting in additional cost savings.</a:t>
            </a:r>
            <a:endParaRPr lang="en-US" sz="1200">
              <a:latin typeface="+mn-lt"/>
            </a:endParaRPr>
          </a:p>
          <a:p>
            <a:endParaRPr lang="en-US"/>
          </a:p>
        </p:txBody>
      </p:sp>
      <p:sp>
        <p:nvSpPr>
          <p:cNvPr id="4" name="Slide Number Placeholder 3"/>
          <p:cNvSpPr>
            <a:spLocks noGrp="1"/>
          </p:cNvSpPr>
          <p:nvPr>
            <p:ph type="sldNum" sz="quarter" idx="5"/>
          </p:nvPr>
        </p:nvSpPr>
        <p:spPr/>
        <p:txBody>
          <a:bodyPr/>
          <a:lstStyle/>
          <a:p>
            <a:fld id="{E45ABD53-3A11-6047-B769-A69193878D3E}" type="slidenum">
              <a:rPr lang="en-US" smtClean="0"/>
              <a:t>48</a:t>
            </a:fld>
            <a:endParaRPr lang="en-US"/>
          </a:p>
        </p:txBody>
      </p:sp>
    </p:spTree>
    <p:extLst>
      <p:ext uri="{BB962C8B-B14F-4D97-AF65-F5344CB8AC3E}">
        <p14:creationId xmlns:p14="http://schemas.microsoft.com/office/powerpoint/2010/main" val="23804876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Case Study #3 is also about energy savings.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latin typeface="+mn-lt"/>
              </a:rPr>
              <a:t>An existing factory with a 13 year old Built up roof had a 5 year old aluminized asphalt coating in place.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latin typeface="+mn-lt"/>
              </a:rPr>
              <a:t>The roof system itself was sound with no reported leaks and confirmed by  infrared thermography.</a:t>
            </a:r>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fld id="{E45ABD53-3A11-6047-B769-A69193878D3E}" type="slidenum">
              <a:rPr lang="en-US" smtClean="0"/>
              <a:t>49</a:t>
            </a:fld>
            <a:endParaRPr lang="en-US"/>
          </a:p>
        </p:txBody>
      </p:sp>
    </p:spTree>
    <p:extLst>
      <p:ext uri="{BB962C8B-B14F-4D97-AF65-F5344CB8AC3E}">
        <p14:creationId xmlns:p14="http://schemas.microsoft.com/office/powerpoint/2010/main" val="667241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explore some different types of roof coatings. </a:t>
            </a:r>
          </a:p>
        </p:txBody>
      </p:sp>
      <p:sp>
        <p:nvSpPr>
          <p:cNvPr id="4" name="Slide Number Placeholder 3"/>
          <p:cNvSpPr>
            <a:spLocks noGrp="1"/>
          </p:cNvSpPr>
          <p:nvPr>
            <p:ph type="sldNum" sz="quarter" idx="5"/>
          </p:nvPr>
        </p:nvSpPr>
        <p:spPr/>
        <p:txBody>
          <a:bodyPr/>
          <a:lstStyle/>
          <a:p>
            <a:fld id="{E45ABD53-3A11-6047-B769-A69193878D3E}" type="slidenum">
              <a:rPr lang="en-US" smtClean="0"/>
              <a:t>5</a:t>
            </a:fld>
            <a:endParaRPr lang="en-US"/>
          </a:p>
        </p:txBody>
      </p:sp>
    </p:spTree>
    <p:extLst>
      <p:ext uri="{BB962C8B-B14F-4D97-AF65-F5344CB8AC3E}">
        <p14:creationId xmlns:p14="http://schemas.microsoft.com/office/powerpoint/2010/main" val="13164375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The existing roof system was cleaned, reinforced at critical curbs &amp; penetrations and then coated with an acrylic prime coat that was compatible with asphaltic materials followed by a final coat of a white reflective acrylic coating.</a:t>
            </a:r>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fld id="{E45ABD53-3A11-6047-B769-A69193878D3E}" type="slidenum">
              <a:rPr lang="en-US" smtClean="0"/>
              <a:t>50</a:t>
            </a:fld>
            <a:endParaRPr lang="en-US"/>
          </a:p>
        </p:txBody>
      </p:sp>
    </p:spTree>
    <p:extLst>
      <p:ext uri="{BB962C8B-B14F-4D97-AF65-F5344CB8AC3E}">
        <p14:creationId xmlns:p14="http://schemas.microsoft.com/office/powerpoint/2010/main" val="34216539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Before application of the reflective coating the Solar Reflectance of the aluminum coating was 0.35. This resulted in a roof surface temperature of 141°F when the ambient air temperature was 82</a:t>
            </a:r>
            <a:r>
              <a:rPr lang="en-US" sz="1200" dirty="0">
                <a:latin typeface="+mn-lt"/>
              </a:rPr>
              <a:t>°F.</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latin typeface="+mn-lt"/>
              </a:rPr>
              <a:t>After application of the reflective roof coating which had a Solar Reflectance of .081 the rooftop temperature was reduced to 98°F at a similar ambient air temperature of 83°F.</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a:solidFill>
                <a:schemeClr val="tx1"/>
              </a:solidFill>
              <a:latin typeface="+mn-l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latin typeface="+mn-lt"/>
              </a:rPr>
              <a:t>Comparing records from the previous year showed a 7.3% reduction in kilowatt usage and an energy coat savings of 9.4%.</a:t>
            </a:r>
            <a:endParaRPr lang="en-US" sz="1200" baseline="0"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E45ABD53-3A11-6047-B769-A69193878D3E}" type="slidenum">
              <a:rPr lang="en-US" smtClean="0"/>
              <a:t>51</a:t>
            </a:fld>
            <a:endParaRPr lang="en-US"/>
          </a:p>
        </p:txBody>
      </p:sp>
    </p:spTree>
    <p:extLst>
      <p:ext uri="{BB962C8B-B14F-4D97-AF65-F5344CB8AC3E}">
        <p14:creationId xmlns:p14="http://schemas.microsoft.com/office/powerpoint/2010/main" val="25015937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t>Our next case study involves Sustainable Roofing &amp; the Impact On The Environment.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a:t>A steel manufacturer outside of Harrisburg PA was planning to replace a corroded metal roof.</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a:t>After determining that the corrosion was not a structural concern, the roof was cleaned, primed with a rust</a:t>
            </a:r>
            <a:r>
              <a:rPr lang="en-US" sz="1200" baseline="0"/>
              <a:t> inhibitive primer and a 2 coat acrylic coating was installed.</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a:t>The result was that 190,000 square feet of metal was kept out of the landfill and the roof was restored for continued long term use.</a:t>
            </a:r>
            <a:endParaRPr lang="en-US" sz="1200"/>
          </a:p>
          <a:p>
            <a:endParaRPr lang="en-US"/>
          </a:p>
        </p:txBody>
      </p:sp>
      <p:sp>
        <p:nvSpPr>
          <p:cNvPr id="4" name="Slide Number Placeholder 3"/>
          <p:cNvSpPr>
            <a:spLocks noGrp="1"/>
          </p:cNvSpPr>
          <p:nvPr>
            <p:ph type="sldNum" sz="quarter" idx="5"/>
          </p:nvPr>
        </p:nvSpPr>
        <p:spPr/>
        <p:txBody>
          <a:bodyPr/>
          <a:lstStyle/>
          <a:p>
            <a:fld id="{E45ABD53-3A11-6047-B769-A69193878D3E}" type="slidenum">
              <a:rPr lang="en-US" smtClean="0"/>
              <a:t>52</a:t>
            </a:fld>
            <a:endParaRPr lang="en-US"/>
          </a:p>
        </p:txBody>
      </p:sp>
    </p:spTree>
    <p:extLst>
      <p:ext uri="{BB962C8B-B14F-4D97-AF65-F5344CB8AC3E}">
        <p14:creationId xmlns:p14="http://schemas.microsoft.com/office/powerpoint/2010/main" val="32479404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In 2003, this manufacturers considered  several options for their metal roofs.  The roofs were showing signs of rust, leaks and general aging.   After review, the roof was found to be in sound condition, requiring typical metal roof maintenance , </a:t>
            </a:r>
            <a:r>
              <a:rPr lang="en-US" sz="1200" dirty="0" err="1"/>
              <a:t>ie</a:t>
            </a:r>
            <a:r>
              <a:rPr lang="en-US" sz="1200" dirty="0"/>
              <a:t>, replacing backed out or missing fasteners, crimped corrugations, </a:t>
            </a:r>
            <a:r>
              <a:rPr lang="en-US" sz="1200" dirty="0" err="1"/>
              <a:t>etc</a:t>
            </a:r>
            <a:r>
              <a:rPr lang="en-US" sz="1200" dirty="0"/>
              <a:t>, prior to installing a sustainable system.   A Fluid Applied System was determined to be a cost effective solution.   The system included rust inhibitive priming, sealing all panel laps and seams along with a two coat Acrylic System at 21 </a:t>
            </a:r>
            <a:r>
              <a:rPr lang="en-US" sz="1200" dirty="0" err="1"/>
              <a:t>dft</a:t>
            </a:r>
            <a:r>
              <a:rPr lang="en-US" sz="1200" dirty="0"/>
              <a:t> (dry film thickness).   After 11 years of  protection, the owners decided to move forward with a Renewable Warranty option provided by the manufacturer.   Pressure washing, minor repairs and installation of a single coat of the Elastomeric Finish Coat will provide this owner with an additional 10 Years of protection.   The number of   “Renewable”  cycles is still yet to be determined in the industry, however, if the metal is continuously protected, it is logical to consider multiple cycles.  Extending the original roof  life expectancy dramatically</a:t>
            </a:r>
            <a:endParaRPr lang="en-US" dirty="0"/>
          </a:p>
        </p:txBody>
      </p:sp>
      <p:sp>
        <p:nvSpPr>
          <p:cNvPr id="4" name="Slide Number Placeholder 3"/>
          <p:cNvSpPr>
            <a:spLocks noGrp="1"/>
          </p:cNvSpPr>
          <p:nvPr>
            <p:ph type="sldNum" sz="quarter" idx="5"/>
          </p:nvPr>
        </p:nvSpPr>
        <p:spPr/>
        <p:txBody>
          <a:bodyPr/>
          <a:lstStyle/>
          <a:p>
            <a:fld id="{E45ABD53-3A11-6047-B769-A69193878D3E}" type="slidenum">
              <a:rPr lang="en-US" smtClean="0"/>
              <a:t>53</a:t>
            </a:fld>
            <a:endParaRPr lang="en-US"/>
          </a:p>
        </p:txBody>
      </p:sp>
    </p:spTree>
    <p:extLst>
      <p:ext uri="{BB962C8B-B14F-4D97-AF65-F5344CB8AC3E}">
        <p14:creationId xmlns:p14="http://schemas.microsoft.com/office/powerpoint/2010/main" val="18604823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pPr defTabSz="457200">
              <a:defRPr/>
            </a:pPr>
            <a:r>
              <a:rPr lang="en-US" dirty="0"/>
              <a:t>Our final case study looks at the effect of physical building design relative to cost savings with sustainable roofing systems.</a:t>
            </a:r>
          </a:p>
          <a:p>
            <a:pPr defTabSz="457200">
              <a:defRPr/>
            </a:pPr>
            <a:endParaRPr lang="en-US" dirty="0"/>
          </a:p>
          <a:p>
            <a:pPr defTabSz="457200">
              <a:defRPr/>
            </a:pPr>
            <a:r>
              <a:rPr lang="en-US" dirty="0"/>
              <a:t>Remember this project from earlier with the minimal staging area a high height?</a:t>
            </a:r>
          </a:p>
          <a:p>
            <a:pPr defTabSz="457200">
              <a:defRPr/>
            </a:pPr>
            <a:endParaRPr lang="en-US" dirty="0"/>
          </a:p>
          <a:p>
            <a:pPr defTabSz="457200">
              <a:defRPr/>
            </a:pPr>
            <a:r>
              <a:rPr lang="en-US" dirty="0"/>
              <a:t>When Property Managers at Waverly on Lake </a:t>
            </a:r>
            <a:r>
              <a:rPr lang="en-US" dirty="0" err="1"/>
              <a:t>Eola</a:t>
            </a:r>
            <a:r>
              <a:rPr lang="en-US" dirty="0"/>
              <a:t> were researching options to bring their existing granular APP Modified roof system in a warrantable condition they found that 22 story height greatly increased the cost for </a:t>
            </a:r>
            <a:r>
              <a:rPr lang="en-US"/>
              <a:t>conventional </a:t>
            </a:r>
          </a:p>
          <a:p>
            <a:pPr defTabSz="457200">
              <a:defRPr/>
            </a:pPr>
            <a:r>
              <a:rPr lang="en-US"/>
              <a:t>re-roofing</a:t>
            </a:r>
            <a:r>
              <a:rPr lang="en-US" dirty="0"/>
              <a:t>.</a:t>
            </a:r>
          </a:p>
          <a:p>
            <a:pPr defTabSz="457200">
              <a:defRPr/>
            </a:pPr>
            <a:r>
              <a:rPr lang="en-US" dirty="0"/>
              <a:t>Initial budget estimates for a new single ply membrane were in the $22-27/square foot range.</a:t>
            </a:r>
          </a:p>
          <a:p>
            <a:pPr defTabSz="457200">
              <a:defRPr/>
            </a:pPr>
            <a:endParaRPr lang="en-US" dirty="0"/>
          </a:p>
          <a:p>
            <a:pPr defTabSz="457200">
              <a:defRPr/>
            </a:pPr>
            <a:r>
              <a:rPr lang="en-US" dirty="0"/>
              <a:t>Waverly on Lake </a:t>
            </a:r>
            <a:r>
              <a:rPr lang="en-US" dirty="0" err="1"/>
              <a:t>Eola</a:t>
            </a:r>
            <a:r>
              <a:rPr lang="en-US" dirty="0"/>
              <a:t> eventually installed a 15 year renewable Silicone reflective roof system at a final cost of $5.75/</a:t>
            </a:r>
            <a:r>
              <a:rPr lang="en-US" dirty="0" err="1"/>
              <a:t>sq</a:t>
            </a:r>
            <a:r>
              <a:rPr lang="en-US" dirty="0"/>
              <a:t> ft. This resulted in a savings of $400,000.00 and the 15 year warranty was renewable rather than term, so future warranty extensions will be available. The installation cost for the silicone coating solution was reduced compared to conventional low slope roofing assemblies. The key factors attributed to the cost savings include the ease of staging and delivering materials to the roof, the ease of installation based on the number of penetrations and details to treat, as well as the multiple roof elevations.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45ABD53-3A11-6047-B769-A69193878D3E}" type="slidenum">
              <a:rPr lang="en-US" smtClean="0"/>
              <a:t>54</a:t>
            </a:fld>
            <a:endParaRPr lang="en-US"/>
          </a:p>
        </p:txBody>
      </p:sp>
    </p:spTree>
    <p:extLst>
      <p:ext uri="{BB962C8B-B14F-4D97-AF65-F5344CB8AC3E}">
        <p14:creationId xmlns:p14="http://schemas.microsoft.com/office/powerpoint/2010/main" val="26333741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a:r>
              <a:rPr lang="en-US" sz="1200" dirty="0">
                <a:solidFill>
                  <a:srgbClr val="FF0000"/>
                </a:solidFill>
                <a:latin typeface="+mn-lt"/>
              </a:rPr>
              <a:t>Correct Answer:   a)  Field applied paint.  </a:t>
            </a:r>
          </a:p>
          <a:p>
            <a:pPr defTabSz="914400"/>
            <a:endParaRPr lang="en-US" sz="1200" dirty="0">
              <a:solidFill>
                <a:srgbClr val="FF0000"/>
              </a:solidFill>
              <a:latin typeface="+mn-lt"/>
            </a:endParaRPr>
          </a:p>
          <a:p>
            <a:pPr defTabSz="914400"/>
            <a:r>
              <a:rPr lang="en-US" sz="1200" dirty="0">
                <a:solidFill>
                  <a:srgbClr val="FF0000"/>
                </a:solidFill>
                <a:latin typeface="+mn-lt"/>
              </a:rPr>
              <a:t>Feedback for Incorrect Answer:  Protective coatings are better suited to structural metal panels while field applied paint are better suited for architectural metal panels.  </a:t>
            </a:r>
          </a:p>
          <a:p>
            <a:endParaRPr lang="en-US" dirty="0"/>
          </a:p>
        </p:txBody>
      </p:sp>
      <p:sp>
        <p:nvSpPr>
          <p:cNvPr id="4" name="Slide Number Placeholder 3"/>
          <p:cNvSpPr>
            <a:spLocks noGrp="1"/>
          </p:cNvSpPr>
          <p:nvPr>
            <p:ph type="sldNum" sz="quarter" idx="5"/>
          </p:nvPr>
        </p:nvSpPr>
        <p:spPr/>
        <p:txBody>
          <a:bodyPr/>
          <a:lstStyle/>
          <a:p>
            <a:fld id="{E45ABD53-3A11-6047-B769-A69193878D3E}" type="slidenum">
              <a:rPr lang="en-US" smtClean="0"/>
              <a:t>56</a:t>
            </a:fld>
            <a:endParaRPr lang="en-US"/>
          </a:p>
        </p:txBody>
      </p:sp>
    </p:spTree>
    <p:extLst>
      <p:ext uri="{BB962C8B-B14F-4D97-AF65-F5344CB8AC3E}">
        <p14:creationId xmlns:p14="http://schemas.microsoft.com/office/powerpoint/2010/main" val="6827278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a:r>
              <a:rPr lang="en-US" sz="1200">
                <a:solidFill>
                  <a:srgbClr val="FF0000"/>
                </a:solidFill>
                <a:latin typeface="+mn-lt"/>
              </a:rPr>
              <a:t>Correct Answer:   c) Acrylic</a:t>
            </a:r>
          </a:p>
          <a:p>
            <a:pPr defTabSz="914400"/>
            <a:endParaRPr lang="en-US" sz="1200">
              <a:solidFill>
                <a:srgbClr val="FF0000"/>
              </a:solidFill>
              <a:latin typeface="+mn-lt"/>
            </a:endParaRPr>
          </a:p>
          <a:p>
            <a:pPr defTabSz="914400"/>
            <a:r>
              <a:rPr lang="en-US" sz="1200">
                <a:solidFill>
                  <a:srgbClr val="FF0000"/>
                </a:solidFill>
                <a:latin typeface="+mn-lt"/>
              </a:rPr>
              <a:t>Feedback for Incorrect Answer:  Of the technologies we discussed, asphalt and aluminums offer lower reflectivity than Acrylic, Silicone or Polyurethane coatings.</a:t>
            </a:r>
          </a:p>
          <a:p>
            <a:endParaRPr lang="en-US"/>
          </a:p>
        </p:txBody>
      </p:sp>
      <p:sp>
        <p:nvSpPr>
          <p:cNvPr id="4" name="Slide Number Placeholder 3"/>
          <p:cNvSpPr>
            <a:spLocks noGrp="1"/>
          </p:cNvSpPr>
          <p:nvPr>
            <p:ph type="sldNum" sz="quarter" idx="5"/>
          </p:nvPr>
        </p:nvSpPr>
        <p:spPr/>
        <p:txBody>
          <a:bodyPr/>
          <a:lstStyle/>
          <a:p>
            <a:fld id="{E45ABD53-3A11-6047-B769-A69193878D3E}" type="slidenum">
              <a:rPr lang="en-US" smtClean="0"/>
              <a:t>57</a:t>
            </a:fld>
            <a:endParaRPr lang="en-US"/>
          </a:p>
        </p:txBody>
      </p:sp>
    </p:spTree>
    <p:extLst>
      <p:ext uri="{BB962C8B-B14F-4D97-AF65-F5344CB8AC3E}">
        <p14:creationId xmlns:p14="http://schemas.microsoft.com/office/powerpoint/2010/main" val="1118416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Correct Answer: D) All of the above</a:t>
            </a:r>
          </a:p>
          <a:p>
            <a:r>
              <a:rPr lang="en-US" sz="1200" kern="1200">
                <a:solidFill>
                  <a:schemeClr val="tx1"/>
                </a:solidFill>
                <a:effectLst/>
                <a:latin typeface="+mn-lt"/>
                <a:ea typeface="+mn-ea"/>
                <a:cs typeface="+mn-cs"/>
              </a:rPr>
              <a:t>Feedback for incorrect answer: All are benefits of reflective coatings</a:t>
            </a:r>
          </a:p>
          <a:p>
            <a:endParaRPr lang="en-US"/>
          </a:p>
        </p:txBody>
      </p:sp>
      <p:sp>
        <p:nvSpPr>
          <p:cNvPr id="4" name="Slide Number Placeholder 3"/>
          <p:cNvSpPr>
            <a:spLocks noGrp="1"/>
          </p:cNvSpPr>
          <p:nvPr>
            <p:ph type="sldNum" sz="quarter" idx="5"/>
          </p:nvPr>
        </p:nvSpPr>
        <p:spPr/>
        <p:txBody>
          <a:bodyPr/>
          <a:lstStyle/>
          <a:p>
            <a:fld id="{E45ABD53-3A11-6047-B769-A69193878D3E}" type="slidenum">
              <a:rPr lang="en-US" smtClean="0"/>
              <a:t>58</a:t>
            </a:fld>
            <a:endParaRPr lang="en-US"/>
          </a:p>
        </p:txBody>
      </p:sp>
    </p:spTree>
    <p:extLst>
      <p:ext uri="{BB962C8B-B14F-4D97-AF65-F5344CB8AC3E}">
        <p14:creationId xmlns:p14="http://schemas.microsoft.com/office/powerpoint/2010/main" val="36378495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Correct Answer: A) a measure of the roof's ability to reject solar heat and uses a scale from 0 to 100. Materials that absorb and retain solar radiation have a lower number, while highly reflective materials have a higher number. SRI is referred to in LEED, ASHRAE and ICC</a:t>
            </a:r>
          </a:p>
          <a:p>
            <a:r>
              <a:rPr lang="en-US" sz="1200" kern="1200">
                <a:solidFill>
                  <a:schemeClr val="tx1"/>
                </a:solidFill>
                <a:effectLst/>
                <a:latin typeface="+mn-lt"/>
                <a:ea typeface="+mn-ea"/>
                <a:cs typeface="+mn-cs"/>
              </a:rPr>
              <a:t>Feedback for incorrect answer: B is the definition of solar reflectance, C is the definition of thermal emissivity.</a:t>
            </a:r>
          </a:p>
          <a:p>
            <a:endParaRPr lang="en-US"/>
          </a:p>
        </p:txBody>
      </p:sp>
      <p:sp>
        <p:nvSpPr>
          <p:cNvPr id="4" name="Slide Number Placeholder 3"/>
          <p:cNvSpPr>
            <a:spLocks noGrp="1"/>
          </p:cNvSpPr>
          <p:nvPr>
            <p:ph type="sldNum" sz="quarter" idx="5"/>
          </p:nvPr>
        </p:nvSpPr>
        <p:spPr/>
        <p:txBody>
          <a:bodyPr/>
          <a:lstStyle/>
          <a:p>
            <a:fld id="{E45ABD53-3A11-6047-B769-A69193878D3E}" type="slidenum">
              <a:rPr lang="en-US" smtClean="0"/>
              <a:t>59</a:t>
            </a:fld>
            <a:endParaRPr lang="en-US"/>
          </a:p>
        </p:txBody>
      </p:sp>
    </p:spTree>
    <p:extLst>
      <p:ext uri="{BB962C8B-B14F-4D97-AF65-F5344CB8AC3E}">
        <p14:creationId xmlns:p14="http://schemas.microsoft.com/office/powerpoint/2010/main" val="42258736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Correct Answer: D) All of the above</a:t>
            </a:r>
          </a:p>
          <a:p>
            <a:r>
              <a:rPr lang="en-US" sz="1200" kern="1200">
                <a:solidFill>
                  <a:schemeClr val="tx1"/>
                </a:solidFill>
                <a:effectLst/>
                <a:latin typeface="+mn-lt"/>
                <a:ea typeface="+mn-ea"/>
                <a:cs typeface="+mn-cs"/>
              </a:rPr>
              <a:t>Feedback for incorrect answer: A,B, &amp; C are all part of a sustainable roof.</a:t>
            </a:r>
          </a:p>
          <a:p>
            <a:endParaRPr lang="en-US"/>
          </a:p>
        </p:txBody>
      </p:sp>
      <p:sp>
        <p:nvSpPr>
          <p:cNvPr id="4" name="Slide Number Placeholder 3"/>
          <p:cNvSpPr>
            <a:spLocks noGrp="1"/>
          </p:cNvSpPr>
          <p:nvPr>
            <p:ph type="sldNum" sz="quarter" idx="5"/>
          </p:nvPr>
        </p:nvSpPr>
        <p:spPr/>
        <p:txBody>
          <a:bodyPr/>
          <a:lstStyle/>
          <a:p>
            <a:fld id="{E45ABD53-3A11-6047-B769-A69193878D3E}" type="slidenum">
              <a:rPr lang="en-US" smtClean="0"/>
              <a:t>60</a:t>
            </a:fld>
            <a:endParaRPr lang="en-US"/>
          </a:p>
        </p:txBody>
      </p:sp>
    </p:spTree>
    <p:extLst>
      <p:ext uri="{BB962C8B-B14F-4D97-AF65-F5344CB8AC3E}">
        <p14:creationId xmlns:p14="http://schemas.microsoft.com/office/powerpoint/2010/main" val="3860944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Field applied roof paint is used primarily for aesthetics and to add color to a roof surface. It provides a rejuvenating appearance and is applied as a thinner wet film, typically 5- 7 mils, with lower elongation than other coatings which we will discuss today.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Field applied roof paints are primarily used on architectural metal panels and concrete tile roofing.</a:t>
            </a:r>
          </a:p>
          <a:p>
            <a:endParaRPr lang="en-US" dirty="0"/>
          </a:p>
        </p:txBody>
      </p:sp>
      <p:sp>
        <p:nvSpPr>
          <p:cNvPr id="4" name="Slide Number Placeholder 3"/>
          <p:cNvSpPr>
            <a:spLocks noGrp="1"/>
          </p:cNvSpPr>
          <p:nvPr>
            <p:ph type="sldNum" sz="quarter" idx="5"/>
          </p:nvPr>
        </p:nvSpPr>
        <p:spPr/>
        <p:txBody>
          <a:bodyPr/>
          <a:lstStyle/>
          <a:p>
            <a:fld id="{E45ABD53-3A11-6047-B769-A69193878D3E}" type="slidenum">
              <a:rPr lang="en-US" smtClean="0"/>
              <a:t>6</a:t>
            </a:fld>
            <a:endParaRPr lang="en-US"/>
          </a:p>
        </p:txBody>
      </p:sp>
    </p:spTree>
    <p:extLst>
      <p:ext uri="{BB962C8B-B14F-4D97-AF65-F5344CB8AC3E}">
        <p14:creationId xmlns:p14="http://schemas.microsoft.com/office/powerpoint/2010/main" val="20251205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Correct Answer: D) All of the above</a:t>
            </a:r>
          </a:p>
          <a:p>
            <a:r>
              <a:rPr lang="en-US" sz="1200" kern="1200">
                <a:solidFill>
                  <a:schemeClr val="tx1"/>
                </a:solidFill>
                <a:effectLst/>
                <a:latin typeface="+mn-lt"/>
                <a:ea typeface="+mn-ea"/>
                <a:cs typeface="+mn-cs"/>
              </a:rPr>
              <a:t>Feedback for incorrect answer: A,B &amp; C are all part of the roof condition survey.</a:t>
            </a:r>
          </a:p>
          <a:p>
            <a:endParaRPr lang="en-US"/>
          </a:p>
        </p:txBody>
      </p:sp>
      <p:sp>
        <p:nvSpPr>
          <p:cNvPr id="4" name="Slide Number Placeholder 3"/>
          <p:cNvSpPr>
            <a:spLocks noGrp="1"/>
          </p:cNvSpPr>
          <p:nvPr>
            <p:ph type="sldNum" sz="quarter" idx="5"/>
          </p:nvPr>
        </p:nvSpPr>
        <p:spPr/>
        <p:txBody>
          <a:bodyPr/>
          <a:lstStyle/>
          <a:p>
            <a:fld id="{E45ABD53-3A11-6047-B769-A69193878D3E}" type="slidenum">
              <a:rPr lang="en-US" smtClean="0"/>
              <a:t>61</a:t>
            </a:fld>
            <a:endParaRPr lang="en-US"/>
          </a:p>
        </p:txBody>
      </p:sp>
    </p:spTree>
    <p:extLst>
      <p:ext uri="{BB962C8B-B14F-4D97-AF65-F5344CB8AC3E}">
        <p14:creationId xmlns:p14="http://schemas.microsoft.com/office/powerpoint/2010/main" val="39630840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Correct Answer: D) Both A &amp; B</a:t>
            </a:r>
          </a:p>
          <a:p>
            <a:r>
              <a:rPr lang="en-US" sz="1200" kern="1200">
                <a:solidFill>
                  <a:schemeClr val="tx1"/>
                </a:solidFill>
                <a:effectLst/>
                <a:latin typeface="+mn-lt"/>
                <a:ea typeface="+mn-ea"/>
                <a:cs typeface="+mn-cs"/>
              </a:rPr>
              <a:t>Feedback for incorrect answer: Although an experienced sales force is beneficial, it does not play a role in evaluating a manufacturer for long term support of the warranty.</a:t>
            </a:r>
          </a:p>
          <a:p>
            <a:endParaRPr lang="en-US"/>
          </a:p>
        </p:txBody>
      </p:sp>
      <p:sp>
        <p:nvSpPr>
          <p:cNvPr id="4" name="Slide Number Placeholder 3"/>
          <p:cNvSpPr>
            <a:spLocks noGrp="1"/>
          </p:cNvSpPr>
          <p:nvPr>
            <p:ph type="sldNum" sz="quarter" idx="5"/>
          </p:nvPr>
        </p:nvSpPr>
        <p:spPr/>
        <p:txBody>
          <a:bodyPr/>
          <a:lstStyle/>
          <a:p>
            <a:fld id="{E45ABD53-3A11-6047-B769-A69193878D3E}" type="slidenum">
              <a:rPr lang="en-US" smtClean="0"/>
              <a:t>62</a:t>
            </a:fld>
            <a:endParaRPr lang="en-US"/>
          </a:p>
        </p:txBody>
      </p:sp>
    </p:spTree>
    <p:extLst>
      <p:ext uri="{BB962C8B-B14F-4D97-AF65-F5344CB8AC3E}">
        <p14:creationId xmlns:p14="http://schemas.microsoft.com/office/powerpoint/2010/main" val="8718053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Correct Answer: D) All of the above</a:t>
            </a:r>
          </a:p>
          <a:p>
            <a:r>
              <a:rPr lang="en-US" sz="1200" kern="1200">
                <a:solidFill>
                  <a:schemeClr val="tx1"/>
                </a:solidFill>
                <a:effectLst/>
                <a:latin typeface="+mn-lt"/>
                <a:ea typeface="+mn-ea"/>
                <a:cs typeface="+mn-cs"/>
              </a:rPr>
              <a:t>Feedback for incorrect answer: All are part of the contractor selection process.</a:t>
            </a:r>
          </a:p>
          <a:p>
            <a:endParaRPr lang="en-US"/>
          </a:p>
        </p:txBody>
      </p:sp>
      <p:sp>
        <p:nvSpPr>
          <p:cNvPr id="4" name="Slide Number Placeholder 3"/>
          <p:cNvSpPr>
            <a:spLocks noGrp="1"/>
          </p:cNvSpPr>
          <p:nvPr>
            <p:ph type="sldNum" sz="quarter" idx="5"/>
          </p:nvPr>
        </p:nvSpPr>
        <p:spPr/>
        <p:txBody>
          <a:bodyPr/>
          <a:lstStyle/>
          <a:p>
            <a:fld id="{E45ABD53-3A11-6047-B769-A69193878D3E}" type="slidenum">
              <a:rPr lang="en-US" smtClean="0"/>
              <a:t>63</a:t>
            </a:fld>
            <a:endParaRPr lang="en-US"/>
          </a:p>
        </p:txBody>
      </p:sp>
    </p:spTree>
    <p:extLst>
      <p:ext uri="{BB962C8B-B14F-4D97-AF65-F5344CB8AC3E}">
        <p14:creationId xmlns:p14="http://schemas.microsoft.com/office/powerpoint/2010/main" val="39323469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Correct Answer: A) Silicone</a:t>
            </a:r>
          </a:p>
          <a:p>
            <a:r>
              <a:rPr lang="en-US" sz="1200" kern="1200">
                <a:solidFill>
                  <a:schemeClr val="tx1"/>
                </a:solidFill>
                <a:effectLst/>
                <a:latin typeface="+mn-lt"/>
                <a:ea typeface="+mn-ea"/>
                <a:cs typeface="+mn-cs"/>
              </a:rPr>
              <a:t>Feedback for incorrect answer: Although adhesion pull tests are required when evaluating a roof that is already coated, silicone technology is known to have difficulty when attempting to recoat. Water based acrylics and aluminum coating can be recoated easily after cleaning.</a:t>
            </a:r>
          </a:p>
          <a:p>
            <a:endParaRPr lang="en-US"/>
          </a:p>
        </p:txBody>
      </p:sp>
      <p:sp>
        <p:nvSpPr>
          <p:cNvPr id="4" name="Slide Number Placeholder 3"/>
          <p:cNvSpPr>
            <a:spLocks noGrp="1"/>
          </p:cNvSpPr>
          <p:nvPr>
            <p:ph type="sldNum" sz="quarter" idx="5"/>
          </p:nvPr>
        </p:nvSpPr>
        <p:spPr/>
        <p:txBody>
          <a:bodyPr/>
          <a:lstStyle/>
          <a:p>
            <a:fld id="{E45ABD53-3A11-6047-B769-A69193878D3E}" type="slidenum">
              <a:rPr lang="en-US" smtClean="0"/>
              <a:t>64</a:t>
            </a:fld>
            <a:endParaRPr lang="en-US"/>
          </a:p>
        </p:txBody>
      </p:sp>
    </p:spTree>
    <p:extLst>
      <p:ext uri="{BB962C8B-B14F-4D97-AF65-F5344CB8AC3E}">
        <p14:creationId xmlns:p14="http://schemas.microsoft.com/office/powerpoint/2010/main" val="19829348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Correct Answer: d) All of the above</a:t>
            </a:r>
          </a:p>
          <a:p>
            <a:r>
              <a:rPr lang="en-US" sz="1200" kern="1200">
                <a:solidFill>
                  <a:schemeClr val="tx1"/>
                </a:solidFill>
                <a:effectLst/>
                <a:latin typeface="+mn-lt"/>
                <a:ea typeface="+mn-ea"/>
                <a:cs typeface="+mn-cs"/>
              </a:rPr>
              <a:t>Feedback for incorrect answer: All are important considerations for designing and maintaining sustainable solutions. </a:t>
            </a:r>
          </a:p>
          <a:p>
            <a:endParaRPr lang="en-US"/>
          </a:p>
        </p:txBody>
      </p:sp>
      <p:sp>
        <p:nvSpPr>
          <p:cNvPr id="4" name="Slide Number Placeholder 3"/>
          <p:cNvSpPr>
            <a:spLocks noGrp="1"/>
          </p:cNvSpPr>
          <p:nvPr>
            <p:ph type="sldNum" sz="quarter" idx="5"/>
          </p:nvPr>
        </p:nvSpPr>
        <p:spPr/>
        <p:txBody>
          <a:bodyPr/>
          <a:lstStyle/>
          <a:p>
            <a:fld id="{E45ABD53-3A11-6047-B769-A69193878D3E}" type="slidenum">
              <a:rPr lang="en-US" smtClean="0"/>
              <a:t>65</a:t>
            </a:fld>
            <a:endParaRPr lang="en-US"/>
          </a:p>
        </p:txBody>
      </p:sp>
    </p:spTree>
    <p:extLst>
      <p:ext uri="{BB962C8B-B14F-4D97-AF65-F5344CB8AC3E}">
        <p14:creationId xmlns:p14="http://schemas.microsoft.com/office/powerpoint/2010/main" val="3333454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Consider roof paint when an existing factory finish needs touch-up, or when there is a desire to change color. Paint can be a protective coating to prevent bare steel from corroding as well. </a:t>
            </a:r>
          </a:p>
          <a:p>
            <a:endParaRPr lang="en-US" dirty="0"/>
          </a:p>
          <a:p>
            <a:r>
              <a:rPr lang="en-US" sz="1200" dirty="0">
                <a:solidFill>
                  <a:schemeClr val="tx1"/>
                </a:solidFill>
              </a:rPr>
              <a:t>Next we will discuss a category of protective coatings that provide more than simple corrosion protection. Roof paints are used for facades on strip malls, architectural metal roofs in the educational market and  residential metal and tile roof applications.</a:t>
            </a:r>
          </a:p>
          <a:p>
            <a:endParaRPr lang="en-US" dirty="0"/>
          </a:p>
        </p:txBody>
      </p:sp>
      <p:sp>
        <p:nvSpPr>
          <p:cNvPr id="4" name="Slide Number Placeholder 3"/>
          <p:cNvSpPr>
            <a:spLocks noGrp="1"/>
          </p:cNvSpPr>
          <p:nvPr>
            <p:ph type="sldNum" sz="quarter" idx="5"/>
          </p:nvPr>
        </p:nvSpPr>
        <p:spPr/>
        <p:txBody>
          <a:bodyPr/>
          <a:lstStyle/>
          <a:p>
            <a:fld id="{E45ABD53-3A11-6047-B769-A69193878D3E}" type="slidenum">
              <a:rPr lang="en-US" smtClean="0"/>
              <a:t>7</a:t>
            </a:fld>
            <a:endParaRPr lang="en-US"/>
          </a:p>
        </p:txBody>
      </p:sp>
    </p:spTree>
    <p:extLst>
      <p:ext uri="{BB962C8B-B14F-4D97-AF65-F5344CB8AC3E}">
        <p14:creationId xmlns:p14="http://schemas.microsoft.com/office/powerpoint/2010/main" val="2433077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Protective roof coatings are designed to shield the roof substrate from the environment. Protective roof coatings are generally applied at higher wet film thicknesses and possess more elongation than roof paint products. Aluminum and white protective roof coatings also offer reflective benefits. Application rates and wet film thicknesses vary based on the type of roofing substrate, the age of the existing roofing system, and on the desired service life.</a:t>
            </a:r>
          </a:p>
          <a:p>
            <a:endParaRPr lang="en-US" dirty="0"/>
          </a:p>
        </p:txBody>
      </p:sp>
      <p:sp>
        <p:nvSpPr>
          <p:cNvPr id="4" name="Slide Number Placeholder 3"/>
          <p:cNvSpPr>
            <a:spLocks noGrp="1"/>
          </p:cNvSpPr>
          <p:nvPr>
            <p:ph type="sldNum" sz="quarter" idx="5"/>
          </p:nvPr>
        </p:nvSpPr>
        <p:spPr/>
        <p:txBody>
          <a:bodyPr/>
          <a:lstStyle/>
          <a:p>
            <a:fld id="{E45ABD53-3A11-6047-B769-A69193878D3E}" type="slidenum">
              <a:rPr lang="en-US" smtClean="0"/>
              <a:t>8</a:t>
            </a:fld>
            <a:endParaRPr lang="en-US"/>
          </a:p>
        </p:txBody>
      </p:sp>
    </p:spTree>
    <p:extLst>
      <p:ext uri="{BB962C8B-B14F-4D97-AF65-F5344CB8AC3E}">
        <p14:creationId xmlns:p14="http://schemas.microsoft.com/office/powerpoint/2010/main" val="1780833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Protective coatings also have a place in low slope roofing on residential construction.</a:t>
            </a:r>
          </a:p>
          <a:p>
            <a:endParaRPr lang="en-US"/>
          </a:p>
          <a:p>
            <a:r>
              <a:rPr lang="en-US"/>
              <a:t>Both commercial and residential properties can take advantage of energy cost savings and extending roof service life by utilizing protective coatings. </a:t>
            </a:r>
          </a:p>
          <a:p>
            <a:endParaRPr lang="en-US"/>
          </a:p>
        </p:txBody>
      </p:sp>
      <p:sp>
        <p:nvSpPr>
          <p:cNvPr id="4" name="Slide Number Placeholder 3"/>
          <p:cNvSpPr>
            <a:spLocks noGrp="1"/>
          </p:cNvSpPr>
          <p:nvPr>
            <p:ph type="sldNum" sz="quarter" idx="5"/>
          </p:nvPr>
        </p:nvSpPr>
        <p:spPr/>
        <p:txBody>
          <a:bodyPr/>
          <a:lstStyle/>
          <a:p>
            <a:fld id="{E45ABD53-3A11-6047-B769-A69193878D3E}" type="slidenum">
              <a:rPr lang="en-US" smtClean="0"/>
              <a:t>9</a:t>
            </a:fld>
            <a:endParaRPr lang="en-US"/>
          </a:p>
        </p:txBody>
      </p:sp>
    </p:spTree>
    <p:extLst>
      <p:ext uri="{BB962C8B-B14F-4D97-AF65-F5344CB8AC3E}">
        <p14:creationId xmlns:p14="http://schemas.microsoft.com/office/powerpoint/2010/main" val="576551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1" y="1125537"/>
            <a:ext cx="10444163" cy="4438651"/>
          </a:xfrm>
          <a:prstGeom prst="rect">
            <a:avLst/>
          </a:prstGeom>
          <a:solidFill>
            <a:schemeClr val="bg2">
              <a:lumMod val="75000"/>
            </a:schemeClr>
          </a:solidFill>
        </p:spPr>
        <p:txBody>
          <a:bodyPr lIns="91436" tIns="45718" rIns="91436" bIns="45718"/>
          <a:lstStyle/>
          <a:p>
            <a:endParaRPr lang="en-GB"/>
          </a:p>
        </p:txBody>
      </p:sp>
    </p:spTree>
    <p:extLst>
      <p:ext uri="{BB962C8B-B14F-4D97-AF65-F5344CB8AC3E}">
        <p14:creationId xmlns:p14="http://schemas.microsoft.com/office/powerpoint/2010/main" val="174936783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lIns="91436" tIns="45718" rIns="91436" bIns="45718"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8"/>
            <a:ext cx="6172200" cy="4873625"/>
          </a:xfrm>
          <a:prstGeom prst="rect">
            <a:avLst/>
          </a:prstGeom>
        </p:spPr>
        <p:txBody>
          <a:bodyPr lIns="91436" tIns="45718" rIns="91436" bIns="45718"/>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GB"/>
          </a:p>
        </p:txBody>
      </p:sp>
      <p:sp>
        <p:nvSpPr>
          <p:cNvPr id="4" name="Text Placeholder 3"/>
          <p:cNvSpPr>
            <a:spLocks noGrp="1"/>
          </p:cNvSpPr>
          <p:nvPr>
            <p:ph type="body" sz="half" idx="2"/>
          </p:nvPr>
        </p:nvSpPr>
        <p:spPr>
          <a:xfrm>
            <a:off x="839788" y="2057402"/>
            <a:ext cx="3932237" cy="3811588"/>
          </a:xfrm>
          <a:prstGeom prst="rect">
            <a:avLst/>
          </a:prstGeom>
        </p:spPr>
        <p:txBody>
          <a:bodyPr lIns="91436" tIns="45718" rIns="91436" bIns="45718"/>
          <a:lstStyle>
            <a:lvl1pPr marL="0" indent="0">
              <a:buNone/>
              <a:defRPr sz="1600"/>
            </a:lvl1pPr>
            <a:lvl2pPr marL="457178" indent="0">
              <a:buNone/>
              <a:defRPr sz="1500"/>
            </a:lvl2pPr>
            <a:lvl3pPr marL="914354" indent="0">
              <a:buNone/>
              <a:defRPr sz="1200"/>
            </a:lvl3pPr>
            <a:lvl4pPr marL="1371532" indent="0">
              <a:buNone/>
              <a:defRPr sz="1100"/>
            </a:lvl4pPr>
            <a:lvl5pPr marL="1828709" indent="0">
              <a:buNone/>
              <a:defRPr sz="1100"/>
            </a:lvl5pPr>
            <a:lvl6pPr marL="2285886" indent="0">
              <a:buNone/>
              <a:defRPr sz="1100"/>
            </a:lvl6pPr>
            <a:lvl7pPr marL="2743062" indent="0">
              <a:buNone/>
              <a:defRPr sz="1100"/>
            </a:lvl7pPr>
            <a:lvl8pPr marL="3200240" indent="0">
              <a:buNone/>
              <a:defRPr sz="1100"/>
            </a:lvl8pPr>
            <a:lvl9pPr marL="3657418" indent="0">
              <a:buNone/>
              <a:defRPr sz="11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lIns="91436" tIns="45718" rIns="91436" bIns="45718"/>
          <a:lstStyle/>
          <a:p>
            <a:fld id="{03807E65-F6FF-497B-863F-B9FE805FC25E}" type="datetimeFigureOut">
              <a:rPr lang="en-GB" smtClean="0"/>
              <a:pPr/>
              <a:t>04/10/2022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lIns="91436" tIns="45718" rIns="91436" bIns="45718"/>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lIns="91436" tIns="45718" rIns="91436" bIns="45718"/>
          <a:lstStyle/>
          <a:p>
            <a:fld id="{06834695-5F70-46FF-80BB-11A09A06C3BA}" type="slidenum">
              <a:rPr lang="en-GB" smtClean="0"/>
              <a:pPr/>
              <a:t>‹#›</a:t>
            </a:fld>
            <a:endParaRPr lang="en-GB"/>
          </a:p>
        </p:txBody>
      </p:sp>
    </p:spTree>
    <p:extLst>
      <p:ext uri="{BB962C8B-B14F-4D97-AF65-F5344CB8AC3E}">
        <p14:creationId xmlns:p14="http://schemas.microsoft.com/office/powerpoint/2010/main" val="2327818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lIns="91436" tIns="45718" rIns="91436" bIns="45718"/>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lIns="91436" tIns="45718" rIns="91436" bIns="45718"/>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2"/>
            <a:ext cx="2743200" cy="365125"/>
          </a:xfrm>
          <a:prstGeom prst="rect">
            <a:avLst/>
          </a:prstGeom>
        </p:spPr>
        <p:txBody>
          <a:bodyPr lIns="91436" tIns="45718" rIns="91436" bIns="45718"/>
          <a:lstStyle/>
          <a:p>
            <a:fld id="{03807E65-F6FF-497B-863F-B9FE805FC25E}" type="datetimeFigureOut">
              <a:rPr lang="en-GB" smtClean="0"/>
              <a:pPr/>
              <a:t>04/10/2022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lIns="91436" tIns="45718" rIns="91436" bIns="45718"/>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lIns="91436" tIns="45718" rIns="91436" bIns="45718"/>
          <a:lstStyle/>
          <a:p>
            <a:fld id="{06834695-5F70-46FF-80BB-11A09A06C3BA}" type="slidenum">
              <a:rPr lang="en-GB" smtClean="0"/>
              <a:pPr/>
              <a:t>‹#›</a:t>
            </a:fld>
            <a:endParaRPr lang="en-GB"/>
          </a:p>
        </p:txBody>
      </p:sp>
    </p:spTree>
    <p:extLst>
      <p:ext uri="{BB962C8B-B14F-4D97-AF65-F5344CB8AC3E}">
        <p14:creationId xmlns:p14="http://schemas.microsoft.com/office/powerpoint/2010/main" val="3078839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7"/>
            <a:ext cx="2628900" cy="5811839"/>
          </a:xfrm>
          <a:prstGeom prst="rect">
            <a:avLst/>
          </a:prstGeom>
        </p:spPr>
        <p:txBody>
          <a:bodyPr vert="eaVert" lIns="91436" tIns="45718" rIns="91436" bIns="45718"/>
          <a:lstStyle/>
          <a:p>
            <a:r>
              <a:rPr lang="en-US"/>
              <a:t>Click to edit Master title style</a:t>
            </a:r>
            <a:endParaRPr lang="en-GB"/>
          </a:p>
        </p:txBody>
      </p:sp>
      <p:sp>
        <p:nvSpPr>
          <p:cNvPr id="3" name="Vertical Text Placeholder 2"/>
          <p:cNvSpPr>
            <a:spLocks noGrp="1"/>
          </p:cNvSpPr>
          <p:nvPr>
            <p:ph type="body" orient="vert" idx="1"/>
          </p:nvPr>
        </p:nvSpPr>
        <p:spPr>
          <a:xfrm>
            <a:off x="838202" y="365127"/>
            <a:ext cx="7734300" cy="5811839"/>
          </a:xfrm>
          <a:prstGeom prst="rect">
            <a:avLst/>
          </a:prstGeom>
        </p:spPr>
        <p:txBody>
          <a:bodyPr vert="eaVert" lIns="91436" tIns="45718" rIns="91436" bIns="45718"/>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2"/>
            <a:ext cx="2743200" cy="365125"/>
          </a:xfrm>
          <a:prstGeom prst="rect">
            <a:avLst/>
          </a:prstGeom>
        </p:spPr>
        <p:txBody>
          <a:bodyPr lIns="91436" tIns="45718" rIns="91436" bIns="45718"/>
          <a:lstStyle/>
          <a:p>
            <a:fld id="{03807E65-F6FF-497B-863F-B9FE805FC25E}" type="datetimeFigureOut">
              <a:rPr lang="en-GB" smtClean="0"/>
              <a:pPr/>
              <a:t>04/10/2022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lIns="91436" tIns="45718" rIns="91436" bIns="45718"/>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lIns="91436" tIns="45718" rIns="91436" bIns="45718"/>
          <a:lstStyle/>
          <a:p>
            <a:fld id="{06834695-5F70-46FF-80BB-11A09A06C3BA}" type="slidenum">
              <a:rPr lang="en-GB" smtClean="0"/>
              <a:pPr/>
              <a:t>‹#›</a:t>
            </a:fld>
            <a:endParaRPr lang="en-GB"/>
          </a:p>
        </p:txBody>
      </p:sp>
    </p:spTree>
    <p:extLst>
      <p:ext uri="{BB962C8B-B14F-4D97-AF65-F5344CB8AC3E}">
        <p14:creationId xmlns:p14="http://schemas.microsoft.com/office/powerpoint/2010/main" val="1199470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10/4/2022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solidFill>
                  <a:schemeClr val="tx1">
                    <a:lumMod val="10000"/>
                  </a:schemeClr>
                </a:solidFill>
              </a:defRPr>
            </a:lvl1pPr>
          </a:lstStyle>
          <a:p>
            <a:endParaRPr lang="en-US">
              <a:solidFill>
                <a:prstClr val="black">
                  <a:lumMod val="10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ctrTitle"/>
          </p:nvPr>
        </p:nvSpPr>
        <p:spPr>
          <a:xfrm>
            <a:off x="914400" y="5181609"/>
            <a:ext cx="10363200" cy="933451"/>
          </a:xfrm>
        </p:spPr>
        <p:txBody>
          <a:bodyPr anchor="b">
            <a:normAutofit/>
          </a:bodyPr>
          <a:lstStyle>
            <a:lvl1pPr algn="ctr">
              <a:defRPr sz="2400">
                <a:solidFill>
                  <a:schemeClr val="accent2">
                    <a:lumMod val="75000"/>
                  </a:schemeClr>
                </a:solidFill>
              </a:defRPr>
            </a:lvl1pPr>
          </a:lstStyle>
          <a:p>
            <a:r>
              <a:rPr lang="en-US"/>
              <a:t>Click to edit Master title style</a:t>
            </a:r>
          </a:p>
        </p:txBody>
      </p:sp>
      <p:sp>
        <p:nvSpPr>
          <p:cNvPr id="3" name="Subtitle 2"/>
          <p:cNvSpPr>
            <a:spLocks noGrp="1"/>
          </p:cNvSpPr>
          <p:nvPr>
            <p:ph type="subTitle" idx="1"/>
          </p:nvPr>
        </p:nvSpPr>
        <p:spPr>
          <a:xfrm>
            <a:off x="1828800" y="6096000"/>
            <a:ext cx="8534400" cy="685800"/>
          </a:xfrm>
        </p:spPr>
        <p:txBody>
          <a:bodyPr>
            <a:normAutofit/>
          </a:bodyPr>
          <a:lstStyle>
            <a:lvl1pPr marL="0" indent="0" algn="ctr">
              <a:buNone/>
              <a:defRPr sz="1900">
                <a:solidFill>
                  <a:schemeClr val="accent2">
                    <a:lumMod val="60000"/>
                    <a:lumOff val="40000"/>
                  </a:schemeClr>
                </a:solidFill>
              </a:defRPr>
            </a:lvl1pPr>
            <a:lvl2pPr marL="457083" indent="0" algn="ctr">
              <a:buNone/>
              <a:defRPr>
                <a:solidFill>
                  <a:schemeClr val="tx1">
                    <a:tint val="75000"/>
                  </a:schemeClr>
                </a:solidFill>
              </a:defRPr>
            </a:lvl2pPr>
            <a:lvl3pPr marL="914173" indent="0" algn="ctr">
              <a:buNone/>
              <a:defRPr>
                <a:solidFill>
                  <a:schemeClr val="tx1">
                    <a:tint val="75000"/>
                  </a:schemeClr>
                </a:solidFill>
              </a:defRPr>
            </a:lvl3pPr>
            <a:lvl4pPr marL="1371260" indent="0" algn="ctr">
              <a:buNone/>
              <a:defRPr>
                <a:solidFill>
                  <a:schemeClr val="tx1">
                    <a:tint val="75000"/>
                  </a:schemeClr>
                </a:solidFill>
              </a:defRPr>
            </a:lvl4pPr>
            <a:lvl5pPr marL="1828346" indent="0" algn="ctr">
              <a:buNone/>
              <a:defRPr>
                <a:solidFill>
                  <a:schemeClr val="tx1">
                    <a:tint val="75000"/>
                  </a:schemeClr>
                </a:solidFill>
              </a:defRPr>
            </a:lvl5pPr>
            <a:lvl6pPr marL="2285438" indent="0" algn="ctr">
              <a:buNone/>
              <a:defRPr>
                <a:solidFill>
                  <a:schemeClr val="tx1">
                    <a:tint val="75000"/>
                  </a:schemeClr>
                </a:solidFill>
              </a:defRPr>
            </a:lvl6pPr>
            <a:lvl7pPr marL="2742518" indent="0" algn="ctr">
              <a:buNone/>
              <a:defRPr>
                <a:solidFill>
                  <a:schemeClr val="tx1">
                    <a:tint val="75000"/>
                  </a:schemeClr>
                </a:solidFill>
              </a:defRPr>
            </a:lvl7pPr>
            <a:lvl8pPr marL="3199600" indent="0" algn="ctr">
              <a:buNone/>
              <a:defRPr>
                <a:solidFill>
                  <a:schemeClr val="tx1">
                    <a:tint val="75000"/>
                  </a:schemeClr>
                </a:solidFill>
              </a:defRPr>
            </a:lvl8pPr>
            <a:lvl9pPr marL="3656683"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0517514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10/4/2022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a:xfrm>
            <a:off x="34837" y="160355"/>
            <a:ext cx="8026403" cy="525463"/>
          </a:xfrm>
        </p:spPr>
        <p:txBody>
          <a:bodyPr/>
          <a:lstStyle>
            <a:lvl1pPr algn="l">
              <a:defRPr>
                <a:solidFill>
                  <a:schemeClr val="bg1">
                    <a:lumMod val="65000"/>
                  </a:schemeClr>
                </a:solidFill>
              </a:defRPr>
            </a:lvl1pPr>
          </a:lstStyle>
          <a:p>
            <a:r>
              <a:rPr lang="en-US"/>
              <a:t>Click to edit Master title style</a:t>
            </a:r>
          </a:p>
        </p:txBody>
      </p:sp>
      <p:sp>
        <p:nvSpPr>
          <p:cNvPr id="13" name="Content Placeholder 12"/>
          <p:cNvSpPr>
            <a:spLocks noGrp="1"/>
          </p:cNvSpPr>
          <p:nvPr>
            <p:ph sz="quarter" idx="13"/>
          </p:nvPr>
        </p:nvSpPr>
        <p:spPr>
          <a:xfrm>
            <a:off x="2032001" y="1092200"/>
            <a:ext cx="6908803" cy="5181600"/>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46581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962400" y="1295400"/>
            <a:ext cx="8026400" cy="4978400"/>
          </a:xfrm>
        </p:spPr>
        <p:txBody>
          <a:bodyPr>
            <a:normAutofit/>
          </a:bodyPr>
          <a:lstStyle>
            <a:lvl1pPr marL="171410" indent="-171410">
              <a:buFont typeface="Arial" pitchFamily="34" charset="0"/>
              <a:buChar char="•"/>
              <a:defRPr sz="2400">
                <a:solidFill>
                  <a:schemeClr val="accent2">
                    <a:lumMod val="60000"/>
                    <a:lumOff val="40000"/>
                  </a:schemeClr>
                </a:solidFill>
              </a:defRPr>
            </a:lvl1pPr>
            <a:lvl2pPr marL="628491" indent="-171410">
              <a:buFont typeface="Arial" pitchFamily="34" charset="0"/>
              <a:buChar char="•"/>
              <a:defRPr sz="2000">
                <a:solidFill>
                  <a:schemeClr val="accent2">
                    <a:lumMod val="60000"/>
                    <a:lumOff val="40000"/>
                  </a:schemeClr>
                </a:solidFill>
              </a:defRPr>
            </a:lvl2pPr>
            <a:lvl3pPr marL="1085582" indent="-171410">
              <a:buFont typeface="Arial" pitchFamily="34" charset="0"/>
              <a:buChar char="•"/>
              <a:defRPr sz="1900">
                <a:solidFill>
                  <a:schemeClr val="accent2">
                    <a:lumMod val="60000"/>
                    <a:lumOff val="40000"/>
                  </a:schemeClr>
                </a:solidFill>
              </a:defRPr>
            </a:lvl3pPr>
            <a:lvl4pPr marL="1542665" indent="-171410">
              <a:buFont typeface="Arial" pitchFamily="34" charset="0"/>
              <a:buChar char="•"/>
              <a:defRPr sz="1600">
                <a:solidFill>
                  <a:schemeClr val="accent2">
                    <a:lumMod val="60000"/>
                    <a:lumOff val="40000"/>
                  </a:schemeClr>
                </a:solidFill>
              </a:defRPr>
            </a:lvl4pPr>
            <a:lvl5pPr marL="1999751" indent="-171410">
              <a:buFont typeface="Arial" pitchFamily="34" charset="0"/>
              <a:buChar char="•"/>
              <a:defRPr sz="1600">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10/4/2022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7271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Light Backgroun">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60"/>
            <a:ext cx="2844800" cy="365125"/>
          </a:xfrm>
          <a:prstGeom prst="rect">
            <a:avLst/>
          </a:prstGeom>
        </p:spPr>
        <p:txBody>
          <a:bodyPr vert="horz" lIns="121893" tIns="60946" rIns="121893" bIns="60946" rtlCol="0" anchor="ctr"/>
          <a:lstStyle>
            <a:lvl1pPr algn="l">
              <a:defRPr sz="1200">
                <a:solidFill>
                  <a:schemeClr val="tx1">
                    <a:tint val="75000"/>
                  </a:schemeClr>
                </a:solidFill>
              </a:defRPr>
            </a:lvl1pPr>
          </a:lstStyle>
          <a:p>
            <a:fld id="{6EB7948D-65B7-4FEC-80B5-36D7629B101D}" type="datetimeFigureOut">
              <a:rPr lang="en-US" smtClean="0">
                <a:solidFill>
                  <a:prstClr val="black">
                    <a:tint val="75000"/>
                  </a:prstClr>
                </a:solidFill>
              </a:rPr>
              <a:pPr/>
              <a:t>10/4/2022</a:t>
            </a:fld>
            <a:endParaRPr lang="en-US">
              <a:solidFill>
                <a:prstClr val="black">
                  <a:tint val="75000"/>
                </a:prstClr>
              </a:solidFill>
            </a:endParaRPr>
          </a:p>
        </p:txBody>
      </p:sp>
      <p:sp>
        <p:nvSpPr>
          <p:cNvPr id="14" name="Footer Placeholder 4"/>
          <p:cNvSpPr>
            <a:spLocks noGrp="1"/>
          </p:cNvSpPr>
          <p:nvPr>
            <p:ph type="ftr" sz="quarter" idx="3"/>
          </p:nvPr>
        </p:nvSpPr>
        <p:spPr>
          <a:xfrm>
            <a:off x="4165600" y="6356360"/>
            <a:ext cx="3860800" cy="365125"/>
          </a:xfrm>
          <a:prstGeom prst="rect">
            <a:avLst/>
          </a:prstGeom>
        </p:spPr>
        <p:txBody>
          <a:bodyPr vert="horz" lIns="121893" tIns="60946" rIns="121893" bIns="60946"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8737600" y="6356360"/>
            <a:ext cx="2844800" cy="365125"/>
          </a:xfrm>
          <a:prstGeom prst="rect">
            <a:avLst/>
          </a:prstGeom>
        </p:spPr>
        <p:txBody>
          <a:bodyPr vert="horz" lIns="121893" tIns="60946" rIns="121893" bIns="60946" rtlCol="0" anchor="ctr"/>
          <a:lstStyle>
            <a:lvl1pPr algn="r">
              <a:defRPr sz="12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3" name="Content Placeholder 2"/>
          <p:cNvSpPr>
            <a:spLocks noGrp="1"/>
          </p:cNvSpPr>
          <p:nvPr>
            <p:ph sz="quarter" idx="10"/>
          </p:nvPr>
        </p:nvSpPr>
        <p:spPr>
          <a:xfrm>
            <a:off x="3962400" y="1295400"/>
            <a:ext cx="7924800" cy="49784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6621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60"/>
            <a:ext cx="2844800" cy="365125"/>
          </a:xfrm>
          <a:prstGeom prst="rect">
            <a:avLst/>
          </a:prstGeom>
        </p:spPr>
        <p:txBody>
          <a:bodyPr vert="horz" lIns="121893" tIns="60946" rIns="121893" bIns="60946" rtlCol="0" anchor="ctr"/>
          <a:lstStyle>
            <a:lvl1pPr algn="l">
              <a:defRPr sz="1200">
                <a:solidFill>
                  <a:schemeClr val="tx1">
                    <a:tint val="75000"/>
                  </a:schemeClr>
                </a:solidFill>
              </a:defRPr>
            </a:lvl1pPr>
          </a:lstStyle>
          <a:p>
            <a:fld id="{6EB7948D-65B7-4FEC-80B5-36D7629B101D}" type="datetimeFigureOut">
              <a:rPr lang="en-US" smtClean="0">
                <a:solidFill>
                  <a:prstClr val="black">
                    <a:tint val="75000"/>
                  </a:prstClr>
                </a:solidFill>
              </a:rPr>
              <a:pPr/>
              <a:t>10/4/2022</a:t>
            </a:fld>
            <a:endParaRPr lang="en-US">
              <a:solidFill>
                <a:prstClr val="black">
                  <a:tint val="75000"/>
                </a:prstClr>
              </a:solidFill>
            </a:endParaRPr>
          </a:p>
        </p:txBody>
      </p:sp>
      <p:sp>
        <p:nvSpPr>
          <p:cNvPr id="14" name="Footer Placeholder 4"/>
          <p:cNvSpPr>
            <a:spLocks noGrp="1"/>
          </p:cNvSpPr>
          <p:nvPr>
            <p:ph type="ftr" sz="quarter" idx="3"/>
          </p:nvPr>
        </p:nvSpPr>
        <p:spPr>
          <a:xfrm>
            <a:off x="4165600" y="6356360"/>
            <a:ext cx="3860800" cy="365125"/>
          </a:xfrm>
          <a:prstGeom prst="rect">
            <a:avLst/>
          </a:prstGeom>
        </p:spPr>
        <p:txBody>
          <a:bodyPr vert="horz" lIns="121893" tIns="60946" rIns="121893" bIns="60946"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8737600" y="6356360"/>
            <a:ext cx="2844800" cy="365125"/>
          </a:xfrm>
          <a:prstGeom prst="rect">
            <a:avLst/>
          </a:prstGeom>
        </p:spPr>
        <p:txBody>
          <a:bodyPr vert="horz" lIns="121893" tIns="60946" rIns="121893" bIns="60946" rtlCol="0" anchor="ctr"/>
          <a:lstStyle>
            <a:lvl1pPr algn="r">
              <a:defRPr sz="12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4" name="Content Placeholder 3"/>
          <p:cNvSpPr>
            <a:spLocks noGrp="1"/>
          </p:cNvSpPr>
          <p:nvPr>
            <p:ph sz="quarter" idx="10"/>
          </p:nvPr>
        </p:nvSpPr>
        <p:spPr>
          <a:xfrm>
            <a:off x="3759200" y="1295400"/>
            <a:ext cx="8229600" cy="48768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4713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51200" y="2084397"/>
            <a:ext cx="9448800" cy="1362075"/>
          </a:xfrm>
        </p:spPr>
        <p:txBody>
          <a:bodyPr anchor="t"/>
          <a:lstStyle>
            <a:lvl1pPr algn="l">
              <a:defRPr sz="4000" b="0" cap="all">
                <a:solidFill>
                  <a:schemeClr val="bg1">
                    <a:lumMod val="10000"/>
                  </a:schemeClr>
                </a:solidFill>
              </a:defRPr>
            </a:lvl1pPr>
          </a:lstStyle>
          <a:p>
            <a:r>
              <a:rPr lang="en-US"/>
              <a:t>Click to edit Master title style</a:t>
            </a:r>
          </a:p>
        </p:txBody>
      </p:sp>
      <p:sp>
        <p:nvSpPr>
          <p:cNvPr id="3" name="Text Placeholder 2"/>
          <p:cNvSpPr>
            <a:spLocks noGrp="1"/>
          </p:cNvSpPr>
          <p:nvPr>
            <p:ph type="body" idx="1"/>
          </p:nvPr>
        </p:nvSpPr>
        <p:spPr>
          <a:xfrm>
            <a:off x="3251200" y="584205"/>
            <a:ext cx="9448800" cy="1500187"/>
          </a:xfrm>
        </p:spPr>
        <p:txBody>
          <a:bodyPr anchor="b"/>
          <a:lstStyle>
            <a:lvl1pPr marL="0" indent="0">
              <a:buNone/>
              <a:defRPr sz="2000">
                <a:solidFill>
                  <a:schemeClr val="bg1">
                    <a:lumMod val="10000"/>
                  </a:schemeClr>
                </a:solidFill>
              </a:defRPr>
            </a:lvl1pPr>
            <a:lvl2pPr marL="457083" indent="0">
              <a:buNone/>
              <a:defRPr sz="1900">
                <a:solidFill>
                  <a:schemeClr val="tx1">
                    <a:tint val="75000"/>
                  </a:schemeClr>
                </a:solidFill>
              </a:defRPr>
            </a:lvl2pPr>
            <a:lvl3pPr marL="914173" indent="0">
              <a:buNone/>
              <a:defRPr sz="1600">
                <a:solidFill>
                  <a:schemeClr val="tx1">
                    <a:tint val="75000"/>
                  </a:schemeClr>
                </a:solidFill>
              </a:defRPr>
            </a:lvl3pPr>
            <a:lvl4pPr marL="1371260" indent="0">
              <a:buNone/>
              <a:defRPr sz="1500">
                <a:solidFill>
                  <a:schemeClr val="tx1">
                    <a:tint val="75000"/>
                  </a:schemeClr>
                </a:solidFill>
              </a:defRPr>
            </a:lvl4pPr>
            <a:lvl5pPr marL="1828346" indent="0">
              <a:buNone/>
              <a:defRPr sz="1500">
                <a:solidFill>
                  <a:schemeClr val="tx1">
                    <a:tint val="75000"/>
                  </a:schemeClr>
                </a:solidFill>
              </a:defRPr>
            </a:lvl5pPr>
            <a:lvl6pPr marL="2285438" indent="0">
              <a:buNone/>
              <a:defRPr sz="1500">
                <a:solidFill>
                  <a:schemeClr val="tx1">
                    <a:tint val="75000"/>
                  </a:schemeClr>
                </a:solidFill>
              </a:defRPr>
            </a:lvl6pPr>
            <a:lvl7pPr marL="2742518" indent="0">
              <a:buNone/>
              <a:defRPr sz="1500">
                <a:solidFill>
                  <a:schemeClr val="tx1">
                    <a:tint val="75000"/>
                  </a:schemeClr>
                </a:solidFill>
              </a:defRPr>
            </a:lvl7pPr>
            <a:lvl8pPr marL="3199600" indent="0">
              <a:buNone/>
              <a:defRPr sz="1500">
                <a:solidFill>
                  <a:schemeClr val="tx1">
                    <a:tint val="75000"/>
                  </a:schemeClr>
                </a:solidFill>
              </a:defRPr>
            </a:lvl8pPr>
            <a:lvl9pPr marL="3656683"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10/4/2022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856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51200" y="1498600"/>
            <a:ext cx="2572152" cy="3048000"/>
          </a:xfrm>
        </p:spPr>
        <p:txBody>
          <a:bodyPr/>
          <a:lstStyle>
            <a:lvl1pPr>
              <a:defRPr sz="2000"/>
            </a:lvl1pPr>
            <a:lvl2pPr>
              <a:defRPr sz="20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0" y="1498600"/>
            <a:ext cx="2572152" cy="3048000"/>
          </a:xfrm>
        </p:spPr>
        <p:txBody>
          <a:bodyPr/>
          <a:lstStyle>
            <a:lvl1pPr>
              <a:defRPr sz="2000"/>
            </a:lvl1pPr>
            <a:lvl2pPr>
              <a:defRPr sz="20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10/4/2022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4065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524000" y="2269783"/>
            <a:ext cx="9305925" cy="2687639"/>
          </a:xfrm>
          <a:prstGeom prst="rect">
            <a:avLst/>
          </a:prstGeom>
        </p:spPr>
        <p:txBody>
          <a:bodyPr lIns="91436" tIns="45718" rIns="91436" bIns="45718"/>
          <a:lstStyle/>
          <a:p>
            <a:endParaRPr lang="en-GB"/>
          </a:p>
        </p:txBody>
      </p:sp>
    </p:spTree>
    <p:extLst>
      <p:ext uri="{BB962C8B-B14F-4D97-AF65-F5344CB8AC3E}">
        <p14:creationId xmlns:p14="http://schemas.microsoft.com/office/powerpoint/2010/main" val="5540631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59200" y="304809"/>
            <a:ext cx="4976445" cy="639763"/>
          </a:xfrm>
        </p:spPr>
        <p:txBody>
          <a:bodyPr anchor="b">
            <a:noAutofit/>
          </a:bodyPr>
          <a:lstStyle>
            <a:lvl1pPr marL="0" indent="0">
              <a:buNone/>
              <a:defRPr sz="2000" b="1"/>
            </a:lvl1pPr>
            <a:lvl2pPr marL="457083" indent="0">
              <a:buNone/>
              <a:defRPr sz="2000" b="1"/>
            </a:lvl2pPr>
            <a:lvl3pPr marL="914173" indent="0">
              <a:buNone/>
              <a:defRPr sz="1900" b="1"/>
            </a:lvl3pPr>
            <a:lvl4pPr marL="1371260" indent="0">
              <a:buNone/>
              <a:defRPr sz="1600" b="1"/>
            </a:lvl4pPr>
            <a:lvl5pPr marL="1828346" indent="0">
              <a:buNone/>
              <a:defRPr sz="1600" b="1"/>
            </a:lvl5pPr>
            <a:lvl6pPr marL="2285438" indent="0">
              <a:buNone/>
              <a:defRPr sz="1600" b="1"/>
            </a:lvl6pPr>
            <a:lvl7pPr marL="2742518" indent="0">
              <a:buNone/>
              <a:defRPr sz="1600" b="1"/>
            </a:lvl7pPr>
            <a:lvl8pPr marL="3199600" indent="0">
              <a:buNone/>
              <a:defRPr sz="1600" b="1"/>
            </a:lvl8pPr>
            <a:lvl9pPr marL="3656683" indent="0">
              <a:buNone/>
              <a:defRPr sz="1600" b="1"/>
            </a:lvl9pPr>
          </a:lstStyle>
          <a:p>
            <a:pPr lvl="0"/>
            <a:r>
              <a:rPr lang="en-US"/>
              <a:t>Click to edit Master text styles</a:t>
            </a:r>
          </a:p>
        </p:txBody>
      </p:sp>
      <p:sp>
        <p:nvSpPr>
          <p:cNvPr id="4" name="Content Placeholder 3"/>
          <p:cNvSpPr>
            <a:spLocks noGrp="1"/>
          </p:cNvSpPr>
          <p:nvPr>
            <p:ph sz="half" idx="2"/>
          </p:nvPr>
        </p:nvSpPr>
        <p:spPr>
          <a:xfrm>
            <a:off x="3759200" y="1066817"/>
            <a:ext cx="4976445" cy="5105399"/>
          </a:xfrm>
        </p:spPr>
        <p:txBody>
          <a:bodyPr/>
          <a:lstStyle>
            <a:lvl1pPr>
              <a:defRPr sz="20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144000" y="304809"/>
            <a:ext cx="4978400" cy="639763"/>
          </a:xfrm>
        </p:spPr>
        <p:txBody>
          <a:bodyPr anchor="b">
            <a:noAutofit/>
          </a:bodyPr>
          <a:lstStyle>
            <a:lvl1pPr marL="0" indent="0">
              <a:buNone/>
              <a:defRPr sz="2000" b="1"/>
            </a:lvl1pPr>
            <a:lvl2pPr marL="457083" indent="0">
              <a:buNone/>
              <a:defRPr sz="2000" b="1"/>
            </a:lvl2pPr>
            <a:lvl3pPr marL="914173" indent="0">
              <a:buNone/>
              <a:defRPr sz="1900" b="1"/>
            </a:lvl3pPr>
            <a:lvl4pPr marL="1371260" indent="0">
              <a:buNone/>
              <a:defRPr sz="1600" b="1"/>
            </a:lvl4pPr>
            <a:lvl5pPr marL="1828346" indent="0">
              <a:buNone/>
              <a:defRPr sz="1600" b="1"/>
            </a:lvl5pPr>
            <a:lvl6pPr marL="2285438" indent="0">
              <a:buNone/>
              <a:defRPr sz="1600" b="1"/>
            </a:lvl6pPr>
            <a:lvl7pPr marL="2742518" indent="0">
              <a:buNone/>
              <a:defRPr sz="1600" b="1"/>
            </a:lvl7pPr>
            <a:lvl8pPr marL="3199600" indent="0">
              <a:buNone/>
              <a:defRPr sz="1600" b="1"/>
            </a:lvl8pPr>
            <a:lvl9pPr marL="36566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9144000" y="1066817"/>
            <a:ext cx="4978400" cy="5105399"/>
          </a:xfrm>
        </p:spPr>
        <p:txBody>
          <a:bodyPr/>
          <a:lstStyle>
            <a:lvl1pPr>
              <a:defRPr sz="20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B7948D-65B7-4FEC-80B5-36D7629B101D}" type="datetimeFigureOut">
              <a:rPr lang="en-US" smtClean="0">
                <a:solidFill>
                  <a:prstClr val="black">
                    <a:tint val="75000"/>
                  </a:prstClr>
                </a:solidFill>
              </a:rPr>
              <a:pPr/>
              <a:t>10/4/2022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55438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B7948D-65B7-4FEC-80B5-36D7629B101D}" type="datetimeFigureOut">
              <a:rPr lang="en-US" smtClean="0">
                <a:solidFill>
                  <a:prstClr val="black">
                    <a:tint val="75000"/>
                  </a:prstClr>
                </a:solidFill>
              </a:rPr>
              <a:pPr/>
              <a:t>10/4/2022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81413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7948D-65B7-4FEC-80B5-36D7629B101D}" type="datetimeFigureOut">
              <a:rPr lang="en-US" smtClean="0">
                <a:solidFill>
                  <a:prstClr val="black">
                    <a:tint val="75000"/>
                  </a:prstClr>
                </a:solidFill>
              </a:rPr>
              <a:pPr/>
              <a:t>10/4/2022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5844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3215" y="23471"/>
            <a:ext cx="7635433" cy="674688"/>
          </a:xfrm>
        </p:spPr>
        <p:txBody>
          <a:bodyPr anchor="ctr" anchorCtr="0"/>
          <a:lstStyle>
            <a:lvl1pPr algn="l">
              <a:defRPr sz="2000" b="1">
                <a:solidFill>
                  <a:schemeClr val="bg1">
                    <a:lumMod val="90000"/>
                  </a:schemeClr>
                </a:solidFill>
              </a:defRPr>
            </a:lvl1pPr>
          </a:lstStyle>
          <a:p>
            <a:r>
              <a:rPr lang="en-US"/>
              <a:t>Click to edit Master title style</a:t>
            </a:r>
          </a:p>
        </p:txBody>
      </p:sp>
      <p:sp>
        <p:nvSpPr>
          <p:cNvPr id="3" name="Content Placeholder 2"/>
          <p:cNvSpPr>
            <a:spLocks noGrp="1"/>
          </p:cNvSpPr>
          <p:nvPr>
            <p:ph idx="1"/>
          </p:nvPr>
        </p:nvSpPr>
        <p:spPr>
          <a:xfrm>
            <a:off x="5384800" y="1715531"/>
            <a:ext cx="5283200" cy="3426940"/>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11200" y="1803400"/>
            <a:ext cx="3048000" cy="3657600"/>
          </a:xfrm>
        </p:spPr>
        <p:txBody>
          <a:bodyPr anchor="ctr" anchorCtr="0"/>
          <a:lstStyle>
            <a:lvl1pPr marL="0" indent="0" algn="ctr">
              <a:buNone/>
              <a:defRPr sz="1500">
                <a:solidFill>
                  <a:schemeClr val="bg1">
                    <a:lumMod val="90000"/>
                  </a:schemeClr>
                </a:solidFill>
              </a:defRPr>
            </a:lvl1pPr>
            <a:lvl2pPr marL="457083" indent="0">
              <a:buNone/>
              <a:defRPr sz="1200"/>
            </a:lvl2pPr>
            <a:lvl3pPr marL="914173" indent="0">
              <a:buNone/>
              <a:defRPr sz="900"/>
            </a:lvl3pPr>
            <a:lvl4pPr marL="1371260" indent="0">
              <a:buNone/>
              <a:defRPr sz="900"/>
            </a:lvl4pPr>
            <a:lvl5pPr marL="1828346" indent="0">
              <a:buNone/>
              <a:defRPr sz="900"/>
            </a:lvl5pPr>
            <a:lvl6pPr marL="2285438" indent="0">
              <a:buNone/>
              <a:defRPr sz="900"/>
            </a:lvl6pPr>
            <a:lvl7pPr marL="2742518" indent="0">
              <a:buNone/>
              <a:defRPr sz="900"/>
            </a:lvl7pPr>
            <a:lvl8pPr marL="3199600" indent="0">
              <a:buNone/>
              <a:defRPr sz="900"/>
            </a:lvl8pPr>
            <a:lvl9pPr marL="36566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10/4/2022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95702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65600" y="4792669"/>
            <a:ext cx="7315200" cy="566739"/>
          </a:xfrm>
        </p:spPr>
        <p:txBody>
          <a:bodyPr anchor="b"/>
          <a:lstStyle>
            <a:lvl1pPr algn="l">
              <a:defRPr sz="2000" b="1">
                <a:solidFill>
                  <a:schemeClr val="tx1">
                    <a:lumMod val="65000"/>
                    <a:lumOff val="35000"/>
                  </a:schemeClr>
                </a:solidFill>
              </a:defRPr>
            </a:lvl1pPr>
          </a:lstStyle>
          <a:p>
            <a:r>
              <a:rPr lang="en-US"/>
              <a:t>Click to edit Master title style</a:t>
            </a:r>
          </a:p>
        </p:txBody>
      </p:sp>
      <p:sp>
        <p:nvSpPr>
          <p:cNvPr id="3" name="Picture Placeholder 2"/>
          <p:cNvSpPr>
            <a:spLocks noGrp="1"/>
          </p:cNvSpPr>
          <p:nvPr>
            <p:ph type="pic" idx="1"/>
          </p:nvPr>
        </p:nvSpPr>
        <p:spPr>
          <a:xfrm>
            <a:off x="3962400" y="177800"/>
            <a:ext cx="7924800" cy="4470400"/>
          </a:xfrm>
        </p:spPr>
        <p:txBody>
          <a:bodyPr/>
          <a:lstStyle>
            <a:lvl1pPr marL="0" indent="0">
              <a:buNone/>
              <a:defRPr sz="3200"/>
            </a:lvl1pPr>
            <a:lvl2pPr marL="457083" indent="0">
              <a:buNone/>
              <a:defRPr sz="2800"/>
            </a:lvl2pPr>
            <a:lvl3pPr marL="914173" indent="0">
              <a:buNone/>
              <a:defRPr sz="2400"/>
            </a:lvl3pPr>
            <a:lvl4pPr marL="1371260" indent="0">
              <a:buNone/>
              <a:defRPr sz="2000"/>
            </a:lvl4pPr>
            <a:lvl5pPr marL="1828346" indent="0">
              <a:buNone/>
              <a:defRPr sz="2000"/>
            </a:lvl5pPr>
            <a:lvl6pPr marL="2285438" indent="0">
              <a:buNone/>
              <a:defRPr sz="2000"/>
            </a:lvl6pPr>
            <a:lvl7pPr marL="2742518" indent="0">
              <a:buNone/>
              <a:defRPr sz="2000"/>
            </a:lvl7pPr>
            <a:lvl8pPr marL="3199600" indent="0">
              <a:buNone/>
              <a:defRPr sz="2000"/>
            </a:lvl8pPr>
            <a:lvl9pPr marL="3656683" indent="0">
              <a:buNone/>
              <a:defRPr sz="2000"/>
            </a:lvl9pPr>
          </a:lstStyle>
          <a:p>
            <a:endParaRPr lang="en-US"/>
          </a:p>
        </p:txBody>
      </p:sp>
      <p:sp>
        <p:nvSpPr>
          <p:cNvPr id="4" name="Text Placeholder 3"/>
          <p:cNvSpPr>
            <a:spLocks noGrp="1"/>
          </p:cNvSpPr>
          <p:nvPr>
            <p:ph type="body" sz="half" idx="2"/>
          </p:nvPr>
        </p:nvSpPr>
        <p:spPr>
          <a:xfrm>
            <a:off x="4165600" y="5359418"/>
            <a:ext cx="7315200" cy="804863"/>
          </a:xfrm>
        </p:spPr>
        <p:txBody>
          <a:bodyPr/>
          <a:lstStyle>
            <a:lvl1pPr marL="0" indent="0">
              <a:buNone/>
              <a:defRPr sz="1500">
                <a:solidFill>
                  <a:schemeClr val="bg1">
                    <a:lumMod val="90000"/>
                  </a:schemeClr>
                </a:solidFill>
              </a:defRPr>
            </a:lvl1pPr>
            <a:lvl2pPr marL="457083" indent="0">
              <a:buNone/>
              <a:defRPr sz="1200"/>
            </a:lvl2pPr>
            <a:lvl3pPr marL="914173" indent="0">
              <a:buNone/>
              <a:defRPr sz="900"/>
            </a:lvl3pPr>
            <a:lvl4pPr marL="1371260" indent="0">
              <a:buNone/>
              <a:defRPr sz="900"/>
            </a:lvl4pPr>
            <a:lvl5pPr marL="1828346" indent="0">
              <a:buNone/>
              <a:defRPr sz="900"/>
            </a:lvl5pPr>
            <a:lvl6pPr marL="2285438" indent="0">
              <a:buNone/>
              <a:defRPr sz="900"/>
            </a:lvl6pPr>
            <a:lvl7pPr marL="2742518" indent="0">
              <a:buNone/>
              <a:defRPr sz="900"/>
            </a:lvl7pPr>
            <a:lvl8pPr marL="3199600" indent="0">
              <a:buNone/>
              <a:defRPr sz="900"/>
            </a:lvl8pPr>
            <a:lvl9pPr marL="36566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10/4/2022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15203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10/4/2022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17206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61600" y="304808"/>
            <a:ext cx="13208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4"/>
            <a:ext cx="9550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10/4/2022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49350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a:solidFill>
                <a:prstClr val="black">
                  <a:tint val="75000"/>
                </a:prstClr>
              </a:solidFill>
            </a:endParaRPr>
          </a:p>
        </p:txBody>
      </p:sp>
      <p:sp>
        <p:nvSpPr>
          <p:cNvPr id="9" name="Text Placeholder 8"/>
          <p:cNvSpPr>
            <a:spLocks noGrp="1"/>
          </p:cNvSpPr>
          <p:nvPr>
            <p:ph type="body" sz="quarter" idx="15"/>
          </p:nvPr>
        </p:nvSpPr>
        <p:spPr>
          <a:xfrm>
            <a:off x="3149600" y="1422400"/>
            <a:ext cx="6197600" cy="838200"/>
          </a:xfrm>
        </p:spPr>
        <p:txBody>
          <a:bodyPr anchor="ctr">
            <a:normAutofit/>
          </a:bodyPr>
          <a:lstStyle>
            <a:lvl1pPr marL="57137" indent="0">
              <a:buFontTx/>
              <a:buNone/>
              <a:defRPr sz="1900" baseline="0">
                <a:solidFill>
                  <a:schemeClr val="bg1">
                    <a:lumMod val="95000"/>
                  </a:schemeClr>
                </a:solidFill>
              </a:defRPr>
            </a:lvl1pPr>
          </a:lstStyle>
          <a:p>
            <a:pPr lvl="0"/>
            <a:r>
              <a:rPr lang="en-US"/>
              <a:t>Click to edit Master text styles</a:t>
            </a:r>
          </a:p>
        </p:txBody>
      </p:sp>
      <p:sp>
        <p:nvSpPr>
          <p:cNvPr id="7" name="Text Placeholder 8"/>
          <p:cNvSpPr>
            <a:spLocks noGrp="1"/>
          </p:cNvSpPr>
          <p:nvPr>
            <p:ph type="body" sz="quarter" idx="16"/>
          </p:nvPr>
        </p:nvSpPr>
        <p:spPr>
          <a:xfrm>
            <a:off x="3149600" y="2260600"/>
            <a:ext cx="6197600" cy="838200"/>
          </a:xfrm>
        </p:spPr>
        <p:txBody>
          <a:bodyPr anchor="ctr">
            <a:normAutofit/>
          </a:bodyPr>
          <a:lstStyle>
            <a:lvl1pPr marL="57137" indent="0">
              <a:buFontTx/>
              <a:buNone/>
              <a:defRPr sz="1900" baseline="0">
                <a:solidFill>
                  <a:schemeClr val="bg1">
                    <a:lumMod val="95000"/>
                  </a:schemeClr>
                </a:solidFill>
              </a:defRPr>
            </a:lvl1pPr>
          </a:lstStyle>
          <a:p>
            <a:pPr lvl="0"/>
            <a:r>
              <a:rPr lang="en-US"/>
              <a:t>Click to edit Master text styles</a:t>
            </a:r>
          </a:p>
        </p:txBody>
      </p:sp>
      <p:sp>
        <p:nvSpPr>
          <p:cNvPr id="8" name="Text Placeholder 8"/>
          <p:cNvSpPr>
            <a:spLocks noGrp="1"/>
          </p:cNvSpPr>
          <p:nvPr>
            <p:ph type="body" sz="quarter" idx="17"/>
          </p:nvPr>
        </p:nvSpPr>
        <p:spPr>
          <a:xfrm>
            <a:off x="3149600" y="3098800"/>
            <a:ext cx="6197600" cy="838200"/>
          </a:xfrm>
        </p:spPr>
        <p:txBody>
          <a:bodyPr anchor="ctr">
            <a:normAutofit/>
          </a:bodyPr>
          <a:lstStyle>
            <a:lvl1pPr marL="57137" indent="0">
              <a:buFontTx/>
              <a:buNone/>
              <a:defRPr sz="1900" baseline="0">
                <a:solidFill>
                  <a:schemeClr val="bg1">
                    <a:lumMod val="95000"/>
                  </a:schemeClr>
                </a:solidFill>
              </a:defRPr>
            </a:lvl1pPr>
          </a:lstStyle>
          <a:p>
            <a:pPr lvl="0"/>
            <a:r>
              <a:rPr lang="en-US"/>
              <a:t>Click to edit Master text styles</a:t>
            </a:r>
          </a:p>
        </p:txBody>
      </p:sp>
      <p:sp>
        <p:nvSpPr>
          <p:cNvPr id="12" name="Text Placeholder 8"/>
          <p:cNvSpPr>
            <a:spLocks noGrp="1"/>
          </p:cNvSpPr>
          <p:nvPr>
            <p:ph type="body" sz="quarter" idx="18"/>
          </p:nvPr>
        </p:nvSpPr>
        <p:spPr>
          <a:xfrm>
            <a:off x="3149600" y="3937000"/>
            <a:ext cx="6197600" cy="838200"/>
          </a:xfrm>
        </p:spPr>
        <p:txBody>
          <a:bodyPr anchor="ctr">
            <a:normAutofit/>
          </a:bodyPr>
          <a:lstStyle>
            <a:lvl1pPr marL="57137" indent="0">
              <a:buFontTx/>
              <a:buNone/>
              <a:defRPr sz="1900" baseline="0">
                <a:solidFill>
                  <a:schemeClr val="bg1">
                    <a:lumMod val="95000"/>
                  </a:schemeClr>
                </a:solidFill>
              </a:defRPr>
            </a:lvl1pPr>
          </a:lstStyle>
          <a:p>
            <a:pPr lvl="0"/>
            <a:r>
              <a:rPr lang="en-US"/>
              <a:t>Click to edit Master text styles</a:t>
            </a:r>
          </a:p>
        </p:txBody>
      </p:sp>
      <p:sp>
        <p:nvSpPr>
          <p:cNvPr id="2" name="Title 1"/>
          <p:cNvSpPr>
            <a:spLocks noGrp="1"/>
          </p:cNvSpPr>
          <p:nvPr>
            <p:ph type="title"/>
          </p:nvPr>
        </p:nvSpPr>
        <p:spPr>
          <a:xfrm>
            <a:off x="203201" y="177815"/>
            <a:ext cx="8737603" cy="525463"/>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33992291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a:solidFill>
                <a:prstClr val="black">
                  <a:tint val="75000"/>
                </a:prstClr>
              </a:solidFill>
            </a:endParaRPr>
          </a:p>
        </p:txBody>
      </p:sp>
      <p:sp>
        <p:nvSpPr>
          <p:cNvPr id="9" name="Text Placeholder 8"/>
          <p:cNvSpPr>
            <a:spLocks noGrp="1"/>
          </p:cNvSpPr>
          <p:nvPr>
            <p:ph type="body" sz="quarter" idx="15"/>
          </p:nvPr>
        </p:nvSpPr>
        <p:spPr>
          <a:xfrm>
            <a:off x="8839200" y="2234527"/>
            <a:ext cx="2540000" cy="3937676"/>
          </a:xfrm>
        </p:spPr>
        <p:txBody>
          <a:bodyPr anchor="ctr" anchorCtr="0">
            <a:normAutofit/>
          </a:bodyPr>
          <a:lstStyle>
            <a:lvl1pPr marL="57137" indent="0" algn="ctr">
              <a:buFontTx/>
              <a:buNone/>
              <a:defRPr sz="1900" baseline="0">
                <a:solidFill>
                  <a:schemeClr val="bg1"/>
                </a:solidFill>
              </a:defRPr>
            </a:lvl1pPr>
          </a:lstStyle>
          <a:p>
            <a:pPr lvl="0"/>
            <a:r>
              <a:rPr lang="en-US"/>
              <a:t>Click to edit Master text styles</a:t>
            </a:r>
          </a:p>
        </p:txBody>
      </p:sp>
      <p:sp>
        <p:nvSpPr>
          <p:cNvPr id="7" name="Text Placeholder 8"/>
          <p:cNvSpPr>
            <a:spLocks noGrp="1"/>
          </p:cNvSpPr>
          <p:nvPr>
            <p:ph type="body" sz="quarter" idx="16"/>
          </p:nvPr>
        </p:nvSpPr>
        <p:spPr>
          <a:xfrm>
            <a:off x="4775200" y="2209808"/>
            <a:ext cx="2540000" cy="3977605"/>
          </a:xfrm>
        </p:spPr>
        <p:txBody>
          <a:bodyPr anchor="ctr" anchorCtr="0">
            <a:normAutofit/>
          </a:bodyPr>
          <a:lstStyle>
            <a:lvl1pPr marL="57137" indent="0" algn="ctr">
              <a:buFontTx/>
              <a:buNone/>
              <a:defRPr sz="1900" baseline="0">
                <a:solidFill>
                  <a:schemeClr val="bg1"/>
                </a:solidFill>
              </a:defRPr>
            </a:lvl1pPr>
          </a:lstStyle>
          <a:p>
            <a:pPr lvl="0"/>
            <a:r>
              <a:rPr lang="en-US"/>
              <a:t>Click to edit Master text styles</a:t>
            </a:r>
          </a:p>
        </p:txBody>
      </p:sp>
      <p:sp>
        <p:nvSpPr>
          <p:cNvPr id="8" name="Text Placeholder 8"/>
          <p:cNvSpPr>
            <a:spLocks noGrp="1"/>
          </p:cNvSpPr>
          <p:nvPr>
            <p:ph type="body" sz="quarter" idx="17"/>
          </p:nvPr>
        </p:nvSpPr>
        <p:spPr>
          <a:xfrm>
            <a:off x="711200" y="2234527"/>
            <a:ext cx="2540000" cy="3937676"/>
          </a:xfrm>
        </p:spPr>
        <p:txBody>
          <a:bodyPr anchor="ctr" anchorCtr="0">
            <a:normAutofit/>
          </a:bodyPr>
          <a:lstStyle>
            <a:lvl1pPr marL="57137" indent="0" algn="ctr">
              <a:buFontTx/>
              <a:buNone/>
              <a:defRPr sz="1900" baseline="0">
                <a:solidFill>
                  <a:schemeClr val="bg1"/>
                </a:solidFill>
              </a:defRPr>
            </a:lvl1pPr>
          </a:lstStyle>
          <a:p>
            <a:pPr lvl="0"/>
            <a:r>
              <a:rPr lang="en-US"/>
              <a:t>Click to edit Master text styles</a:t>
            </a:r>
          </a:p>
        </p:txBody>
      </p:sp>
      <p:sp>
        <p:nvSpPr>
          <p:cNvPr id="2" name="Title 1"/>
          <p:cNvSpPr>
            <a:spLocks noGrp="1"/>
          </p:cNvSpPr>
          <p:nvPr>
            <p:ph type="title"/>
          </p:nvPr>
        </p:nvSpPr>
        <p:spPr>
          <a:xfrm>
            <a:off x="203201" y="177815"/>
            <a:ext cx="8737603" cy="525463"/>
          </a:xfrm>
        </p:spPr>
        <p:txBody>
          <a:bodyPr/>
          <a:lstStyle>
            <a:lvl1pPr algn="l">
              <a:defRPr>
                <a:solidFill>
                  <a:schemeClr val="bg1">
                    <a:lumMod val="65000"/>
                  </a:schemeClr>
                </a:solidFill>
              </a:defRPr>
            </a:lvl1pPr>
          </a:lstStyle>
          <a:p>
            <a:r>
              <a:rPr lang="en-US"/>
              <a:t>Click to edit Master title style</a:t>
            </a:r>
          </a:p>
        </p:txBody>
      </p:sp>
    </p:spTree>
    <p:extLst>
      <p:ext uri="{BB962C8B-B14F-4D97-AF65-F5344CB8AC3E}">
        <p14:creationId xmlns:p14="http://schemas.microsoft.com/office/powerpoint/2010/main" val="37646434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a:solidFill>
                <a:prstClr val="black">
                  <a:tint val="75000"/>
                </a:prstClr>
              </a:solidFill>
            </a:endParaRPr>
          </a:p>
        </p:txBody>
      </p:sp>
      <p:sp>
        <p:nvSpPr>
          <p:cNvPr id="5" name="Content Placeholder 2"/>
          <p:cNvSpPr>
            <a:spLocks noGrp="1"/>
          </p:cNvSpPr>
          <p:nvPr>
            <p:ph sz="half" idx="1"/>
          </p:nvPr>
        </p:nvSpPr>
        <p:spPr>
          <a:xfrm>
            <a:off x="1219200" y="304800"/>
            <a:ext cx="4368800" cy="31242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p:txBody>
      </p:sp>
      <p:sp>
        <p:nvSpPr>
          <p:cNvPr id="6" name="Content Placeholder 3"/>
          <p:cNvSpPr>
            <a:spLocks noGrp="1"/>
          </p:cNvSpPr>
          <p:nvPr>
            <p:ph sz="half" idx="2"/>
          </p:nvPr>
        </p:nvSpPr>
        <p:spPr>
          <a:xfrm>
            <a:off x="5791200" y="304805"/>
            <a:ext cx="5994400" cy="3125315"/>
          </a:xfrm>
        </p:spPr>
        <p:txBody>
          <a:bodyPr anchor="ctr">
            <a:normAutofit/>
          </a:bodyPr>
          <a:lstStyle>
            <a:lvl1pPr>
              <a:defRPr sz="20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p:txBody>
      </p:sp>
      <p:sp>
        <p:nvSpPr>
          <p:cNvPr id="9" name="Content Placeholder 2"/>
          <p:cNvSpPr>
            <a:spLocks noGrp="1"/>
          </p:cNvSpPr>
          <p:nvPr>
            <p:ph sz="half" idx="14"/>
          </p:nvPr>
        </p:nvSpPr>
        <p:spPr>
          <a:xfrm>
            <a:off x="1219200" y="3429000"/>
            <a:ext cx="4368800" cy="30480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p:txBody>
      </p:sp>
      <p:sp>
        <p:nvSpPr>
          <p:cNvPr id="10" name="Content Placeholder 3"/>
          <p:cNvSpPr>
            <a:spLocks noGrp="1"/>
          </p:cNvSpPr>
          <p:nvPr>
            <p:ph sz="half" idx="15"/>
          </p:nvPr>
        </p:nvSpPr>
        <p:spPr>
          <a:xfrm>
            <a:off x="5588000" y="3429000"/>
            <a:ext cx="6197600" cy="3048000"/>
          </a:xfrm>
        </p:spPr>
        <p:txBody>
          <a:bodyPr anchor="ctr">
            <a:normAutofit/>
          </a:bodyPr>
          <a:lstStyle>
            <a:lvl1pPr>
              <a:defRPr sz="20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42812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Picture Placeholder 7"/>
          <p:cNvSpPr>
            <a:spLocks noGrp="1"/>
          </p:cNvSpPr>
          <p:nvPr>
            <p:ph type="pic" sz="quarter" idx="10"/>
          </p:nvPr>
        </p:nvSpPr>
        <p:spPr>
          <a:xfrm>
            <a:off x="0" y="2115547"/>
            <a:ext cx="12192000" cy="2639335"/>
          </a:xfrm>
          <a:prstGeom prst="rect">
            <a:avLst/>
          </a:prstGeom>
          <a:solidFill>
            <a:schemeClr val="bg2">
              <a:lumMod val="75000"/>
            </a:schemeClr>
          </a:solidFill>
        </p:spPr>
        <p:txBody>
          <a:bodyPr lIns="91436" tIns="45718" rIns="91436" bIns="45718"/>
          <a:lstStyle/>
          <a:p>
            <a:endParaRPr lang="en-GB"/>
          </a:p>
        </p:txBody>
      </p:sp>
    </p:spTree>
    <p:extLst>
      <p:ext uri="{BB962C8B-B14F-4D97-AF65-F5344CB8AC3E}">
        <p14:creationId xmlns:p14="http://schemas.microsoft.com/office/powerpoint/2010/main" val="33162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5000" fill="hold" grpId="0" nodeType="withEffect">
                                  <p:stCondLst>
                                    <p:cond delay="2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800" fill="hold"/>
                                        <p:tgtEl>
                                          <p:spTgt spid="7"/>
                                        </p:tgtEl>
                                        <p:attrNameLst>
                                          <p:attrName>ppt_x</p:attrName>
                                        </p:attrNameLst>
                                      </p:cBhvr>
                                      <p:tavLst>
                                        <p:tav tm="0">
                                          <p:val>
                                            <p:strVal val="0-#ppt_w/2"/>
                                          </p:val>
                                        </p:tav>
                                        <p:tav tm="100000">
                                          <p:val>
                                            <p:strVal val="#ppt_x"/>
                                          </p:val>
                                        </p:tav>
                                      </p:tavLst>
                                    </p:anim>
                                    <p:anim calcmode="lin" valueType="num">
                                      <p:cBhvr additive="base">
                                        <p:cTn id="8" dur="18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165600" y="7559675"/>
            <a:ext cx="3860800" cy="365125"/>
          </a:xfrm>
        </p:spPr>
        <p:txBody>
          <a:bodyPr/>
          <a:lstStyle>
            <a:lvl1pPr>
              <a:defRPr>
                <a:solidFill>
                  <a:schemeClr val="accent2">
                    <a:lumMod val="60000"/>
                    <a:lumOff val="40000"/>
                  </a:schemeClr>
                </a:solidFill>
              </a:defRPr>
            </a:lvl1pPr>
          </a:lstStyle>
          <a:p>
            <a:endParaRPr lang="en-US">
              <a:solidFill>
                <a:srgbClr val="F7291E">
                  <a:lumMod val="60000"/>
                  <a:lumOff val="40000"/>
                </a:srgbClr>
              </a:solidFill>
            </a:endParaRPr>
          </a:p>
        </p:txBody>
      </p:sp>
      <p:sp>
        <p:nvSpPr>
          <p:cNvPr id="4" name="Slide Number Placeholder 3"/>
          <p:cNvSpPr>
            <a:spLocks noGrp="1"/>
          </p:cNvSpPr>
          <p:nvPr>
            <p:ph type="sldNum" sz="quarter" idx="11"/>
          </p:nvPr>
        </p:nvSpPr>
        <p:spPr>
          <a:xfrm>
            <a:off x="8737600" y="7559675"/>
            <a:ext cx="2844800" cy="365125"/>
          </a:xfrm>
        </p:spPr>
        <p:txBody>
          <a:bodyPr/>
          <a:lstStyle>
            <a:lvl1pPr>
              <a:defRPr>
                <a:solidFill>
                  <a:schemeClr val="accent2">
                    <a:lumMod val="60000"/>
                    <a:lumOff val="40000"/>
                  </a:schemeClr>
                </a:solidFill>
              </a:defRPr>
            </a:lvl1pPr>
          </a:lstStyle>
          <a:p>
            <a:fld id="{81582BD6-FC20-4557-852B-8433F8572D30}" type="slidenum">
              <a:rPr lang="en-US" smtClean="0">
                <a:solidFill>
                  <a:srgbClr val="F7291E">
                    <a:lumMod val="60000"/>
                    <a:lumOff val="40000"/>
                  </a:srgbClr>
                </a:solidFill>
              </a:rPr>
              <a:pPr/>
              <a:t>‹#›</a:t>
            </a:fld>
            <a:endParaRPr lang="en-US">
              <a:solidFill>
                <a:srgbClr val="F7291E">
                  <a:lumMod val="60000"/>
                  <a:lumOff val="40000"/>
                </a:srgbClr>
              </a:solidFill>
            </a:endParaRPr>
          </a:p>
        </p:txBody>
      </p:sp>
      <p:sp>
        <p:nvSpPr>
          <p:cNvPr id="15" name="Content Placeholder 2"/>
          <p:cNvSpPr>
            <a:spLocks noGrp="1"/>
          </p:cNvSpPr>
          <p:nvPr>
            <p:ph sz="half" idx="15"/>
          </p:nvPr>
        </p:nvSpPr>
        <p:spPr>
          <a:xfrm>
            <a:off x="914407" y="-2235199"/>
            <a:ext cx="3352796" cy="2514600"/>
          </a:xfrm>
        </p:spPr>
        <p:txBody>
          <a:bodyPr/>
          <a:lstStyle>
            <a:lvl1pPr>
              <a:defRPr sz="2800">
                <a:solidFill>
                  <a:schemeClr val="accent2">
                    <a:lumMod val="60000"/>
                    <a:lumOff val="40000"/>
                  </a:schemeClr>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p:txBody>
      </p:sp>
      <p:sp>
        <p:nvSpPr>
          <p:cNvPr id="16" name="Content Placeholder 3"/>
          <p:cNvSpPr>
            <a:spLocks noGrp="1"/>
          </p:cNvSpPr>
          <p:nvPr>
            <p:ph sz="half" idx="16"/>
          </p:nvPr>
        </p:nvSpPr>
        <p:spPr>
          <a:xfrm>
            <a:off x="4521195" y="-2235199"/>
            <a:ext cx="3352800" cy="2514600"/>
          </a:xfrm>
        </p:spPr>
        <p:txBody>
          <a:bodyPr/>
          <a:lstStyle>
            <a:lvl1pPr>
              <a:defRPr sz="2800">
                <a:solidFill>
                  <a:schemeClr val="accent2">
                    <a:lumMod val="60000"/>
                    <a:lumOff val="40000"/>
                  </a:schemeClr>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p:txBody>
      </p:sp>
      <p:sp>
        <p:nvSpPr>
          <p:cNvPr id="17" name="Content Placeholder 3"/>
          <p:cNvSpPr>
            <a:spLocks noGrp="1"/>
          </p:cNvSpPr>
          <p:nvPr>
            <p:ph sz="half" idx="17"/>
          </p:nvPr>
        </p:nvSpPr>
        <p:spPr>
          <a:xfrm>
            <a:off x="8127995" y="-2235199"/>
            <a:ext cx="3352800" cy="2514600"/>
          </a:xfrm>
        </p:spPr>
        <p:txBody>
          <a:bodyPr/>
          <a:lstStyle>
            <a:lvl1pPr>
              <a:defRPr sz="2800">
                <a:solidFill>
                  <a:schemeClr val="accent2">
                    <a:lumMod val="60000"/>
                    <a:lumOff val="40000"/>
                  </a:schemeClr>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p:txBody>
      </p:sp>
      <p:sp>
        <p:nvSpPr>
          <p:cNvPr id="2" name="Title 1"/>
          <p:cNvSpPr>
            <a:spLocks noGrp="1"/>
          </p:cNvSpPr>
          <p:nvPr>
            <p:ph type="title"/>
          </p:nvPr>
        </p:nvSpPr>
        <p:spPr>
          <a:xfrm>
            <a:off x="101601" y="177815"/>
            <a:ext cx="8737603" cy="525463"/>
          </a:xfrm>
        </p:spPr>
        <p:txBody>
          <a:bodyPr/>
          <a:lstStyle>
            <a:lvl1pPr algn="l">
              <a:defRPr>
                <a:solidFill>
                  <a:schemeClr val="accent2">
                    <a:lumMod val="60000"/>
                    <a:lumOff val="40000"/>
                  </a:schemeClr>
                </a:solidFill>
              </a:defRPr>
            </a:lvl1pPr>
          </a:lstStyle>
          <a:p>
            <a:r>
              <a:rPr lang="en-US"/>
              <a:t>Click to edit Master title style</a:t>
            </a:r>
          </a:p>
        </p:txBody>
      </p:sp>
    </p:spTree>
    <p:extLst>
      <p:ext uri="{BB962C8B-B14F-4D97-AF65-F5344CB8AC3E}">
        <p14:creationId xmlns:p14="http://schemas.microsoft.com/office/powerpoint/2010/main" val="36948062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10/4/2022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a:xfrm>
            <a:off x="3962401" y="177815"/>
            <a:ext cx="8026403" cy="525463"/>
          </a:xfrm>
        </p:spPr>
        <p:txBody>
          <a:bodyPr/>
          <a:lstStyle>
            <a:lvl1pPr algn="l">
              <a:defRPr>
                <a:solidFill>
                  <a:schemeClr val="accent1">
                    <a:lumMod val="60000"/>
                    <a:lumOff val="40000"/>
                  </a:schemeClr>
                </a:solidFill>
              </a:defRPr>
            </a:lvl1pPr>
          </a:lstStyle>
          <a:p>
            <a:r>
              <a:rPr lang="en-US"/>
              <a:t>Click to edit Master title style</a:t>
            </a:r>
          </a:p>
        </p:txBody>
      </p:sp>
      <p:sp>
        <p:nvSpPr>
          <p:cNvPr id="13" name="Content Placeholder 12"/>
          <p:cNvSpPr>
            <a:spLocks noGrp="1"/>
          </p:cNvSpPr>
          <p:nvPr>
            <p:ph sz="quarter" idx="13"/>
          </p:nvPr>
        </p:nvSpPr>
        <p:spPr>
          <a:xfrm>
            <a:off x="3962400" y="990600"/>
            <a:ext cx="8026400" cy="51816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01889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Content Light Backgroun">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60"/>
            <a:ext cx="2844800" cy="365125"/>
          </a:xfrm>
          <a:prstGeom prst="rect">
            <a:avLst/>
          </a:prstGeom>
        </p:spPr>
        <p:txBody>
          <a:bodyPr vert="horz" lIns="121893" tIns="60946" rIns="121893" bIns="60946" rtlCol="0" anchor="ctr"/>
          <a:lstStyle>
            <a:lvl1pPr algn="l">
              <a:defRPr sz="1200">
                <a:solidFill>
                  <a:schemeClr val="tx1">
                    <a:tint val="75000"/>
                  </a:schemeClr>
                </a:solidFill>
              </a:defRPr>
            </a:lvl1pPr>
          </a:lstStyle>
          <a:p>
            <a:fld id="{6EB7948D-65B7-4FEC-80B5-36D7629B101D}" type="datetimeFigureOut">
              <a:rPr lang="en-US" smtClean="0">
                <a:solidFill>
                  <a:prstClr val="black">
                    <a:tint val="75000"/>
                  </a:prstClr>
                </a:solidFill>
              </a:rPr>
              <a:pPr/>
              <a:t>10/4/2022</a:t>
            </a:fld>
            <a:endParaRPr lang="en-US">
              <a:solidFill>
                <a:prstClr val="black">
                  <a:tint val="75000"/>
                </a:prstClr>
              </a:solidFill>
            </a:endParaRPr>
          </a:p>
        </p:txBody>
      </p:sp>
      <p:sp>
        <p:nvSpPr>
          <p:cNvPr id="14" name="Footer Placeholder 4"/>
          <p:cNvSpPr>
            <a:spLocks noGrp="1"/>
          </p:cNvSpPr>
          <p:nvPr>
            <p:ph type="ftr" sz="quarter" idx="3"/>
          </p:nvPr>
        </p:nvSpPr>
        <p:spPr>
          <a:xfrm>
            <a:off x="4165600" y="6356360"/>
            <a:ext cx="3860800" cy="365125"/>
          </a:xfrm>
          <a:prstGeom prst="rect">
            <a:avLst/>
          </a:prstGeom>
        </p:spPr>
        <p:txBody>
          <a:bodyPr vert="horz" lIns="121893" tIns="60946" rIns="121893" bIns="60946"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8737600" y="6356360"/>
            <a:ext cx="2844800" cy="365125"/>
          </a:xfrm>
          <a:prstGeom prst="rect">
            <a:avLst/>
          </a:prstGeom>
        </p:spPr>
        <p:txBody>
          <a:bodyPr vert="horz" lIns="121893" tIns="60946" rIns="121893" bIns="60946" rtlCol="0" anchor="ctr"/>
          <a:lstStyle>
            <a:lvl1pPr algn="r">
              <a:defRPr sz="12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3" name="Content Placeholder 2"/>
          <p:cNvSpPr>
            <a:spLocks noGrp="1"/>
          </p:cNvSpPr>
          <p:nvPr>
            <p:ph sz="quarter" idx="10"/>
          </p:nvPr>
        </p:nvSpPr>
        <p:spPr>
          <a:xfrm>
            <a:off x="3962400" y="1295400"/>
            <a:ext cx="7924800" cy="49784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39381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60"/>
            <a:ext cx="2844800" cy="365125"/>
          </a:xfrm>
          <a:prstGeom prst="rect">
            <a:avLst/>
          </a:prstGeom>
        </p:spPr>
        <p:txBody>
          <a:bodyPr vert="horz" lIns="121893" tIns="60946" rIns="121893" bIns="60946" rtlCol="0" anchor="ctr"/>
          <a:lstStyle>
            <a:lvl1pPr algn="l">
              <a:defRPr sz="1200">
                <a:solidFill>
                  <a:schemeClr val="tx1">
                    <a:tint val="75000"/>
                  </a:schemeClr>
                </a:solidFill>
              </a:defRPr>
            </a:lvl1pPr>
          </a:lstStyle>
          <a:p>
            <a:fld id="{6EB7948D-65B7-4FEC-80B5-36D7629B101D}" type="datetimeFigureOut">
              <a:rPr lang="en-US" smtClean="0">
                <a:solidFill>
                  <a:prstClr val="black">
                    <a:tint val="75000"/>
                  </a:prstClr>
                </a:solidFill>
              </a:rPr>
              <a:pPr/>
              <a:t>10/4/2022</a:t>
            </a:fld>
            <a:endParaRPr lang="en-US">
              <a:solidFill>
                <a:prstClr val="black">
                  <a:tint val="75000"/>
                </a:prstClr>
              </a:solidFill>
            </a:endParaRPr>
          </a:p>
        </p:txBody>
      </p:sp>
      <p:sp>
        <p:nvSpPr>
          <p:cNvPr id="14" name="Footer Placeholder 4"/>
          <p:cNvSpPr>
            <a:spLocks noGrp="1"/>
          </p:cNvSpPr>
          <p:nvPr>
            <p:ph type="ftr" sz="quarter" idx="3"/>
          </p:nvPr>
        </p:nvSpPr>
        <p:spPr>
          <a:xfrm>
            <a:off x="4165600" y="6356360"/>
            <a:ext cx="3860800" cy="365125"/>
          </a:xfrm>
          <a:prstGeom prst="rect">
            <a:avLst/>
          </a:prstGeom>
        </p:spPr>
        <p:txBody>
          <a:bodyPr vert="horz" lIns="121893" tIns="60946" rIns="121893" bIns="60946"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8737600" y="6356360"/>
            <a:ext cx="2844800" cy="365125"/>
          </a:xfrm>
          <a:prstGeom prst="rect">
            <a:avLst/>
          </a:prstGeom>
        </p:spPr>
        <p:txBody>
          <a:bodyPr vert="horz" lIns="121893" tIns="60946" rIns="121893" bIns="60946" rtlCol="0" anchor="ctr"/>
          <a:lstStyle>
            <a:lvl1pPr algn="r">
              <a:defRPr sz="12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4" name="Content Placeholder 3"/>
          <p:cNvSpPr>
            <a:spLocks noGrp="1"/>
          </p:cNvSpPr>
          <p:nvPr>
            <p:ph sz="quarter" idx="10"/>
          </p:nvPr>
        </p:nvSpPr>
        <p:spPr>
          <a:xfrm>
            <a:off x="4368797" y="1295400"/>
            <a:ext cx="8229600" cy="48768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267197" y="381018"/>
            <a:ext cx="8737603" cy="525463"/>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42071345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59200" y="304809"/>
            <a:ext cx="4976445" cy="639763"/>
          </a:xfrm>
        </p:spPr>
        <p:txBody>
          <a:bodyPr anchor="b">
            <a:noAutofit/>
          </a:bodyPr>
          <a:lstStyle>
            <a:lvl1pPr marL="0" indent="0">
              <a:buNone/>
              <a:defRPr sz="2000" b="1"/>
            </a:lvl1pPr>
            <a:lvl2pPr marL="457083" indent="0">
              <a:buNone/>
              <a:defRPr sz="2000" b="1"/>
            </a:lvl2pPr>
            <a:lvl3pPr marL="914173" indent="0">
              <a:buNone/>
              <a:defRPr sz="1900" b="1"/>
            </a:lvl3pPr>
            <a:lvl4pPr marL="1371260" indent="0">
              <a:buNone/>
              <a:defRPr sz="1600" b="1"/>
            </a:lvl4pPr>
            <a:lvl5pPr marL="1828346" indent="0">
              <a:buNone/>
              <a:defRPr sz="1600" b="1"/>
            </a:lvl5pPr>
            <a:lvl6pPr marL="2285438" indent="0">
              <a:buNone/>
              <a:defRPr sz="1600" b="1"/>
            </a:lvl6pPr>
            <a:lvl7pPr marL="2742518" indent="0">
              <a:buNone/>
              <a:defRPr sz="1600" b="1"/>
            </a:lvl7pPr>
            <a:lvl8pPr marL="3199600" indent="0">
              <a:buNone/>
              <a:defRPr sz="1600" b="1"/>
            </a:lvl8pPr>
            <a:lvl9pPr marL="3656683" indent="0">
              <a:buNone/>
              <a:defRPr sz="1600" b="1"/>
            </a:lvl9pPr>
          </a:lstStyle>
          <a:p>
            <a:pPr lvl="0"/>
            <a:r>
              <a:rPr lang="en-US"/>
              <a:t>Click to edit Master text styles</a:t>
            </a:r>
          </a:p>
        </p:txBody>
      </p:sp>
      <p:sp>
        <p:nvSpPr>
          <p:cNvPr id="4" name="Content Placeholder 3"/>
          <p:cNvSpPr>
            <a:spLocks noGrp="1"/>
          </p:cNvSpPr>
          <p:nvPr>
            <p:ph sz="half" idx="2"/>
          </p:nvPr>
        </p:nvSpPr>
        <p:spPr>
          <a:xfrm>
            <a:off x="3759200" y="1066817"/>
            <a:ext cx="4976445" cy="5105399"/>
          </a:xfrm>
        </p:spPr>
        <p:txBody>
          <a:bodyPr/>
          <a:lstStyle>
            <a:lvl1pPr>
              <a:defRPr sz="20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144000" y="304809"/>
            <a:ext cx="4978400" cy="639763"/>
          </a:xfrm>
        </p:spPr>
        <p:txBody>
          <a:bodyPr anchor="b">
            <a:noAutofit/>
          </a:bodyPr>
          <a:lstStyle>
            <a:lvl1pPr marL="0" indent="0">
              <a:buNone/>
              <a:defRPr sz="2000" b="1"/>
            </a:lvl1pPr>
            <a:lvl2pPr marL="457083" indent="0">
              <a:buNone/>
              <a:defRPr sz="2000" b="1"/>
            </a:lvl2pPr>
            <a:lvl3pPr marL="914173" indent="0">
              <a:buNone/>
              <a:defRPr sz="1900" b="1"/>
            </a:lvl3pPr>
            <a:lvl4pPr marL="1371260" indent="0">
              <a:buNone/>
              <a:defRPr sz="1600" b="1"/>
            </a:lvl4pPr>
            <a:lvl5pPr marL="1828346" indent="0">
              <a:buNone/>
              <a:defRPr sz="1600" b="1"/>
            </a:lvl5pPr>
            <a:lvl6pPr marL="2285438" indent="0">
              <a:buNone/>
              <a:defRPr sz="1600" b="1"/>
            </a:lvl6pPr>
            <a:lvl7pPr marL="2742518" indent="0">
              <a:buNone/>
              <a:defRPr sz="1600" b="1"/>
            </a:lvl7pPr>
            <a:lvl8pPr marL="3199600" indent="0">
              <a:buNone/>
              <a:defRPr sz="1600" b="1"/>
            </a:lvl8pPr>
            <a:lvl9pPr marL="36566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9144000" y="1066817"/>
            <a:ext cx="4978400" cy="5105399"/>
          </a:xfrm>
        </p:spPr>
        <p:txBody>
          <a:bodyPr/>
          <a:lstStyle>
            <a:lvl1pPr>
              <a:defRPr sz="20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B7948D-65B7-4FEC-80B5-36D7629B101D}" type="datetimeFigureOut">
              <a:rPr lang="en-US" smtClean="0">
                <a:solidFill>
                  <a:prstClr val="black">
                    <a:tint val="75000"/>
                  </a:prstClr>
                </a:solidFill>
              </a:rPr>
              <a:pPr/>
              <a:t>10/4/2022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096185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a:solidFill>
                <a:prstClr val="black">
                  <a:tint val="75000"/>
                </a:prstClr>
              </a:solidFill>
            </a:endParaRPr>
          </a:p>
        </p:txBody>
      </p:sp>
      <p:sp>
        <p:nvSpPr>
          <p:cNvPr id="9" name="Text Placeholder 8"/>
          <p:cNvSpPr>
            <a:spLocks noGrp="1"/>
          </p:cNvSpPr>
          <p:nvPr>
            <p:ph type="body" sz="quarter" idx="15"/>
          </p:nvPr>
        </p:nvSpPr>
        <p:spPr>
          <a:xfrm>
            <a:off x="3149600" y="1422400"/>
            <a:ext cx="6197600" cy="838200"/>
          </a:xfrm>
        </p:spPr>
        <p:txBody>
          <a:bodyPr anchor="ctr">
            <a:normAutofit/>
          </a:bodyPr>
          <a:lstStyle>
            <a:lvl1pPr marL="57137" indent="0">
              <a:buFontTx/>
              <a:buNone/>
              <a:defRPr sz="1900" baseline="0"/>
            </a:lvl1pPr>
          </a:lstStyle>
          <a:p>
            <a:pPr lvl="0"/>
            <a:r>
              <a:rPr lang="en-US"/>
              <a:t>Click to edit Master text styles</a:t>
            </a:r>
          </a:p>
        </p:txBody>
      </p:sp>
      <p:sp>
        <p:nvSpPr>
          <p:cNvPr id="7" name="Text Placeholder 8"/>
          <p:cNvSpPr>
            <a:spLocks noGrp="1"/>
          </p:cNvSpPr>
          <p:nvPr>
            <p:ph type="body" sz="quarter" idx="16"/>
          </p:nvPr>
        </p:nvSpPr>
        <p:spPr>
          <a:xfrm>
            <a:off x="3149600" y="2260600"/>
            <a:ext cx="6197600" cy="838200"/>
          </a:xfrm>
        </p:spPr>
        <p:txBody>
          <a:bodyPr anchor="ctr">
            <a:normAutofit/>
          </a:bodyPr>
          <a:lstStyle>
            <a:lvl1pPr marL="57137" indent="0">
              <a:buFontTx/>
              <a:buNone/>
              <a:defRPr sz="1900" baseline="0"/>
            </a:lvl1pPr>
          </a:lstStyle>
          <a:p>
            <a:pPr lvl="0"/>
            <a:r>
              <a:rPr lang="en-US"/>
              <a:t>Click to edit Master text styles</a:t>
            </a:r>
          </a:p>
        </p:txBody>
      </p:sp>
      <p:sp>
        <p:nvSpPr>
          <p:cNvPr id="8" name="Text Placeholder 8"/>
          <p:cNvSpPr>
            <a:spLocks noGrp="1"/>
          </p:cNvSpPr>
          <p:nvPr>
            <p:ph type="body" sz="quarter" idx="17"/>
          </p:nvPr>
        </p:nvSpPr>
        <p:spPr>
          <a:xfrm>
            <a:off x="3149600" y="3098800"/>
            <a:ext cx="6197600" cy="838200"/>
          </a:xfrm>
        </p:spPr>
        <p:txBody>
          <a:bodyPr anchor="ctr">
            <a:normAutofit/>
          </a:bodyPr>
          <a:lstStyle>
            <a:lvl1pPr marL="57137" indent="0">
              <a:buFontTx/>
              <a:buNone/>
              <a:defRPr sz="1900" baseline="0"/>
            </a:lvl1pPr>
          </a:lstStyle>
          <a:p>
            <a:pPr lvl="0"/>
            <a:r>
              <a:rPr lang="en-US"/>
              <a:t>Click to edit Master text styles</a:t>
            </a:r>
          </a:p>
        </p:txBody>
      </p:sp>
      <p:sp>
        <p:nvSpPr>
          <p:cNvPr id="12" name="Text Placeholder 8"/>
          <p:cNvSpPr>
            <a:spLocks noGrp="1"/>
          </p:cNvSpPr>
          <p:nvPr>
            <p:ph type="body" sz="quarter" idx="18"/>
          </p:nvPr>
        </p:nvSpPr>
        <p:spPr>
          <a:xfrm>
            <a:off x="3149600" y="3937000"/>
            <a:ext cx="6197600" cy="838200"/>
          </a:xfrm>
        </p:spPr>
        <p:txBody>
          <a:bodyPr anchor="ctr">
            <a:normAutofit/>
          </a:bodyPr>
          <a:lstStyle>
            <a:lvl1pPr marL="57137" indent="0">
              <a:buFontTx/>
              <a:buNone/>
              <a:defRPr sz="1900" baseline="0"/>
            </a:lvl1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301004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a:solidFill>
                <a:prstClr val="black">
                  <a:tint val="75000"/>
                </a:prstClr>
              </a:solidFill>
            </a:endParaRPr>
          </a:p>
        </p:txBody>
      </p:sp>
      <p:sp>
        <p:nvSpPr>
          <p:cNvPr id="5" name="Content Placeholder 2"/>
          <p:cNvSpPr>
            <a:spLocks noGrp="1"/>
          </p:cNvSpPr>
          <p:nvPr>
            <p:ph sz="half" idx="1"/>
          </p:nvPr>
        </p:nvSpPr>
        <p:spPr>
          <a:xfrm>
            <a:off x="1219200" y="304800"/>
            <a:ext cx="4368800" cy="31242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p:txBody>
      </p:sp>
      <p:sp>
        <p:nvSpPr>
          <p:cNvPr id="6" name="Content Placeholder 3"/>
          <p:cNvSpPr>
            <a:spLocks noGrp="1"/>
          </p:cNvSpPr>
          <p:nvPr>
            <p:ph sz="half" idx="2"/>
          </p:nvPr>
        </p:nvSpPr>
        <p:spPr>
          <a:xfrm>
            <a:off x="5791200" y="304805"/>
            <a:ext cx="5994400" cy="3125315"/>
          </a:xfrm>
        </p:spPr>
        <p:txBody>
          <a:bodyPr anchor="ctr">
            <a:normAutofit/>
          </a:bodyPr>
          <a:lstStyle>
            <a:lvl1pPr>
              <a:defRPr sz="20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p:txBody>
      </p:sp>
      <p:sp>
        <p:nvSpPr>
          <p:cNvPr id="9" name="Content Placeholder 2"/>
          <p:cNvSpPr>
            <a:spLocks noGrp="1"/>
          </p:cNvSpPr>
          <p:nvPr>
            <p:ph sz="half" idx="14"/>
          </p:nvPr>
        </p:nvSpPr>
        <p:spPr>
          <a:xfrm>
            <a:off x="1219200" y="3429000"/>
            <a:ext cx="4368800" cy="30480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p:txBody>
      </p:sp>
      <p:sp>
        <p:nvSpPr>
          <p:cNvPr id="10" name="Content Placeholder 3"/>
          <p:cNvSpPr>
            <a:spLocks noGrp="1"/>
          </p:cNvSpPr>
          <p:nvPr>
            <p:ph sz="half" idx="15"/>
          </p:nvPr>
        </p:nvSpPr>
        <p:spPr>
          <a:xfrm>
            <a:off x="5588000" y="3429000"/>
            <a:ext cx="6197600" cy="3048000"/>
          </a:xfrm>
        </p:spPr>
        <p:txBody>
          <a:bodyPr anchor="ctr">
            <a:normAutofit/>
          </a:bodyPr>
          <a:lstStyle>
            <a:lvl1pPr>
              <a:defRPr sz="20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225384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165600" y="7559675"/>
            <a:ext cx="3860800" cy="365125"/>
          </a:xfrm>
        </p:spPr>
        <p:txBody>
          <a:bodyPr/>
          <a:lstStyle/>
          <a:p>
            <a:endParaRPr lang="en-US">
              <a:solidFill>
                <a:prstClr val="black">
                  <a:tint val="75000"/>
                </a:prstClr>
              </a:solidFill>
            </a:endParaRPr>
          </a:p>
        </p:txBody>
      </p:sp>
      <p:sp>
        <p:nvSpPr>
          <p:cNvPr id="4" name="Slide Number Placeholder 3"/>
          <p:cNvSpPr>
            <a:spLocks noGrp="1"/>
          </p:cNvSpPr>
          <p:nvPr>
            <p:ph type="sldNum" sz="quarter" idx="11"/>
          </p:nvPr>
        </p:nvSpPr>
        <p:spPr>
          <a:xfrm>
            <a:off x="8737600" y="7559675"/>
            <a:ext cx="2844800" cy="365125"/>
          </a:xfrm>
        </p:spPr>
        <p:txBody>
          <a:bodyPr/>
          <a:lstStyle/>
          <a:p>
            <a:fld id="{81582BD6-FC20-4557-852B-8433F8572D30}" type="slidenum">
              <a:rPr lang="en-US" smtClean="0">
                <a:solidFill>
                  <a:prstClr val="black">
                    <a:tint val="75000"/>
                  </a:prstClr>
                </a:solidFill>
              </a:rPr>
              <a:pPr/>
              <a:t>‹#›</a:t>
            </a:fld>
            <a:endParaRPr lang="en-US">
              <a:solidFill>
                <a:prstClr val="black">
                  <a:tint val="75000"/>
                </a:prstClr>
              </a:solidFill>
            </a:endParaRPr>
          </a:p>
        </p:txBody>
      </p:sp>
      <p:sp>
        <p:nvSpPr>
          <p:cNvPr id="9" name="Content Placeholder 2"/>
          <p:cNvSpPr>
            <a:spLocks noGrp="1"/>
          </p:cNvSpPr>
          <p:nvPr>
            <p:ph sz="half" idx="1"/>
          </p:nvPr>
        </p:nvSpPr>
        <p:spPr>
          <a:xfrm>
            <a:off x="508007" y="3225819"/>
            <a:ext cx="3352796" cy="3352799"/>
          </a:xfrm>
        </p:spPr>
        <p:txBody>
          <a:bodyPr lIns="365678" tIns="0" rIns="243781">
            <a:normAutofit/>
          </a:bodyPr>
          <a:lstStyle>
            <a:lvl1pPr>
              <a:lnSpc>
                <a:spcPts val="2000"/>
              </a:lnSpc>
              <a:defRPr sz="1900">
                <a:solidFill>
                  <a:schemeClr val="accent2">
                    <a:lumMod val="60000"/>
                    <a:lumOff val="40000"/>
                  </a:schemeClr>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p:txBody>
      </p:sp>
      <p:sp>
        <p:nvSpPr>
          <p:cNvPr id="10" name="Content Placeholder 3"/>
          <p:cNvSpPr>
            <a:spLocks noGrp="1"/>
          </p:cNvSpPr>
          <p:nvPr>
            <p:ph sz="half" idx="2"/>
          </p:nvPr>
        </p:nvSpPr>
        <p:spPr>
          <a:xfrm>
            <a:off x="4114803" y="3225819"/>
            <a:ext cx="3352796" cy="3352799"/>
          </a:xfrm>
        </p:spPr>
        <p:txBody>
          <a:bodyPr lIns="365678" tIns="0" rIns="243781">
            <a:normAutofit/>
          </a:bodyPr>
          <a:lstStyle>
            <a:lvl1pPr>
              <a:lnSpc>
                <a:spcPts val="2000"/>
              </a:lnSpc>
              <a:defRPr sz="1900">
                <a:solidFill>
                  <a:schemeClr val="accent2">
                    <a:lumMod val="60000"/>
                    <a:lumOff val="40000"/>
                  </a:schemeClr>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p:txBody>
      </p:sp>
      <p:sp>
        <p:nvSpPr>
          <p:cNvPr id="11" name="Content Placeholder 3"/>
          <p:cNvSpPr>
            <a:spLocks noGrp="1"/>
          </p:cNvSpPr>
          <p:nvPr>
            <p:ph sz="half" idx="14"/>
          </p:nvPr>
        </p:nvSpPr>
        <p:spPr>
          <a:xfrm>
            <a:off x="7721599" y="3225819"/>
            <a:ext cx="3352796" cy="3352799"/>
          </a:xfrm>
        </p:spPr>
        <p:txBody>
          <a:bodyPr lIns="365678" tIns="0" rIns="243781">
            <a:normAutofit/>
          </a:bodyPr>
          <a:lstStyle>
            <a:lvl1pPr>
              <a:lnSpc>
                <a:spcPts val="2000"/>
              </a:lnSpc>
              <a:defRPr sz="1900">
                <a:solidFill>
                  <a:schemeClr val="accent2">
                    <a:lumMod val="60000"/>
                    <a:lumOff val="40000"/>
                  </a:schemeClr>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p:txBody>
      </p:sp>
      <p:sp>
        <p:nvSpPr>
          <p:cNvPr id="15" name="Content Placeholder 2"/>
          <p:cNvSpPr>
            <a:spLocks noGrp="1"/>
          </p:cNvSpPr>
          <p:nvPr>
            <p:ph sz="half" idx="15"/>
          </p:nvPr>
        </p:nvSpPr>
        <p:spPr>
          <a:xfrm>
            <a:off x="508007" y="711201"/>
            <a:ext cx="3352796" cy="2514600"/>
          </a:xfrm>
        </p:spPr>
        <p:txBody>
          <a:bodyPr/>
          <a:lstStyle>
            <a:lvl1pPr>
              <a:defRPr sz="2800">
                <a:solidFill>
                  <a:schemeClr val="accent2">
                    <a:lumMod val="60000"/>
                    <a:lumOff val="40000"/>
                  </a:schemeClr>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p:txBody>
      </p:sp>
      <p:sp>
        <p:nvSpPr>
          <p:cNvPr id="16" name="Content Placeholder 3"/>
          <p:cNvSpPr>
            <a:spLocks noGrp="1"/>
          </p:cNvSpPr>
          <p:nvPr>
            <p:ph sz="half" idx="16"/>
          </p:nvPr>
        </p:nvSpPr>
        <p:spPr>
          <a:xfrm>
            <a:off x="4114795" y="711201"/>
            <a:ext cx="3352800" cy="2514600"/>
          </a:xfrm>
        </p:spPr>
        <p:txBody>
          <a:bodyPr/>
          <a:lstStyle>
            <a:lvl1pPr>
              <a:defRPr sz="2800">
                <a:solidFill>
                  <a:schemeClr val="accent2">
                    <a:lumMod val="60000"/>
                    <a:lumOff val="40000"/>
                  </a:schemeClr>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p:txBody>
      </p:sp>
      <p:sp>
        <p:nvSpPr>
          <p:cNvPr id="17" name="Content Placeholder 3"/>
          <p:cNvSpPr>
            <a:spLocks noGrp="1"/>
          </p:cNvSpPr>
          <p:nvPr>
            <p:ph sz="half" idx="17"/>
          </p:nvPr>
        </p:nvSpPr>
        <p:spPr>
          <a:xfrm>
            <a:off x="7721595" y="711201"/>
            <a:ext cx="3352800" cy="2514600"/>
          </a:xfrm>
        </p:spPr>
        <p:txBody>
          <a:bodyPr/>
          <a:lstStyle>
            <a:lvl1pPr>
              <a:defRPr sz="2800">
                <a:solidFill>
                  <a:schemeClr val="accent2">
                    <a:lumMod val="60000"/>
                    <a:lumOff val="40000"/>
                  </a:schemeClr>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p:txBody>
      </p:sp>
      <p:sp>
        <p:nvSpPr>
          <p:cNvPr id="2" name="Title 1"/>
          <p:cNvSpPr>
            <a:spLocks noGrp="1"/>
          </p:cNvSpPr>
          <p:nvPr>
            <p:ph type="title"/>
          </p:nvPr>
        </p:nvSpPr>
        <p:spPr>
          <a:xfrm>
            <a:off x="203201" y="177815"/>
            <a:ext cx="8737603" cy="525463"/>
          </a:xfrm>
        </p:spPr>
        <p:txBody>
          <a:bodyPr/>
          <a:lstStyle>
            <a:lvl1pPr algn="l">
              <a:defRPr>
                <a:solidFill>
                  <a:schemeClr val="accent2">
                    <a:lumMod val="75000"/>
                  </a:schemeClr>
                </a:solidFill>
              </a:defRPr>
            </a:lvl1pPr>
          </a:lstStyle>
          <a:p>
            <a:r>
              <a:rPr lang="en-US"/>
              <a:t>Click to edit Master title style</a:t>
            </a:r>
          </a:p>
        </p:txBody>
      </p:sp>
    </p:spTree>
    <p:extLst>
      <p:ext uri="{BB962C8B-B14F-4D97-AF65-F5344CB8AC3E}">
        <p14:creationId xmlns:p14="http://schemas.microsoft.com/office/powerpoint/2010/main" val="23455884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9EAB43-66F5-47DE-B6B0-77BF638C40B7}"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37D42-41E6-4323-93E7-67C89A59854F}" type="slidenum">
              <a:rPr lang="en-US" smtClean="0"/>
              <a:t>‹#›</a:t>
            </a:fld>
            <a:endParaRPr lang="en-US"/>
          </a:p>
        </p:txBody>
      </p:sp>
    </p:spTree>
    <p:extLst>
      <p:ext uri="{BB962C8B-B14F-4D97-AF65-F5344CB8AC3E}">
        <p14:creationId xmlns:p14="http://schemas.microsoft.com/office/powerpoint/2010/main" val="8194382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EAB43-66F5-47DE-B6B0-77BF638C40B7}"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37D42-41E6-4323-93E7-67C89A59854F}" type="slidenum">
              <a:rPr lang="en-US" smtClean="0"/>
              <a:t>‹#›</a:t>
            </a:fld>
            <a:endParaRPr lang="en-US"/>
          </a:p>
        </p:txBody>
      </p:sp>
    </p:spTree>
    <p:extLst>
      <p:ext uri="{BB962C8B-B14F-4D97-AF65-F5344CB8AC3E}">
        <p14:creationId xmlns:p14="http://schemas.microsoft.com/office/powerpoint/2010/main" val="3716459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lIns="91436" tIns="45718" rIns="91436" bIns="45718"/>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lIns="91436" tIns="45718" rIns="91436" bIns="45718"/>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lIns="91436" tIns="45718" rIns="91436" bIns="45718"/>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2"/>
            <a:ext cx="2743200" cy="365125"/>
          </a:xfrm>
          <a:prstGeom prst="rect">
            <a:avLst/>
          </a:prstGeom>
        </p:spPr>
        <p:txBody>
          <a:bodyPr lIns="91436" tIns="45718" rIns="91436" bIns="45718"/>
          <a:lstStyle/>
          <a:p>
            <a:fld id="{03807E65-F6FF-497B-863F-B9FE805FC25E}" type="datetimeFigureOut">
              <a:rPr lang="en-GB" smtClean="0"/>
              <a:pPr/>
              <a:t>04/10/2022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lIns="91436" tIns="45718" rIns="91436" bIns="45718"/>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lIns="91436" tIns="45718" rIns="91436" bIns="45718"/>
          <a:lstStyle/>
          <a:p>
            <a:fld id="{06834695-5F70-46FF-80BB-11A09A06C3BA}" type="slidenum">
              <a:rPr lang="en-GB" smtClean="0"/>
              <a:pPr/>
              <a:t>‹#›</a:t>
            </a:fld>
            <a:endParaRPr lang="en-GB"/>
          </a:p>
        </p:txBody>
      </p:sp>
    </p:spTree>
    <p:extLst>
      <p:ext uri="{BB962C8B-B14F-4D97-AF65-F5344CB8AC3E}">
        <p14:creationId xmlns:p14="http://schemas.microsoft.com/office/powerpoint/2010/main" val="4540562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9EAB43-66F5-47DE-B6B0-77BF638C40B7}"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37D42-41E6-4323-93E7-67C89A59854F}" type="slidenum">
              <a:rPr lang="en-US" smtClean="0"/>
              <a:t>‹#›</a:t>
            </a:fld>
            <a:endParaRPr lang="en-US"/>
          </a:p>
        </p:txBody>
      </p:sp>
    </p:spTree>
    <p:extLst>
      <p:ext uri="{BB962C8B-B14F-4D97-AF65-F5344CB8AC3E}">
        <p14:creationId xmlns:p14="http://schemas.microsoft.com/office/powerpoint/2010/main" val="501912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9EAB43-66F5-47DE-B6B0-77BF638C40B7}" type="datetimeFigureOut">
              <a:rPr lang="en-US" smtClean="0"/>
              <a:t>10/4/2022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37D42-41E6-4323-93E7-67C89A59854F}" type="slidenum">
              <a:rPr lang="en-US" smtClean="0"/>
              <a:t>‹#›</a:t>
            </a:fld>
            <a:endParaRPr lang="en-US"/>
          </a:p>
        </p:txBody>
      </p:sp>
    </p:spTree>
    <p:extLst>
      <p:ext uri="{BB962C8B-B14F-4D97-AF65-F5344CB8AC3E}">
        <p14:creationId xmlns:p14="http://schemas.microsoft.com/office/powerpoint/2010/main" val="7248764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9EAB43-66F5-47DE-B6B0-77BF638C40B7}" type="datetimeFigureOut">
              <a:rPr lang="en-US" smtClean="0"/>
              <a:t>10/4/2022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737D42-41E6-4323-93E7-67C89A59854F}" type="slidenum">
              <a:rPr lang="en-US" smtClean="0"/>
              <a:t>‹#›</a:t>
            </a:fld>
            <a:endParaRPr lang="en-US"/>
          </a:p>
        </p:txBody>
      </p:sp>
    </p:spTree>
    <p:extLst>
      <p:ext uri="{BB962C8B-B14F-4D97-AF65-F5344CB8AC3E}">
        <p14:creationId xmlns:p14="http://schemas.microsoft.com/office/powerpoint/2010/main" val="5294254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9EAB43-66F5-47DE-B6B0-77BF638C40B7}" type="datetimeFigureOut">
              <a:rPr lang="en-US" smtClean="0"/>
              <a:t>10/4/2022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737D42-41E6-4323-93E7-67C89A59854F}" type="slidenum">
              <a:rPr lang="en-US" smtClean="0"/>
              <a:t>‹#›</a:t>
            </a:fld>
            <a:endParaRPr lang="en-US"/>
          </a:p>
        </p:txBody>
      </p:sp>
    </p:spTree>
    <p:extLst>
      <p:ext uri="{BB962C8B-B14F-4D97-AF65-F5344CB8AC3E}">
        <p14:creationId xmlns:p14="http://schemas.microsoft.com/office/powerpoint/2010/main" val="28867207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EAB43-66F5-47DE-B6B0-77BF638C40B7}" type="datetimeFigureOut">
              <a:rPr lang="en-US" smtClean="0"/>
              <a:t>10/4/2022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737D42-41E6-4323-93E7-67C89A59854F}" type="slidenum">
              <a:rPr lang="en-US" smtClean="0"/>
              <a:t>‹#›</a:t>
            </a:fld>
            <a:endParaRPr lang="en-US"/>
          </a:p>
        </p:txBody>
      </p:sp>
    </p:spTree>
    <p:extLst>
      <p:ext uri="{BB962C8B-B14F-4D97-AF65-F5344CB8AC3E}">
        <p14:creationId xmlns:p14="http://schemas.microsoft.com/office/powerpoint/2010/main" val="39944406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EAB43-66F5-47DE-B6B0-77BF638C40B7}" type="datetimeFigureOut">
              <a:rPr lang="en-US" smtClean="0"/>
              <a:t>10/4/2022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37D42-41E6-4323-93E7-67C89A59854F}" type="slidenum">
              <a:rPr lang="en-US" smtClean="0"/>
              <a:t>‹#›</a:t>
            </a:fld>
            <a:endParaRPr lang="en-US"/>
          </a:p>
        </p:txBody>
      </p:sp>
    </p:spTree>
    <p:extLst>
      <p:ext uri="{BB962C8B-B14F-4D97-AF65-F5344CB8AC3E}">
        <p14:creationId xmlns:p14="http://schemas.microsoft.com/office/powerpoint/2010/main" val="6528816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EAB43-66F5-47DE-B6B0-77BF638C40B7}" type="datetimeFigureOut">
              <a:rPr lang="en-US" smtClean="0"/>
              <a:t>10/4/2022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37D42-41E6-4323-93E7-67C89A59854F}" type="slidenum">
              <a:rPr lang="en-US" smtClean="0"/>
              <a:t>‹#›</a:t>
            </a:fld>
            <a:endParaRPr lang="en-US"/>
          </a:p>
        </p:txBody>
      </p:sp>
    </p:spTree>
    <p:extLst>
      <p:ext uri="{BB962C8B-B14F-4D97-AF65-F5344CB8AC3E}">
        <p14:creationId xmlns:p14="http://schemas.microsoft.com/office/powerpoint/2010/main" val="10708644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EAB43-66F5-47DE-B6B0-77BF638C40B7}"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37D42-41E6-4323-93E7-67C89A59854F}" type="slidenum">
              <a:rPr lang="en-US" smtClean="0"/>
              <a:t>‹#›</a:t>
            </a:fld>
            <a:endParaRPr lang="en-US"/>
          </a:p>
        </p:txBody>
      </p:sp>
    </p:spTree>
    <p:extLst>
      <p:ext uri="{BB962C8B-B14F-4D97-AF65-F5344CB8AC3E}">
        <p14:creationId xmlns:p14="http://schemas.microsoft.com/office/powerpoint/2010/main" val="34879639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EAB43-66F5-47DE-B6B0-77BF638C40B7}"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37D42-41E6-4323-93E7-67C89A59854F}" type="slidenum">
              <a:rPr lang="en-US" smtClean="0"/>
              <a:t>‹#›</a:t>
            </a:fld>
            <a:endParaRPr lang="en-US"/>
          </a:p>
        </p:txBody>
      </p:sp>
    </p:spTree>
    <p:extLst>
      <p:ext uri="{BB962C8B-B14F-4D97-AF65-F5344CB8AC3E}">
        <p14:creationId xmlns:p14="http://schemas.microsoft.com/office/powerpoint/2010/main" val="13645866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188E1B-C8D1-4CAD-9477-F148E1C0EA8D}" type="slidenum">
              <a:rPr lang="en-US"/>
              <a:pPr>
                <a:defRPr/>
              </a:pPr>
              <a:t>‹#›</a:t>
            </a:fld>
            <a:endParaRPr lang="en-US"/>
          </a:p>
        </p:txBody>
      </p:sp>
    </p:spTree>
    <p:extLst>
      <p:ext uri="{BB962C8B-B14F-4D97-AF65-F5344CB8AC3E}">
        <p14:creationId xmlns:p14="http://schemas.microsoft.com/office/powerpoint/2010/main" val="1791229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lIns="91436" tIns="45718" rIns="91436" bIns="45718"/>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lIns="91436" tIns="45718" rIns="91436" bIns="45718"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lIns="91436" tIns="45718" rIns="91436" bIns="45718"/>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2" y="1681163"/>
            <a:ext cx="5183188" cy="823912"/>
          </a:xfrm>
          <a:prstGeom prst="rect">
            <a:avLst/>
          </a:prstGeom>
        </p:spPr>
        <p:txBody>
          <a:bodyPr lIns="91436" tIns="45718" rIns="91436" bIns="45718"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a:prstGeom prst="rect">
            <a:avLst/>
          </a:prstGeom>
        </p:spPr>
        <p:txBody>
          <a:bodyPr lIns="91436" tIns="45718" rIns="91436" bIns="45718"/>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2"/>
            <a:ext cx="2743200" cy="365125"/>
          </a:xfrm>
          <a:prstGeom prst="rect">
            <a:avLst/>
          </a:prstGeom>
        </p:spPr>
        <p:txBody>
          <a:bodyPr lIns="91436" tIns="45718" rIns="91436" bIns="45718"/>
          <a:lstStyle/>
          <a:p>
            <a:fld id="{03807E65-F6FF-497B-863F-B9FE805FC25E}" type="datetimeFigureOut">
              <a:rPr lang="en-GB" smtClean="0"/>
              <a:pPr/>
              <a:t>04/10/2022</a:t>
            </a:fld>
            <a:endParaRPr lang="en-GB"/>
          </a:p>
        </p:txBody>
      </p:sp>
      <p:sp>
        <p:nvSpPr>
          <p:cNvPr id="8" name="Footer Placeholder 7"/>
          <p:cNvSpPr>
            <a:spLocks noGrp="1"/>
          </p:cNvSpPr>
          <p:nvPr>
            <p:ph type="ftr" sz="quarter" idx="11"/>
          </p:nvPr>
        </p:nvSpPr>
        <p:spPr>
          <a:xfrm>
            <a:off x="4038600" y="6356352"/>
            <a:ext cx="4114800" cy="365125"/>
          </a:xfrm>
          <a:prstGeom prst="rect">
            <a:avLst/>
          </a:prstGeom>
        </p:spPr>
        <p:txBody>
          <a:bodyPr lIns="91436" tIns="45718" rIns="91436" bIns="45718"/>
          <a:lstStyle/>
          <a:p>
            <a:endParaRPr lang="en-GB"/>
          </a:p>
        </p:txBody>
      </p:sp>
      <p:sp>
        <p:nvSpPr>
          <p:cNvPr id="9" name="Slide Number Placeholder 8"/>
          <p:cNvSpPr>
            <a:spLocks noGrp="1"/>
          </p:cNvSpPr>
          <p:nvPr>
            <p:ph type="sldNum" sz="quarter" idx="12"/>
          </p:nvPr>
        </p:nvSpPr>
        <p:spPr>
          <a:xfrm>
            <a:off x="8610600" y="6356352"/>
            <a:ext cx="2743200" cy="365125"/>
          </a:xfrm>
          <a:prstGeom prst="rect">
            <a:avLst/>
          </a:prstGeom>
        </p:spPr>
        <p:txBody>
          <a:bodyPr lIns="91436" tIns="45718" rIns="91436" bIns="45718"/>
          <a:lstStyle/>
          <a:p>
            <a:fld id="{06834695-5F70-46FF-80BB-11A09A06C3BA}" type="slidenum">
              <a:rPr lang="en-GB" smtClean="0"/>
              <a:pPr/>
              <a:t>‹#›</a:t>
            </a:fld>
            <a:endParaRPr lang="en-GB"/>
          </a:p>
        </p:txBody>
      </p:sp>
    </p:spTree>
    <p:extLst>
      <p:ext uri="{BB962C8B-B14F-4D97-AF65-F5344CB8AC3E}">
        <p14:creationId xmlns:p14="http://schemas.microsoft.com/office/powerpoint/2010/main" val="7721195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lIns="91436" tIns="45718" rIns="91436" bIns="45718"/>
          <a:lstStyle/>
          <a:p>
            <a:fld id="{03807E65-F6FF-497B-863F-B9FE805FC25E}" type="datetimeFigureOut">
              <a:rPr lang="en-GB" smtClean="0"/>
              <a:pPr/>
              <a:t>04/10/2022</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lIns="91436" tIns="45718" rIns="91436" bIns="45718"/>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lIns="91436" tIns="45718" rIns="91436" bIns="45718"/>
          <a:lstStyle/>
          <a:p>
            <a:fld id="{06834695-5F70-46FF-80BB-11A09A06C3BA}" type="slidenum">
              <a:rPr lang="en-GB" smtClean="0"/>
              <a:pPr/>
              <a:t>‹#›</a:t>
            </a:fld>
            <a:endParaRPr lang="en-GB"/>
          </a:p>
        </p:txBody>
      </p:sp>
      <p:sp>
        <p:nvSpPr>
          <p:cNvPr id="5" name="Picture Placeholder 10">
            <a:extLst>
              <a:ext uri="{FF2B5EF4-FFF2-40B4-BE49-F238E27FC236}">
                <a16:creationId xmlns:a16="http://schemas.microsoft.com/office/drawing/2014/main" id="{8F92268E-F4FE-4F13-AAEC-0DF65D4078DF}"/>
              </a:ext>
            </a:extLst>
          </p:cNvPr>
          <p:cNvSpPr>
            <a:spLocks noGrp="1"/>
          </p:cNvSpPr>
          <p:nvPr>
            <p:ph type="pic" sz="quarter" idx="13"/>
          </p:nvPr>
        </p:nvSpPr>
        <p:spPr>
          <a:xfrm>
            <a:off x="2070696" y="2200232"/>
            <a:ext cx="2459707" cy="2459039"/>
          </a:xfrm>
          <a:prstGeom prst="ellipse">
            <a:avLst/>
          </a:prstGeom>
          <a:solidFill>
            <a:schemeClr val="accent1"/>
          </a:solidFill>
        </p:spPr>
        <p:txBody>
          <a:bodyPr lIns="91436" tIns="45718" rIns="91436" bIns="45718"/>
          <a:lstStyle/>
          <a:p>
            <a:endParaRPr lang="en-GB"/>
          </a:p>
        </p:txBody>
      </p:sp>
      <p:sp>
        <p:nvSpPr>
          <p:cNvPr id="6" name="Picture Placeholder 10">
            <a:extLst>
              <a:ext uri="{FF2B5EF4-FFF2-40B4-BE49-F238E27FC236}">
                <a16:creationId xmlns:a16="http://schemas.microsoft.com/office/drawing/2014/main" id="{D35B94BD-67D7-49C5-85DF-FA485925D753}"/>
              </a:ext>
            </a:extLst>
          </p:cNvPr>
          <p:cNvSpPr>
            <a:spLocks noGrp="1"/>
          </p:cNvSpPr>
          <p:nvPr>
            <p:ph type="pic" sz="quarter" idx="14"/>
          </p:nvPr>
        </p:nvSpPr>
        <p:spPr>
          <a:xfrm>
            <a:off x="4866149" y="2162783"/>
            <a:ext cx="2459707" cy="2459039"/>
          </a:xfrm>
          <a:prstGeom prst="ellipse">
            <a:avLst/>
          </a:prstGeom>
          <a:solidFill>
            <a:schemeClr val="accent1"/>
          </a:solidFill>
        </p:spPr>
        <p:txBody>
          <a:bodyPr lIns="91436" tIns="45718" rIns="91436" bIns="45718"/>
          <a:lstStyle/>
          <a:p>
            <a:endParaRPr lang="en-GB"/>
          </a:p>
        </p:txBody>
      </p:sp>
      <p:sp>
        <p:nvSpPr>
          <p:cNvPr id="7" name="Picture Placeholder 10">
            <a:extLst>
              <a:ext uri="{FF2B5EF4-FFF2-40B4-BE49-F238E27FC236}">
                <a16:creationId xmlns:a16="http://schemas.microsoft.com/office/drawing/2014/main" id="{B9C63130-5433-41F3-9F07-3C30B0869081}"/>
              </a:ext>
            </a:extLst>
          </p:cNvPr>
          <p:cNvSpPr>
            <a:spLocks noGrp="1"/>
          </p:cNvSpPr>
          <p:nvPr>
            <p:ph type="pic" sz="quarter" idx="15"/>
          </p:nvPr>
        </p:nvSpPr>
        <p:spPr>
          <a:xfrm>
            <a:off x="7657421" y="2163117"/>
            <a:ext cx="2459707" cy="2459039"/>
          </a:xfrm>
          <a:prstGeom prst="ellipse">
            <a:avLst/>
          </a:prstGeom>
          <a:solidFill>
            <a:schemeClr val="accent1"/>
          </a:solidFill>
        </p:spPr>
        <p:txBody>
          <a:bodyPr lIns="91436" tIns="45718" rIns="91436" bIns="45718"/>
          <a:lstStyle/>
          <a:p>
            <a:endParaRPr lang="en-GB"/>
          </a:p>
        </p:txBody>
      </p:sp>
    </p:spTree>
    <p:extLst>
      <p:ext uri="{BB962C8B-B14F-4D97-AF65-F5344CB8AC3E}">
        <p14:creationId xmlns:p14="http://schemas.microsoft.com/office/powerpoint/2010/main" val="291359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40000" fill="hold" grpId="0" nodeType="withEffect">
                                  <p:stCondLst>
                                    <p:cond delay="17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1+#ppt_w/2"/>
                                          </p:val>
                                        </p:tav>
                                        <p:tav tm="100000">
                                          <p:val>
                                            <p:strVal val="#ppt_x"/>
                                          </p:val>
                                        </p:tav>
                                      </p:tavLst>
                                    </p:anim>
                                    <p:anim calcmode="lin" valueType="num">
                                      <p:cBhvr additive="base">
                                        <p:cTn id="8" dur="1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40000" fill="hold" grpId="0" nodeType="withEffect">
                                  <p:stCondLst>
                                    <p:cond delay="17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500" fill="hold"/>
                                        <p:tgtEl>
                                          <p:spTgt spid="6"/>
                                        </p:tgtEl>
                                        <p:attrNameLst>
                                          <p:attrName>ppt_x</p:attrName>
                                        </p:attrNameLst>
                                      </p:cBhvr>
                                      <p:tavLst>
                                        <p:tav tm="0">
                                          <p:val>
                                            <p:strVal val="1+#ppt_w/2"/>
                                          </p:val>
                                        </p:tav>
                                        <p:tav tm="100000">
                                          <p:val>
                                            <p:strVal val="#ppt_x"/>
                                          </p:val>
                                        </p:tav>
                                      </p:tavLst>
                                    </p:anim>
                                    <p:anim calcmode="lin" valueType="num">
                                      <p:cBhvr additive="base">
                                        <p:cTn id="12" dur="1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decel="40000" fill="hold" grpId="0" nodeType="withEffect">
                                  <p:stCondLst>
                                    <p:cond delay="17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500" fill="hold"/>
                                        <p:tgtEl>
                                          <p:spTgt spid="7"/>
                                        </p:tgtEl>
                                        <p:attrNameLst>
                                          <p:attrName>ppt_x</p:attrName>
                                        </p:attrNameLst>
                                      </p:cBhvr>
                                      <p:tavLst>
                                        <p:tav tm="0">
                                          <p:val>
                                            <p:strVal val="1+#ppt_w/2"/>
                                          </p:val>
                                        </p:tav>
                                        <p:tav tm="100000">
                                          <p:val>
                                            <p:strVal val="#ppt_x"/>
                                          </p:val>
                                        </p:tav>
                                      </p:tavLst>
                                    </p:anim>
                                    <p:anim calcmode="lin" valueType="num">
                                      <p:cBhvr additive="base">
                                        <p:cTn id="16" dur="1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7" name="Picture Placeholder 7"/>
          <p:cNvSpPr>
            <a:spLocks noGrp="1"/>
          </p:cNvSpPr>
          <p:nvPr>
            <p:ph type="pic" sz="quarter" idx="10"/>
          </p:nvPr>
        </p:nvSpPr>
        <p:spPr>
          <a:xfrm>
            <a:off x="0" y="2115547"/>
            <a:ext cx="12192000" cy="2639335"/>
          </a:xfrm>
          <a:prstGeom prst="rect">
            <a:avLst/>
          </a:prstGeom>
          <a:solidFill>
            <a:schemeClr val="bg2">
              <a:lumMod val="75000"/>
            </a:schemeClr>
          </a:solidFill>
        </p:spPr>
        <p:txBody>
          <a:bodyPr lIns="91436" tIns="45718" rIns="91436" bIns="45718"/>
          <a:lstStyle/>
          <a:p>
            <a:endParaRPr lang="en-GB"/>
          </a:p>
        </p:txBody>
      </p:sp>
    </p:spTree>
    <p:extLst>
      <p:ext uri="{BB962C8B-B14F-4D97-AF65-F5344CB8AC3E}">
        <p14:creationId xmlns:p14="http://schemas.microsoft.com/office/powerpoint/2010/main" val="337672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5000" fill="hold" grpId="0" nodeType="withEffect">
                                  <p:stCondLst>
                                    <p:cond delay="2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800" fill="hold"/>
                                        <p:tgtEl>
                                          <p:spTgt spid="7"/>
                                        </p:tgtEl>
                                        <p:attrNameLst>
                                          <p:attrName>ppt_x</p:attrName>
                                        </p:attrNameLst>
                                      </p:cBhvr>
                                      <p:tavLst>
                                        <p:tav tm="0">
                                          <p:val>
                                            <p:strVal val="0-#ppt_w/2"/>
                                          </p:val>
                                        </p:tav>
                                        <p:tav tm="100000">
                                          <p:val>
                                            <p:strVal val="#ppt_x"/>
                                          </p:val>
                                        </p:tav>
                                      </p:tavLst>
                                    </p:anim>
                                    <p:anim calcmode="lin" valueType="num">
                                      <p:cBhvr additive="base">
                                        <p:cTn id="8" dur="18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524000" y="2269783"/>
            <a:ext cx="9305925" cy="2687639"/>
          </a:xfrm>
          <a:prstGeom prst="rect">
            <a:avLst/>
          </a:prstGeom>
        </p:spPr>
        <p:txBody>
          <a:bodyPr lIns="91436" tIns="45718" rIns="91436" bIns="45718"/>
          <a:lstStyle/>
          <a:p>
            <a:endParaRPr lang="en-GB"/>
          </a:p>
        </p:txBody>
      </p:sp>
    </p:spTree>
    <p:extLst>
      <p:ext uri="{BB962C8B-B14F-4D97-AF65-F5344CB8AC3E}">
        <p14:creationId xmlns:p14="http://schemas.microsoft.com/office/powerpoint/2010/main" val="3149019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lIns="91436" tIns="45718" rIns="91436" bIns="45718"/>
          <a:lstStyle/>
          <a:p>
            <a:r>
              <a:rPr lang="en-US"/>
              <a:t>Click to edit Master title style</a:t>
            </a:r>
            <a:endParaRPr lang="en-GB"/>
          </a:p>
        </p:txBody>
      </p:sp>
      <p:sp>
        <p:nvSpPr>
          <p:cNvPr id="3" name="Date Placeholder 2"/>
          <p:cNvSpPr>
            <a:spLocks noGrp="1"/>
          </p:cNvSpPr>
          <p:nvPr>
            <p:ph type="dt" sz="half" idx="10"/>
          </p:nvPr>
        </p:nvSpPr>
        <p:spPr>
          <a:xfrm>
            <a:off x="838200" y="6356352"/>
            <a:ext cx="2743200" cy="365125"/>
          </a:xfrm>
          <a:prstGeom prst="rect">
            <a:avLst/>
          </a:prstGeom>
        </p:spPr>
        <p:txBody>
          <a:bodyPr lIns="91436" tIns="45718" rIns="91436" bIns="45718"/>
          <a:lstStyle/>
          <a:p>
            <a:fld id="{03807E65-F6FF-497B-863F-B9FE805FC25E}" type="datetimeFigureOut">
              <a:rPr lang="en-GB" smtClean="0"/>
              <a:pPr/>
              <a:t>04/10/2022</a:t>
            </a:fld>
            <a:endParaRPr lang="en-GB"/>
          </a:p>
        </p:txBody>
      </p:sp>
      <p:sp>
        <p:nvSpPr>
          <p:cNvPr id="4" name="Footer Placeholder 3"/>
          <p:cNvSpPr>
            <a:spLocks noGrp="1"/>
          </p:cNvSpPr>
          <p:nvPr>
            <p:ph type="ftr" sz="quarter" idx="11"/>
          </p:nvPr>
        </p:nvSpPr>
        <p:spPr>
          <a:xfrm>
            <a:off x="4038600" y="6356352"/>
            <a:ext cx="4114800" cy="365125"/>
          </a:xfrm>
          <a:prstGeom prst="rect">
            <a:avLst/>
          </a:prstGeom>
        </p:spPr>
        <p:txBody>
          <a:bodyPr lIns="91436" tIns="45718" rIns="91436" bIns="45718"/>
          <a:lstStyle/>
          <a:p>
            <a:endParaRPr lang="en-GB"/>
          </a:p>
        </p:txBody>
      </p:sp>
      <p:sp>
        <p:nvSpPr>
          <p:cNvPr id="5" name="Slide Number Placeholder 4"/>
          <p:cNvSpPr>
            <a:spLocks noGrp="1"/>
          </p:cNvSpPr>
          <p:nvPr>
            <p:ph type="sldNum" sz="quarter" idx="12"/>
          </p:nvPr>
        </p:nvSpPr>
        <p:spPr>
          <a:xfrm>
            <a:off x="8610600" y="6356352"/>
            <a:ext cx="2743200" cy="365125"/>
          </a:xfrm>
          <a:prstGeom prst="rect">
            <a:avLst/>
          </a:prstGeom>
        </p:spPr>
        <p:txBody>
          <a:bodyPr lIns="91436" tIns="45718" rIns="91436" bIns="45718"/>
          <a:lstStyle/>
          <a:p>
            <a:fld id="{06834695-5F70-46FF-80BB-11A09A06C3BA}" type="slidenum">
              <a:rPr lang="en-GB" smtClean="0"/>
              <a:pPr/>
              <a:t>‹#›</a:t>
            </a:fld>
            <a:endParaRPr lang="en-GB"/>
          </a:p>
        </p:txBody>
      </p:sp>
    </p:spTree>
    <p:extLst>
      <p:ext uri="{BB962C8B-B14F-4D97-AF65-F5344CB8AC3E}">
        <p14:creationId xmlns:p14="http://schemas.microsoft.com/office/powerpoint/2010/main" val="3292887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lIns="91436" tIns="45718" rIns="91436" bIns="45718"/>
          <a:lstStyle/>
          <a:p>
            <a:fld id="{03807E65-F6FF-497B-863F-B9FE805FC25E}" type="datetimeFigureOut">
              <a:rPr lang="en-GB" smtClean="0"/>
              <a:pPr/>
              <a:t>04/10/2022</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lIns="91436" tIns="45718" rIns="91436" bIns="45718"/>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lIns="91436" tIns="45718" rIns="91436" bIns="45718"/>
          <a:lstStyle/>
          <a:p>
            <a:fld id="{06834695-5F70-46FF-80BB-11A09A06C3BA}" type="slidenum">
              <a:rPr lang="en-GB" smtClean="0"/>
              <a:pPr/>
              <a:t>‹#›</a:t>
            </a:fld>
            <a:endParaRPr lang="en-GB"/>
          </a:p>
        </p:txBody>
      </p:sp>
    </p:spTree>
    <p:extLst>
      <p:ext uri="{BB962C8B-B14F-4D97-AF65-F5344CB8AC3E}">
        <p14:creationId xmlns:p14="http://schemas.microsoft.com/office/powerpoint/2010/main" val="1258314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lIns="91436" tIns="45718" rIns="91436" bIns="45718"/>
          <a:lstStyle/>
          <a:p>
            <a:fld id="{03807E65-F6FF-497B-863F-B9FE805FC25E}" type="datetimeFigureOut">
              <a:rPr lang="en-GB" smtClean="0"/>
              <a:pPr/>
              <a:t>04/10/2022</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lIns="91436" tIns="45718" rIns="91436" bIns="45718"/>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lIns="91436" tIns="45718" rIns="91436" bIns="45718"/>
          <a:lstStyle/>
          <a:p>
            <a:fld id="{06834695-5F70-46FF-80BB-11A09A06C3BA}" type="slidenum">
              <a:rPr lang="en-GB" smtClean="0"/>
              <a:pPr/>
              <a:t>‹#›</a:t>
            </a:fld>
            <a:endParaRPr lang="en-GB"/>
          </a:p>
        </p:txBody>
      </p:sp>
      <p:sp>
        <p:nvSpPr>
          <p:cNvPr id="5" name="Picture Placeholder 10">
            <a:extLst>
              <a:ext uri="{FF2B5EF4-FFF2-40B4-BE49-F238E27FC236}">
                <a16:creationId xmlns:a16="http://schemas.microsoft.com/office/drawing/2014/main" id="{8F92268E-F4FE-4F13-AAEC-0DF65D4078DF}"/>
              </a:ext>
            </a:extLst>
          </p:cNvPr>
          <p:cNvSpPr>
            <a:spLocks noGrp="1"/>
          </p:cNvSpPr>
          <p:nvPr>
            <p:ph type="pic" sz="quarter" idx="13"/>
          </p:nvPr>
        </p:nvSpPr>
        <p:spPr>
          <a:xfrm>
            <a:off x="2070696" y="2200232"/>
            <a:ext cx="2459707" cy="2459039"/>
          </a:xfrm>
          <a:prstGeom prst="ellipse">
            <a:avLst/>
          </a:prstGeom>
          <a:solidFill>
            <a:schemeClr val="accent1"/>
          </a:solidFill>
        </p:spPr>
        <p:txBody>
          <a:bodyPr lIns="91436" tIns="45718" rIns="91436" bIns="45718"/>
          <a:lstStyle/>
          <a:p>
            <a:endParaRPr lang="en-GB"/>
          </a:p>
        </p:txBody>
      </p:sp>
      <p:sp>
        <p:nvSpPr>
          <p:cNvPr id="6" name="Picture Placeholder 10">
            <a:extLst>
              <a:ext uri="{FF2B5EF4-FFF2-40B4-BE49-F238E27FC236}">
                <a16:creationId xmlns:a16="http://schemas.microsoft.com/office/drawing/2014/main" id="{D35B94BD-67D7-49C5-85DF-FA485925D753}"/>
              </a:ext>
            </a:extLst>
          </p:cNvPr>
          <p:cNvSpPr>
            <a:spLocks noGrp="1"/>
          </p:cNvSpPr>
          <p:nvPr>
            <p:ph type="pic" sz="quarter" idx="14"/>
          </p:nvPr>
        </p:nvSpPr>
        <p:spPr>
          <a:xfrm>
            <a:off x="4866149" y="2162783"/>
            <a:ext cx="2459707" cy="2459039"/>
          </a:xfrm>
          <a:prstGeom prst="ellipse">
            <a:avLst/>
          </a:prstGeom>
          <a:solidFill>
            <a:schemeClr val="accent1"/>
          </a:solidFill>
        </p:spPr>
        <p:txBody>
          <a:bodyPr lIns="91436" tIns="45718" rIns="91436" bIns="45718"/>
          <a:lstStyle/>
          <a:p>
            <a:endParaRPr lang="en-GB"/>
          </a:p>
        </p:txBody>
      </p:sp>
      <p:sp>
        <p:nvSpPr>
          <p:cNvPr id="7" name="Picture Placeholder 10">
            <a:extLst>
              <a:ext uri="{FF2B5EF4-FFF2-40B4-BE49-F238E27FC236}">
                <a16:creationId xmlns:a16="http://schemas.microsoft.com/office/drawing/2014/main" id="{B9C63130-5433-41F3-9F07-3C30B0869081}"/>
              </a:ext>
            </a:extLst>
          </p:cNvPr>
          <p:cNvSpPr>
            <a:spLocks noGrp="1"/>
          </p:cNvSpPr>
          <p:nvPr>
            <p:ph type="pic" sz="quarter" idx="15"/>
          </p:nvPr>
        </p:nvSpPr>
        <p:spPr>
          <a:xfrm>
            <a:off x="7657421" y="2163117"/>
            <a:ext cx="2459707" cy="2459039"/>
          </a:xfrm>
          <a:prstGeom prst="ellipse">
            <a:avLst/>
          </a:prstGeom>
          <a:solidFill>
            <a:schemeClr val="accent1"/>
          </a:solidFill>
        </p:spPr>
        <p:txBody>
          <a:bodyPr lIns="91436" tIns="45718" rIns="91436" bIns="45718"/>
          <a:lstStyle/>
          <a:p>
            <a:endParaRPr lang="en-GB"/>
          </a:p>
        </p:txBody>
      </p:sp>
    </p:spTree>
    <p:extLst>
      <p:ext uri="{BB962C8B-B14F-4D97-AF65-F5344CB8AC3E}">
        <p14:creationId xmlns:p14="http://schemas.microsoft.com/office/powerpoint/2010/main" val="67099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40000" fill="hold" grpId="0" nodeType="withEffect">
                                  <p:stCondLst>
                                    <p:cond delay="17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1+#ppt_w/2"/>
                                          </p:val>
                                        </p:tav>
                                        <p:tav tm="100000">
                                          <p:val>
                                            <p:strVal val="#ppt_x"/>
                                          </p:val>
                                        </p:tav>
                                      </p:tavLst>
                                    </p:anim>
                                    <p:anim calcmode="lin" valueType="num">
                                      <p:cBhvr additive="base">
                                        <p:cTn id="8" dur="1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40000" fill="hold" grpId="0" nodeType="withEffect">
                                  <p:stCondLst>
                                    <p:cond delay="17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500" fill="hold"/>
                                        <p:tgtEl>
                                          <p:spTgt spid="6"/>
                                        </p:tgtEl>
                                        <p:attrNameLst>
                                          <p:attrName>ppt_x</p:attrName>
                                        </p:attrNameLst>
                                      </p:cBhvr>
                                      <p:tavLst>
                                        <p:tav tm="0">
                                          <p:val>
                                            <p:strVal val="1+#ppt_w/2"/>
                                          </p:val>
                                        </p:tav>
                                        <p:tav tm="100000">
                                          <p:val>
                                            <p:strVal val="#ppt_x"/>
                                          </p:val>
                                        </p:tav>
                                      </p:tavLst>
                                    </p:anim>
                                    <p:anim calcmode="lin" valueType="num">
                                      <p:cBhvr additive="base">
                                        <p:cTn id="12" dur="1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decel="40000" fill="hold" grpId="0" nodeType="withEffect">
                                  <p:stCondLst>
                                    <p:cond delay="17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500" fill="hold"/>
                                        <p:tgtEl>
                                          <p:spTgt spid="7"/>
                                        </p:tgtEl>
                                        <p:attrNameLst>
                                          <p:attrName>ppt_x</p:attrName>
                                        </p:attrNameLst>
                                      </p:cBhvr>
                                      <p:tavLst>
                                        <p:tav tm="0">
                                          <p:val>
                                            <p:strVal val="1+#ppt_w/2"/>
                                          </p:val>
                                        </p:tav>
                                        <p:tav tm="100000">
                                          <p:val>
                                            <p:strVal val="#ppt_x"/>
                                          </p:val>
                                        </p:tav>
                                      </p:tavLst>
                                    </p:anim>
                                    <p:anim calcmode="lin" valueType="num">
                                      <p:cBhvr additive="base">
                                        <p:cTn id="16" dur="1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lIns="91436" tIns="45718" rIns="91436" bIns="45718"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8"/>
            <a:ext cx="6172200" cy="4873625"/>
          </a:xfrm>
          <a:prstGeom prst="rect">
            <a:avLst/>
          </a:prstGeom>
        </p:spPr>
        <p:txBody>
          <a:bodyPr lIns="91436" tIns="45718" rIns="91436" bIns="4571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2"/>
            <a:ext cx="3932237" cy="3811588"/>
          </a:xfrm>
          <a:prstGeom prst="rect">
            <a:avLst/>
          </a:prstGeom>
        </p:spPr>
        <p:txBody>
          <a:bodyPr lIns="91436" tIns="45718" rIns="91436" bIns="45718"/>
          <a:lstStyle>
            <a:lvl1pPr marL="0" indent="0">
              <a:buNone/>
              <a:defRPr sz="1600"/>
            </a:lvl1pPr>
            <a:lvl2pPr marL="457178" indent="0">
              <a:buNone/>
              <a:defRPr sz="1500"/>
            </a:lvl2pPr>
            <a:lvl3pPr marL="914354" indent="0">
              <a:buNone/>
              <a:defRPr sz="1200"/>
            </a:lvl3pPr>
            <a:lvl4pPr marL="1371532" indent="0">
              <a:buNone/>
              <a:defRPr sz="1100"/>
            </a:lvl4pPr>
            <a:lvl5pPr marL="1828709" indent="0">
              <a:buNone/>
              <a:defRPr sz="1100"/>
            </a:lvl5pPr>
            <a:lvl6pPr marL="2285886" indent="0">
              <a:buNone/>
              <a:defRPr sz="1100"/>
            </a:lvl6pPr>
            <a:lvl7pPr marL="2743062" indent="0">
              <a:buNone/>
              <a:defRPr sz="1100"/>
            </a:lvl7pPr>
            <a:lvl8pPr marL="3200240" indent="0">
              <a:buNone/>
              <a:defRPr sz="1100"/>
            </a:lvl8pPr>
            <a:lvl9pPr marL="3657418" indent="0">
              <a:buNone/>
              <a:defRPr sz="11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lIns="91436" tIns="45718" rIns="91436" bIns="45718"/>
          <a:lstStyle/>
          <a:p>
            <a:fld id="{03807E65-F6FF-497B-863F-B9FE805FC25E}" type="datetimeFigureOut">
              <a:rPr lang="en-GB" smtClean="0"/>
              <a:pPr/>
              <a:t>04/10/2022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lIns="91436" tIns="45718" rIns="91436" bIns="45718"/>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lIns="91436" tIns="45718" rIns="91436" bIns="45718"/>
          <a:lstStyle/>
          <a:p>
            <a:fld id="{06834695-5F70-46FF-80BB-11A09A06C3BA}" type="slidenum">
              <a:rPr lang="en-GB" smtClean="0"/>
              <a:pPr/>
              <a:t>‹#›</a:t>
            </a:fld>
            <a:endParaRPr lang="en-GB"/>
          </a:p>
        </p:txBody>
      </p:sp>
    </p:spTree>
    <p:extLst>
      <p:ext uri="{BB962C8B-B14F-4D97-AF65-F5344CB8AC3E}">
        <p14:creationId xmlns:p14="http://schemas.microsoft.com/office/powerpoint/2010/main" val="2602894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theme" Target="../theme/theme2.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6" Type="http://schemas.openxmlformats.org/officeDocument/2006/relationships/theme" Target="../theme/theme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3660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09">
          <p15:clr>
            <a:srgbClr val="F26B43"/>
          </p15:clr>
        </p15:guide>
        <p15:guide id="2" pos="9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lumMod val="95000"/>
                <a:lumOff val="5000"/>
              </a:schemeClr>
            </a:gs>
            <a:gs pos="82000">
              <a:schemeClr val="tx1">
                <a:lumMod val="85000"/>
                <a:lumOff val="15000"/>
              </a:schemeClr>
            </a:gs>
            <a:gs pos="99167">
              <a:schemeClr val="tx1">
                <a:lumMod val="95000"/>
                <a:lumOff val="5000"/>
              </a:schemeClr>
            </a:gs>
          </a:gsLst>
          <a:lin ang="5400000" scaled="0"/>
          <a:tileRect/>
        </a:gradFill>
        <a:effectLst/>
      </p:bgPr>
    </p:bg>
    <p:spTree>
      <p:nvGrpSpPr>
        <p:cNvPr id="1" name=""/>
        <p:cNvGrpSpPr/>
        <p:nvPr/>
      </p:nvGrpSpPr>
      <p:grpSpPr>
        <a:xfrm>
          <a:off x="0" y="0"/>
          <a:ext cx="0" cy="0"/>
          <a:chOff x="0" y="0"/>
          <a:chExt cx="0" cy="0"/>
        </a:xfrm>
      </p:grpSpPr>
      <p:sp>
        <p:nvSpPr>
          <p:cNvPr id="10" name="Rectangle 9"/>
          <p:cNvSpPr/>
          <p:nvPr/>
        </p:nvSpPr>
        <p:spPr>
          <a:xfrm>
            <a:off x="7823200" y="3835400"/>
            <a:ext cx="12700000" cy="701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8" rIns="91420" bIns="45718" rtlCol="0" anchor="ctr"/>
          <a:lstStyle/>
          <a:p>
            <a:pPr algn="ctr" defTabSz="914173"/>
            <a:endParaRPr lang="en-US" sz="1800">
              <a:solidFill>
                <a:prstClr val="white"/>
              </a:solidFill>
            </a:endParaRPr>
          </a:p>
        </p:txBody>
      </p:sp>
      <p:sp>
        <p:nvSpPr>
          <p:cNvPr id="4" name="Date Placeholder 3"/>
          <p:cNvSpPr>
            <a:spLocks noGrp="1"/>
          </p:cNvSpPr>
          <p:nvPr>
            <p:ph type="dt" sz="half" idx="2"/>
          </p:nvPr>
        </p:nvSpPr>
        <p:spPr>
          <a:xfrm>
            <a:off x="609600" y="6356360"/>
            <a:ext cx="2844800" cy="365125"/>
          </a:xfrm>
          <a:prstGeom prst="rect">
            <a:avLst/>
          </a:prstGeom>
        </p:spPr>
        <p:txBody>
          <a:bodyPr vert="horz" lIns="121893" tIns="60946" rIns="121893" bIns="60946" rtlCol="0" anchor="ctr"/>
          <a:lstStyle>
            <a:lvl1pPr algn="l">
              <a:defRPr sz="1200">
                <a:solidFill>
                  <a:schemeClr val="tx1">
                    <a:tint val="75000"/>
                  </a:schemeClr>
                </a:solidFill>
              </a:defRPr>
            </a:lvl1pPr>
          </a:lstStyle>
          <a:p>
            <a:pPr defTabSz="914173"/>
            <a:fld id="{6EB7948D-65B7-4FEC-80B5-36D7629B101D}" type="datetimeFigureOut">
              <a:rPr lang="en-US" smtClean="0">
                <a:solidFill>
                  <a:prstClr val="black">
                    <a:tint val="75000"/>
                  </a:prstClr>
                </a:solidFill>
              </a:rPr>
              <a:pPr defTabSz="914173"/>
              <a:t>10/4/2022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60"/>
            <a:ext cx="3860800" cy="365125"/>
          </a:xfrm>
          <a:prstGeom prst="rect">
            <a:avLst/>
          </a:prstGeom>
        </p:spPr>
        <p:txBody>
          <a:bodyPr vert="horz" lIns="121893" tIns="60946" rIns="121893" bIns="60946" rtlCol="0" anchor="ctr"/>
          <a:lstStyle>
            <a:lvl1pPr algn="ctr">
              <a:defRPr sz="1200">
                <a:solidFill>
                  <a:schemeClr val="tx1">
                    <a:tint val="75000"/>
                  </a:schemeClr>
                </a:solidFill>
              </a:defRPr>
            </a:lvl1pPr>
          </a:lstStyle>
          <a:p>
            <a:pPr defTabSz="914173"/>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60"/>
            <a:ext cx="2844800" cy="365125"/>
          </a:xfrm>
          <a:prstGeom prst="rect">
            <a:avLst/>
          </a:prstGeom>
        </p:spPr>
        <p:txBody>
          <a:bodyPr vert="horz" lIns="121893" tIns="60946" rIns="121893" bIns="60946" rtlCol="0" anchor="ctr"/>
          <a:lstStyle>
            <a:lvl1pPr algn="r">
              <a:defRPr sz="1200">
                <a:solidFill>
                  <a:schemeClr val="tx1">
                    <a:tint val="75000"/>
                  </a:schemeClr>
                </a:solidFill>
              </a:defRPr>
            </a:lvl1pPr>
          </a:lstStyle>
          <a:p>
            <a:pPr defTabSz="914173"/>
            <a:fld id="{FD99AA8B-2E7A-4BBC-8FDE-CA7CF71DD330}" type="slidenum">
              <a:rPr lang="en-US" smtClean="0">
                <a:solidFill>
                  <a:prstClr val="black">
                    <a:tint val="75000"/>
                  </a:prstClr>
                </a:solidFill>
              </a:rPr>
              <a:pPr defTabSz="914173"/>
              <a:t>‹#›</a:t>
            </a:fld>
            <a:endParaRPr lang="en-US">
              <a:solidFill>
                <a:prstClr val="black">
                  <a:tint val="75000"/>
                </a:prstClr>
              </a:solidFill>
            </a:endParaRPr>
          </a:p>
        </p:txBody>
      </p:sp>
      <p:sp>
        <p:nvSpPr>
          <p:cNvPr id="3" name="Text Placeholder 2"/>
          <p:cNvSpPr>
            <a:spLocks noGrp="1"/>
          </p:cNvSpPr>
          <p:nvPr>
            <p:ph type="body" idx="1"/>
          </p:nvPr>
        </p:nvSpPr>
        <p:spPr>
          <a:xfrm>
            <a:off x="4165600" y="990600"/>
            <a:ext cx="7518400" cy="5181600"/>
          </a:xfrm>
          <a:prstGeom prst="rect">
            <a:avLst/>
          </a:prstGeom>
        </p:spPr>
        <p:txBody>
          <a:bodyPr vert="horz" lIns="121893" tIns="60946" rIns="121893" bIns="6094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2946401" y="177815"/>
            <a:ext cx="8737603" cy="525463"/>
          </a:xfrm>
          <a:prstGeom prst="rect">
            <a:avLst/>
          </a:prstGeom>
        </p:spPr>
        <p:txBody>
          <a:bodyPr vert="horz" lIns="121893" tIns="60946" rIns="121893" bIns="60946" rtlCol="0" anchor="b">
            <a:normAutofit/>
          </a:bodyPr>
          <a:lstStyle/>
          <a:p>
            <a:r>
              <a:rPr lang="en-US"/>
              <a:t>Click to edit Master title style</a:t>
            </a:r>
          </a:p>
        </p:txBody>
      </p:sp>
    </p:spTree>
    <p:extLst>
      <p:ext uri="{BB962C8B-B14F-4D97-AF65-F5344CB8AC3E}">
        <p14:creationId xmlns:p14="http://schemas.microsoft.com/office/powerpoint/2010/main" val="335148239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Lst>
  <p:txStyles>
    <p:titleStyle>
      <a:lvl1pPr algn="r" defTabSz="914173" rtl="0" eaLnBrk="1" latinLnBrk="0" hangingPunct="1">
        <a:spcBef>
          <a:spcPct val="0"/>
        </a:spcBef>
        <a:buNone/>
        <a:defRPr sz="2800" kern="1200">
          <a:solidFill>
            <a:schemeClr val="bg1">
              <a:lumMod val="95000"/>
            </a:schemeClr>
          </a:solidFill>
          <a:latin typeface="+mj-lt"/>
          <a:ea typeface="+mj-ea"/>
          <a:cs typeface="+mj-cs"/>
        </a:defRPr>
      </a:lvl1pPr>
    </p:titleStyle>
    <p:bodyStyle>
      <a:lvl1pPr marL="0" indent="0" algn="l" defTabSz="914173" rtl="0" eaLnBrk="1" latinLnBrk="0" hangingPunct="1">
        <a:spcBef>
          <a:spcPct val="20000"/>
        </a:spcBef>
        <a:buFontTx/>
        <a:buNone/>
        <a:defRPr sz="2400" kern="1200">
          <a:solidFill>
            <a:schemeClr val="bg1">
              <a:lumMod val="10000"/>
            </a:schemeClr>
          </a:solidFill>
          <a:latin typeface="+mn-lt"/>
          <a:ea typeface="+mn-ea"/>
          <a:cs typeface="+mn-cs"/>
        </a:defRPr>
      </a:lvl1pPr>
      <a:lvl2pPr marL="0" indent="0" algn="l" defTabSz="914173" rtl="0" eaLnBrk="1" latinLnBrk="0" hangingPunct="1">
        <a:spcBef>
          <a:spcPct val="20000"/>
        </a:spcBef>
        <a:buFontTx/>
        <a:buNone/>
        <a:defRPr sz="2400" kern="1200">
          <a:solidFill>
            <a:schemeClr val="bg1">
              <a:lumMod val="10000"/>
            </a:schemeClr>
          </a:solidFill>
          <a:latin typeface="+mn-lt"/>
          <a:ea typeface="+mn-ea"/>
          <a:cs typeface="+mn-cs"/>
        </a:defRPr>
      </a:lvl2pPr>
      <a:lvl3pPr marL="0" indent="0" algn="l" defTabSz="914173" rtl="0" eaLnBrk="1" latinLnBrk="0" hangingPunct="1">
        <a:spcBef>
          <a:spcPct val="20000"/>
        </a:spcBef>
        <a:buFontTx/>
        <a:buNone/>
        <a:defRPr sz="2400" kern="1200">
          <a:solidFill>
            <a:schemeClr val="bg1">
              <a:lumMod val="10000"/>
            </a:schemeClr>
          </a:solidFill>
          <a:latin typeface="+mn-lt"/>
          <a:ea typeface="+mn-ea"/>
          <a:cs typeface="+mn-cs"/>
        </a:defRPr>
      </a:lvl3pPr>
      <a:lvl4pPr marL="0" indent="0" algn="l" defTabSz="914173" rtl="0" eaLnBrk="1" latinLnBrk="0" hangingPunct="1">
        <a:spcBef>
          <a:spcPct val="20000"/>
        </a:spcBef>
        <a:buFontTx/>
        <a:buNone/>
        <a:defRPr sz="2400" kern="1200">
          <a:solidFill>
            <a:schemeClr val="bg1">
              <a:lumMod val="10000"/>
            </a:schemeClr>
          </a:solidFill>
          <a:latin typeface="+mn-lt"/>
          <a:ea typeface="+mn-ea"/>
          <a:cs typeface="+mn-cs"/>
        </a:defRPr>
      </a:lvl4pPr>
      <a:lvl5pPr marL="0" indent="0" algn="l" defTabSz="914173" rtl="0" eaLnBrk="1" latinLnBrk="0" hangingPunct="1">
        <a:spcBef>
          <a:spcPct val="20000"/>
        </a:spcBef>
        <a:buFontTx/>
        <a:buNone/>
        <a:defRPr sz="2400" kern="1200">
          <a:solidFill>
            <a:schemeClr val="bg1">
              <a:lumMod val="10000"/>
            </a:schemeClr>
          </a:solidFill>
          <a:latin typeface="+mn-lt"/>
          <a:ea typeface="+mn-ea"/>
          <a:cs typeface="+mn-cs"/>
        </a:defRPr>
      </a:lvl5pPr>
      <a:lvl6pPr marL="2513973" indent="-228545" algn="l" defTabSz="91417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60" indent="-228545" algn="l" defTabSz="91417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46" indent="-228545" algn="l" defTabSz="91417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38" indent="-228545" algn="l" defTabSz="91417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73" rtl="0" eaLnBrk="1" latinLnBrk="0" hangingPunct="1">
        <a:defRPr sz="1900" kern="1200">
          <a:solidFill>
            <a:schemeClr val="tx1"/>
          </a:solidFill>
          <a:latin typeface="+mn-lt"/>
          <a:ea typeface="+mn-ea"/>
          <a:cs typeface="+mn-cs"/>
        </a:defRPr>
      </a:lvl1pPr>
      <a:lvl2pPr marL="457083" algn="l" defTabSz="914173" rtl="0" eaLnBrk="1" latinLnBrk="0" hangingPunct="1">
        <a:defRPr sz="1900" kern="1200">
          <a:solidFill>
            <a:schemeClr val="tx1"/>
          </a:solidFill>
          <a:latin typeface="+mn-lt"/>
          <a:ea typeface="+mn-ea"/>
          <a:cs typeface="+mn-cs"/>
        </a:defRPr>
      </a:lvl2pPr>
      <a:lvl3pPr marL="914173" algn="l" defTabSz="914173" rtl="0" eaLnBrk="1" latinLnBrk="0" hangingPunct="1">
        <a:defRPr sz="1900" kern="1200">
          <a:solidFill>
            <a:schemeClr val="tx1"/>
          </a:solidFill>
          <a:latin typeface="+mn-lt"/>
          <a:ea typeface="+mn-ea"/>
          <a:cs typeface="+mn-cs"/>
        </a:defRPr>
      </a:lvl3pPr>
      <a:lvl4pPr marL="1371260" algn="l" defTabSz="914173" rtl="0" eaLnBrk="1" latinLnBrk="0" hangingPunct="1">
        <a:defRPr sz="1900" kern="1200">
          <a:solidFill>
            <a:schemeClr val="tx1"/>
          </a:solidFill>
          <a:latin typeface="+mn-lt"/>
          <a:ea typeface="+mn-ea"/>
          <a:cs typeface="+mn-cs"/>
        </a:defRPr>
      </a:lvl4pPr>
      <a:lvl5pPr marL="1828346" algn="l" defTabSz="914173" rtl="0" eaLnBrk="1" latinLnBrk="0" hangingPunct="1">
        <a:defRPr sz="1900" kern="1200">
          <a:solidFill>
            <a:schemeClr val="tx1"/>
          </a:solidFill>
          <a:latin typeface="+mn-lt"/>
          <a:ea typeface="+mn-ea"/>
          <a:cs typeface="+mn-cs"/>
        </a:defRPr>
      </a:lvl5pPr>
      <a:lvl6pPr marL="2285438" algn="l" defTabSz="914173" rtl="0" eaLnBrk="1" latinLnBrk="0" hangingPunct="1">
        <a:defRPr sz="1900" kern="1200">
          <a:solidFill>
            <a:schemeClr val="tx1"/>
          </a:solidFill>
          <a:latin typeface="+mn-lt"/>
          <a:ea typeface="+mn-ea"/>
          <a:cs typeface="+mn-cs"/>
        </a:defRPr>
      </a:lvl6pPr>
      <a:lvl7pPr marL="2742518" algn="l" defTabSz="914173" rtl="0" eaLnBrk="1" latinLnBrk="0" hangingPunct="1">
        <a:defRPr sz="1900" kern="1200">
          <a:solidFill>
            <a:schemeClr val="tx1"/>
          </a:solidFill>
          <a:latin typeface="+mn-lt"/>
          <a:ea typeface="+mn-ea"/>
          <a:cs typeface="+mn-cs"/>
        </a:defRPr>
      </a:lvl7pPr>
      <a:lvl8pPr marL="3199600" algn="l" defTabSz="914173" rtl="0" eaLnBrk="1" latinLnBrk="0" hangingPunct="1">
        <a:defRPr sz="1900" kern="1200">
          <a:solidFill>
            <a:schemeClr val="tx1"/>
          </a:solidFill>
          <a:latin typeface="+mn-lt"/>
          <a:ea typeface="+mn-ea"/>
          <a:cs typeface="+mn-cs"/>
        </a:defRPr>
      </a:lvl8pPr>
      <a:lvl9pPr marL="3656683" algn="l" defTabSz="914173"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9EAB43-66F5-47DE-B6B0-77BF638C40B7}" type="datetimeFigureOut">
              <a:rPr lang="en-US" smtClean="0"/>
              <a:t>10/4/2022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737D42-41E6-4323-93E7-67C89A59854F}" type="slidenum">
              <a:rPr lang="en-US" smtClean="0"/>
              <a:t>‹#›</a:t>
            </a:fld>
            <a:endParaRPr lang="en-US"/>
          </a:p>
        </p:txBody>
      </p:sp>
    </p:spTree>
    <p:extLst>
      <p:ext uri="{BB962C8B-B14F-4D97-AF65-F5344CB8AC3E}">
        <p14:creationId xmlns:p14="http://schemas.microsoft.com/office/powerpoint/2010/main" val="183333118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7" r:id="rId13"/>
    <p:sldLayoutId id="2147483728" r:id="rId14"/>
    <p:sldLayoutId id="2147483729"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jF8uyKyYzZAhVDmlkKHdl9Df0QjRwIBw&amp;url=https://www.boydconstructionco.com/washingtondcrooferblog/reflective-aluminum-roof-coating&amp;psig=AOvVaw1SdW6F99VcWrKKjLpwNaWt&amp;ust=1517844338922849"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50.xml"/><Relationship Id="rId6" Type="http://schemas.microsoft.com/office/2007/relationships/hdphoto" Target="../media/hdphoto3.wdp"/><Relationship Id="rId5" Type="http://schemas.openxmlformats.org/officeDocument/2006/relationships/image" Target="../media/image19.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39.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51.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5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2.emf"/><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39.xml"/><Relationship Id="rId4" Type="http://schemas.openxmlformats.org/officeDocument/2006/relationships/hyperlink" Target="https://roofcoatings.org/reflective-roof-rebates-databas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49.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39.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50.xml"/><Relationship Id="rId5" Type="http://schemas.openxmlformats.org/officeDocument/2006/relationships/image" Target="../media/image38.png"/><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50.xml"/><Relationship Id="rId6" Type="http://schemas.microsoft.com/office/2007/relationships/hdphoto" Target="../media/hdphoto5.wdp"/><Relationship Id="rId5" Type="http://schemas.openxmlformats.org/officeDocument/2006/relationships/image" Target="../media/image39.png"/><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4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51.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51.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50.xml"/><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51.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51.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51.xml"/><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51.xml"/><Relationship Id="rId4" Type="http://schemas.openxmlformats.org/officeDocument/2006/relationships/image" Target="../media/image60.jpe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51.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49.xml"/><Relationship Id="rId5" Type="http://schemas.openxmlformats.org/officeDocument/2006/relationships/image" Target="../media/image43.png"/><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2.xml"/><Relationship Id="rId1" Type="http://schemas.openxmlformats.org/officeDocument/2006/relationships/slideLayout" Target="../slideLayouts/slideLayout39.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3.xml"/><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50.xml"/><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50.xml"/><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50.xml"/><Relationship Id="rId5" Type="http://schemas.openxmlformats.org/officeDocument/2006/relationships/image" Target="../media/image75.png"/><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8.xml"/><Relationship Id="rId1" Type="http://schemas.openxmlformats.org/officeDocument/2006/relationships/slideLayout" Target="../slideLayouts/slideLayout51.xml"/></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9.xml"/><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0.xml"/><Relationship Id="rId1" Type="http://schemas.openxmlformats.org/officeDocument/2006/relationships/slideLayout" Target="../slideLayouts/slideLayout51.xml"/></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1.xml"/><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2.xml"/><Relationship Id="rId1" Type="http://schemas.openxmlformats.org/officeDocument/2006/relationships/slideLayout" Target="../slideLayouts/slideLayout50.xml"/><Relationship Id="rId4" Type="http://schemas.openxmlformats.org/officeDocument/2006/relationships/image" Target="../media/image81.png"/></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3.xml"/><Relationship Id="rId1" Type="http://schemas.openxmlformats.org/officeDocument/2006/relationships/slideLayout" Target="../slideLayouts/slideLayout51.xml"/></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4.xml"/><Relationship Id="rId1" Type="http://schemas.openxmlformats.org/officeDocument/2006/relationships/slideLayout" Target="../slideLayouts/slideLayout50.xml"/><Relationship Id="rId4" Type="http://schemas.openxmlformats.org/officeDocument/2006/relationships/image" Target="../media/image84.png"/></Relationships>
</file>

<file path=ppt/slides/_rels/slide5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39.xml"/><Relationship Id="rId4" Type="http://schemas.openxmlformats.org/officeDocument/2006/relationships/image" Target="../media/image87.png"/></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5.xml"/><Relationship Id="rId1" Type="http://schemas.openxmlformats.org/officeDocument/2006/relationships/slideLayout" Target="../slideLayouts/slideLayout44.xml"/></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6.xml"/><Relationship Id="rId1" Type="http://schemas.openxmlformats.org/officeDocument/2006/relationships/slideLayout" Target="../slideLayouts/slideLayout44.xml"/></Relationships>
</file>

<file path=ppt/slides/_rels/slide5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7.xml"/><Relationship Id="rId1" Type="http://schemas.openxmlformats.org/officeDocument/2006/relationships/slideLayout" Target="../slideLayouts/slideLayout44.xml"/></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8.xml"/><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9.xml"/><Relationship Id="rId1" Type="http://schemas.openxmlformats.org/officeDocument/2006/relationships/slideLayout" Target="../slideLayouts/slideLayout44.xml"/></Relationships>
</file>

<file path=ppt/slides/_rels/slide6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0.xml"/><Relationship Id="rId1" Type="http://schemas.openxmlformats.org/officeDocument/2006/relationships/slideLayout" Target="../slideLayouts/slideLayout44.xml"/></Relationships>
</file>

<file path=ppt/slides/_rels/slide6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1.xml"/><Relationship Id="rId1" Type="http://schemas.openxmlformats.org/officeDocument/2006/relationships/slideLayout" Target="../slideLayouts/slideLayout44.xml"/></Relationships>
</file>

<file path=ppt/slides/_rels/slide6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2.xml"/><Relationship Id="rId1" Type="http://schemas.openxmlformats.org/officeDocument/2006/relationships/slideLayout" Target="../slideLayouts/slideLayout44.xml"/></Relationships>
</file>

<file path=ppt/slides/_rels/slide6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3.xml"/><Relationship Id="rId1" Type="http://schemas.openxmlformats.org/officeDocument/2006/relationships/slideLayout" Target="../slideLayouts/slideLayout44.xml"/></Relationships>
</file>

<file path=ppt/slides/_rels/slide6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4.xml"/><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6053" b="14225"/>
          <a:stretch/>
        </p:blipFill>
        <p:spPr>
          <a:xfrm>
            <a:off x="-43062" y="1122646"/>
            <a:ext cx="8056702" cy="4442981"/>
          </a:xfrm>
        </p:spPr>
      </p:pic>
      <p:sp>
        <p:nvSpPr>
          <p:cNvPr id="6" name="Flowchart: Data 5"/>
          <p:cNvSpPr/>
          <p:nvPr/>
        </p:nvSpPr>
        <p:spPr>
          <a:xfrm flipH="1">
            <a:off x="5357647" y="5498390"/>
            <a:ext cx="2058844" cy="1359612"/>
          </a:xfrm>
          <a:custGeom>
            <a:avLst/>
            <a:gdLst/>
            <a:ahLst/>
            <a:cxnLst/>
            <a:rect l="l" t="t" r="r" b="b"/>
            <a:pathLst>
              <a:path w="2058844" h="1359612">
                <a:moveTo>
                  <a:pt x="514991" y="0"/>
                </a:moveTo>
                <a:lnTo>
                  <a:pt x="0" y="1348688"/>
                </a:lnTo>
                <a:lnTo>
                  <a:pt x="1740905" y="1359612"/>
                </a:lnTo>
                <a:lnTo>
                  <a:pt x="2058844" y="55745"/>
                </a:lnTo>
                <a:lnTo>
                  <a:pt x="1327680" y="55745"/>
                </a:lnTo>
                <a:lnTo>
                  <a:pt x="1327680" y="21533"/>
                </a:lnTo>
                <a:close/>
              </a:path>
            </a:pathLst>
          </a:custGeom>
          <a:solidFill>
            <a:srgbClr val="AA272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18" name="Flowchart: Data 5"/>
          <p:cNvSpPr/>
          <p:nvPr/>
        </p:nvSpPr>
        <p:spPr>
          <a:xfrm flipH="1">
            <a:off x="5043000" y="5515426"/>
            <a:ext cx="1485883" cy="1100407"/>
          </a:xfrm>
          <a:custGeom>
            <a:avLst/>
            <a:gdLst/>
            <a:ahLst/>
            <a:cxnLst/>
            <a:rect l="l" t="t" r="r" b="b"/>
            <a:pathLst>
              <a:path w="1485882" h="1100406">
                <a:moveTo>
                  <a:pt x="271908" y="0"/>
                </a:moveTo>
                <a:lnTo>
                  <a:pt x="0" y="1100406"/>
                </a:lnTo>
                <a:lnTo>
                  <a:pt x="1087754" y="1100406"/>
                </a:lnTo>
                <a:lnTo>
                  <a:pt x="1485882" y="38708"/>
                </a:lnTo>
                <a:lnTo>
                  <a:pt x="441856" y="38708"/>
                </a:lnTo>
                <a:lnTo>
                  <a:pt x="441856" y="3730"/>
                </a:lnTo>
                <a:close/>
              </a:path>
            </a:pathLst>
          </a:custGeom>
          <a:solidFill>
            <a:srgbClr val="AA272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5" name="Flowchart: Data 4"/>
          <p:cNvSpPr/>
          <p:nvPr/>
        </p:nvSpPr>
        <p:spPr>
          <a:xfrm flipH="1">
            <a:off x="443267" y="1"/>
            <a:ext cx="1828800" cy="1125539"/>
          </a:xfrm>
          <a:prstGeom prst="flowChartInputOutput">
            <a:avLst/>
          </a:prstGeom>
          <a:solidFill>
            <a:srgbClr val="AA272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3" name="Flowchart: Data 2"/>
          <p:cNvSpPr/>
          <p:nvPr/>
        </p:nvSpPr>
        <p:spPr>
          <a:xfrm>
            <a:off x="-35563" y="-73572"/>
            <a:ext cx="1935775" cy="695646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81 h 10081"/>
              <a:gd name="connsiteX1" fmla="*/ 38 w 10000"/>
              <a:gd name="connsiteY1" fmla="*/ 0 h 10081"/>
              <a:gd name="connsiteX2" fmla="*/ 10000 w 10000"/>
              <a:gd name="connsiteY2" fmla="*/ 81 h 10081"/>
              <a:gd name="connsiteX3" fmla="*/ 8000 w 10000"/>
              <a:gd name="connsiteY3" fmla="*/ 10081 h 10081"/>
              <a:gd name="connsiteX4" fmla="*/ 0 w 10000"/>
              <a:gd name="connsiteY4" fmla="*/ 10081 h 10081"/>
              <a:gd name="connsiteX0" fmla="*/ 0 w 10000"/>
              <a:gd name="connsiteY0" fmla="*/ 10081 h 61459"/>
              <a:gd name="connsiteX1" fmla="*/ 38 w 10000"/>
              <a:gd name="connsiteY1" fmla="*/ 0 h 61459"/>
              <a:gd name="connsiteX2" fmla="*/ 10000 w 10000"/>
              <a:gd name="connsiteY2" fmla="*/ 81 h 61459"/>
              <a:gd name="connsiteX3" fmla="*/ 1355 w 10000"/>
              <a:gd name="connsiteY3" fmla="*/ 61459 h 61459"/>
              <a:gd name="connsiteX4" fmla="*/ 0 w 10000"/>
              <a:gd name="connsiteY4" fmla="*/ 10081 h 61459"/>
              <a:gd name="connsiteX0" fmla="*/ 0 w 10089"/>
              <a:gd name="connsiteY0" fmla="*/ 61609 h 61609"/>
              <a:gd name="connsiteX1" fmla="*/ 127 w 10089"/>
              <a:gd name="connsiteY1" fmla="*/ 0 h 61609"/>
              <a:gd name="connsiteX2" fmla="*/ 10089 w 10089"/>
              <a:gd name="connsiteY2" fmla="*/ 81 h 61609"/>
              <a:gd name="connsiteX3" fmla="*/ 1444 w 10089"/>
              <a:gd name="connsiteY3" fmla="*/ 61459 h 61609"/>
              <a:gd name="connsiteX4" fmla="*/ 0 w 10089"/>
              <a:gd name="connsiteY4" fmla="*/ 61609 h 61609"/>
              <a:gd name="connsiteX0" fmla="*/ 0 w 10045"/>
              <a:gd name="connsiteY0" fmla="*/ 61534 h 61534"/>
              <a:gd name="connsiteX1" fmla="*/ 83 w 10045"/>
              <a:gd name="connsiteY1" fmla="*/ 0 h 61534"/>
              <a:gd name="connsiteX2" fmla="*/ 10045 w 10045"/>
              <a:gd name="connsiteY2" fmla="*/ 81 h 61534"/>
              <a:gd name="connsiteX3" fmla="*/ 1400 w 10045"/>
              <a:gd name="connsiteY3" fmla="*/ 61459 h 61534"/>
              <a:gd name="connsiteX4" fmla="*/ 0 w 10045"/>
              <a:gd name="connsiteY4" fmla="*/ 61534 h 61534"/>
              <a:gd name="connsiteX0" fmla="*/ 50 w 10095"/>
              <a:gd name="connsiteY0" fmla="*/ 61534 h 61534"/>
              <a:gd name="connsiteX1" fmla="*/ 133 w 10095"/>
              <a:gd name="connsiteY1" fmla="*/ 0 h 61534"/>
              <a:gd name="connsiteX2" fmla="*/ 10095 w 10095"/>
              <a:gd name="connsiteY2" fmla="*/ 81 h 61534"/>
              <a:gd name="connsiteX3" fmla="*/ 1450 w 10095"/>
              <a:gd name="connsiteY3" fmla="*/ 61459 h 61534"/>
              <a:gd name="connsiteX4" fmla="*/ 50 w 10095"/>
              <a:gd name="connsiteY4" fmla="*/ 61534 h 61534"/>
              <a:gd name="connsiteX0" fmla="*/ 0 w 10045"/>
              <a:gd name="connsiteY0" fmla="*/ 61534 h 61534"/>
              <a:gd name="connsiteX1" fmla="*/ 83 w 10045"/>
              <a:gd name="connsiteY1" fmla="*/ 0 h 61534"/>
              <a:gd name="connsiteX2" fmla="*/ 10045 w 10045"/>
              <a:gd name="connsiteY2" fmla="*/ 81 h 61534"/>
              <a:gd name="connsiteX3" fmla="*/ 1400 w 10045"/>
              <a:gd name="connsiteY3" fmla="*/ 61459 h 61534"/>
              <a:gd name="connsiteX4" fmla="*/ 0 w 10045"/>
              <a:gd name="connsiteY4" fmla="*/ 61534 h 61534"/>
              <a:gd name="connsiteX0" fmla="*/ 0 w 10089"/>
              <a:gd name="connsiteY0" fmla="*/ 61233 h 61459"/>
              <a:gd name="connsiteX1" fmla="*/ 127 w 10089"/>
              <a:gd name="connsiteY1" fmla="*/ 0 h 61459"/>
              <a:gd name="connsiteX2" fmla="*/ 10089 w 10089"/>
              <a:gd name="connsiteY2" fmla="*/ 81 h 61459"/>
              <a:gd name="connsiteX3" fmla="*/ 1444 w 10089"/>
              <a:gd name="connsiteY3" fmla="*/ 61459 h 61459"/>
              <a:gd name="connsiteX4" fmla="*/ 0 w 10089"/>
              <a:gd name="connsiteY4" fmla="*/ 61233 h 61459"/>
              <a:gd name="connsiteX0" fmla="*/ 0 w 10089"/>
              <a:gd name="connsiteY0" fmla="*/ 61233 h 61233"/>
              <a:gd name="connsiteX1" fmla="*/ 127 w 10089"/>
              <a:gd name="connsiteY1" fmla="*/ 0 h 61233"/>
              <a:gd name="connsiteX2" fmla="*/ 10089 w 10089"/>
              <a:gd name="connsiteY2" fmla="*/ 81 h 61233"/>
              <a:gd name="connsiteX3" fmla="*/ 1577 w 10089"/>
              <a:gd name="connsiteY3" fmla="*/ 61233 h 61233"/>
              <a:gd name="connsiteX4" fmla="*/ 0 w 10089"/>
              <a:gd name="connsiteY4" fmla="*/ 61233 h 61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9" h="61233">
                <a:moveTo>
                  <a:pt x="0" y="61233"/>
                </a:moveTo>
                <a:cubicBezTo>
                  <a:pt x="13" y="57873"/>
                  <a:pt x="114" y="3360"/>
                  <a:pt x="127" y="0"/>
                </a:cubicBezTo>
                <a:lnTo>
                  <a:pt x="10089" y="81"/>
                </a:lnTo>
                <a:lnTo>
                  <a:pt x="1577" y="61233"/>
                </a:lnTo>
                <a:lnTo>
                  <a:pt x="0" y="61233"/>
                </a:lnTo>
                <a:close/>
              </a:path>
            </a:pathLst>
          </a:custGeom>
          <a:solidFill>
            <a:srgbClr val="AA272F"/>
          </a:solidFill>
          <a:ln>
            <a:noFill/>
          </a:ln>
          <a:effectLst>
            <a:outerShdw blurRad="228600" dist="38100" dir="5400000" algn="t" rotWithShape="0">
              <a:prstClr val="black">
                <a:alpha val="8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8" name="Flowchart: Data 7"/>
          <p:cNvSpPr/>
          <p:nvPr/>
        </p:nvSpPr>
        <p:spPr>
          <a:xfrm>
            <a:off x="5357647" y="-8465"/>
            <a:ext cx="6834355" cy="662429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8017"/>
              <a:gd name="connsiteY0" fmla="*/ 10000 h 10000"/>
              <a:gd name="connsiteX1" fmla="*/ 2000 w 8017"/>
              <a:gd name="connsiteY1" fmla="*/ 0 h 10000"/>
              <a:gd name="connsiteX2" fmla="*/ 8017 w 8017"/>
              <a:gd name="connsiteY2" fmla="*/ 0 h 10000"/>
              <a:gd name="connsiteX3" fmla="*/ 8000 w 8017"/>
              <a:gd name="connsiteY3" fmla="*/ 10000 h 10000"/>
              <a:gd name="connsiteX4" fmla="*/ 0 w 8017"/>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7" h="10000">
                <a:moveTo>
                  <a:pt x="0" y="10000"/>
                </a:moveTo>
                <a:lnTo>
                  <a:pt x="2000" y="0"/>
                </a:lnTo>
                <a:lnTo>
                  <a:pt x="8017" y="0"/>
                </a:lnTo>
                <a:cubicBezTo>
                  <a:pt x="8011" y="3333"/>
                  <a:pt x="8006" y="6667"/>
                  <a:pt x="8000" y="10000"/>
                </a:cubicBezTo>
                <a:lnTo>
                  <a:pt x="0" y="10000"/>
                </a:lnTo>
                <a:close/>
              </a:path>
            </a:pathLst>
          </a:custGeom>
          <a:solidFill>
            <a:srgbClr val="404043">
              <a:alpha val="89412"/>
            </a:srgbClr>
          </a:solidFill>
          <a:ln>
            <a:noFill/>
          </a:ln>
          <a:effectLst>
            <a:outerShdw blurRad="241300" dist="38100" dir="5400000" algn="t"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10" name="Flowchart: Data 7"/>
          <p:cNvSpPr/>
          <p:nvPr/>
        </p:nvSpPr>
        <p:spPr>
          <a:xfrm>
            <a:off x="5479433" y="-19196"/>
            <a:ext cx="6712567" cy="688624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8017"/>
              <a:gd name="connsiteY0" fmla="*/ 10000 h 10000"/>
              <a:gd name="connsiteX1" fmla="*/ 2000 w 8017"/>
              <a:gd name="connsiteY1" fmla="*/ 0 h 10000"/>
              <a:gd name="connsiteX2" fmla="*/ 8017 w 8017"/>
              <a:gd name="connsiteY2" fmla="*/ 0 h 10000"/>
              <a:gd name="connsiteX3" fmla="*/ 8000 w 8017"/>
              <a:gd name="connsiteY3" fmla="*/ 10000 h 10000"/>
              <a:gd name="connsiteX4" fmla="*/ 0 w 8017"/>
              <a:gd name="connsiteY4" fmla="*/ 10000 h 10000"/>
              <a:gd name="connsiteX0" fmla="*/ 0 w 10216"/>
              <a:gd name="connsiteY0" fmla="*/ 9987 h 10000"/>
              <a:gd name="connsiteX1" fmla="*/ 2711 w 10216"/>
              <a:gd name="connsiteY1" fmla="*/ 0 h 10000"/>
              <a:gd name="connsiteX2" fmla="*/ 10216 w 10216"/>
              <a:gd name="connsiteY2" fmla="*/ 0 h 10000"/>
              <a:gd name="connsiteX3" fmla="*/ 10195 w 10216"/>
              <a:gd name="connsiteY3" fmla="*/ 10000 h 10000"/>
              <a:gd name="connsiteX4" fmla="*/ 0 w 10216"/>
              <a:gd name="connsiteY4" fmla="*/ 9987 h 10000"/>
              <a:gd name="connsiteX0" fmla="*/ 0 w 10216"/>
              <a:gd name="connsiteY0" fmla="*/ 9987 h 10000"/>
              <a:gd name="connsiteX1" fmla="*/ 2826 w 10216"/>
              <a:gd name="connsiteY1" fmla="*/ 13 h 10000"/>
              <a:gd name="connsiteX2" fmla="*/ 10216 w 10216"/>
              <a:gd name="connsiteY2" fmla="*/ 0 h 10000"/>
              <a:gd name="connsiteX3" fmla="*/ 10195 w 10216"/>
              <a:gd name="connsiteY3" fmla="*/ 10000 h 10000"/>
              <a:gd name="connsiteX4" fmla="*/ 0 w 10216"/>
              <a:gd name="connsiteY4" fmla="*/ 998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 h="10000">
                <a:moveTo>
                  <a:pt x="0" y="9987"/>
                </a:moveTo>
                <a:lnTo>
                  <a:pt x="2826" y="13"/>
                </a:lnTo>
                <a:lnTo>
                  <a:pt x="10216" y="0"/>
                </a:lnTo>
                <a:cubicBezTo>
                  <a:pt x="10209" y="3333"/>
                  <a:pt x="10202" y="6667"/>
                  <a:pt x="10195" y="10000"/>
                </a:cubicBezTo>
                <a:lnTo>
                  <a:pt x="0" y="9987"/>
                </a:lnTo>
                <a:close/>
              </a:path>
            </a:pathLst>
          </a:custGeom>
          <a:solidFill>
            <a:srgbClr val="AA272F"/>
          </a:solidFill>
          <a:ln>
            <a:noFill/>
          </a:ln>
          <a:effectLst>
            <a:outerShdw blurRad="254000" dist="38100" dir="5400000" algn="t" rotWithShape="0">
              <a:prstClr val="black">
                <a:alpha val="8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lvl="0" algn="ctr" defTabSz="914400">
              <a:lnSpc>
                <a:spcPts val="6500"/>
              </a:lnSpc>
            </a:pPr>
            <a:endParaRPr lang="en-US" sz="4100">
              <a:ln w="0"/>
              <a:solidFill>
                <a:srgbClr val="F8F8F8"/>
              </a:solidFill>
              <a:effectLst>
                <a:outerShdw blurRad="38100" dist="19050" dir="2700000" algn="tl" rotWithShape="0">
                  <a:srgbClr val="F8F8F8">
                    <a:alpha val="40000"/>
                  </a:srgbClr>
                </a:outerShdw>
              </a:effectLst>
              <a:latin typeface="Calibri" panose="020F0502020204030204" pitchFamily="34" charset="0"/>
              <a:ea typeface="Roboto Light" panose="02000000000000000000" pitchFamily="2" charset="0"/>
              <a:cs typeface="Calibri" panose="020F0502020204030204" pitchFamily="34" charset="0"/>
            </a:endParaRPr>
          </a:p>
        </p:txBody>
      </p:sp>
      <p:sp>
        <p:nvSpPr>
          <p:cNvPr id="11" name="Rectangle 10"/>
          <p:cNvSpPr/>
          <p:nvPr/>
        </p:nvSpPr>
        <p:spPr>
          <a:xfrm>
            <a:off x="7346732" y="1243964"/>
            <a:ext cx="3863853" cy="2593019"/>
          </a:xfrm>
          <a:prstGeom prst="rect">
            <a:avLst/>
          </a:prstGeom>
        </p:spPr>
        <p:txBody>
          <a:bodyPr lIns="0" tIns="0" rIns="0" bIns="0">
            <a:normAutofit/>
          </a:bodyPr>
          <a:lstStyle/>
          <a:p>
            <a:pPr algn="r">
              <a:lnSpc>
                <a:spcPts val="6500"/>
              </a:lnSpc>
            </a:pPr>
            <a:endParaRPr lang="en-US" sz="4800">
              <a:ln w="0"/>
              <a:solidFill>
                <a:schemeClr val="bg1"/>
              </a:solidFill>
              <a:effectLst>
                <a:outerShdw blurRad="38100" dist="19050" dir="2700000" algn="tl" rotWithShape="0">
                  <a:schemeClr val="dk1">
                    <a:alpha val="40000"/>
                  </a:schemeClr>
                </a:outerShdw>
              </a:effectLst>
              <a:latin typeface="+mj-lt"/>
              <a:ea typeface="Roboto Light" panose="02000000000000000000" pitchFamily="2" charset="0"/>
              <a:cs typeface="Source Sans Pro ExtraLight" charset="0"/>
            </a:endParaRPr>
          </a:p>
        </p:txBody>
      </p:sp>
      <p:cxnSp>
        <p:nvCxnSpPr>
          <p:cNvPr id="13" name="Straight Connector 12"/>
          <p:cNvCxnSpPr/>
          <p:nvPr/>
        </p:nvCxnSpPr>
        <p:spPr>
          <a:xfrm flipH="1">
            <a:off x="8335539" y="3404659"/>
            <a:ext cx="318211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70E8909-6B70-2641-AC29-7BD1A7690D25}"/>
              </a:ext>
            </a:extLst>
          </p:cNvPr>
          <p:cNvSpPr txBox="1"/>
          <p:nvPr/>
        </p:nvSpPr>
        <p:spPr>
          <a:xfrm>
            <a:off x="7939538" y="3742102"/>
            <a:ext cx="3590278" cy="1180690"/>
          </a:xfrm>
          <a:prstGeom prst="rect">
            <a:avLst/>
          </a:prstGeom>
          <a:noFill/>
        </p:spPr>
        <p:txBody>
          <a:bodyPr wrap="square" lIns="0" tIns="0" rIns="0" bIns="0" rtlCol="0">
            <a:noAutofit/>
          </a:bodyPr>
          <a:lstStyle/>
          <a:p>
            <a:pPr algn="r"/>
            <a:r>
              <a:rPr lang="en-US" sz="2400">
                <a:ln w="0"/>
                <a:solidFill>
                  <a:schemeClr val="bg1"/>
                </a:solidFill>
                <a:effectLst>
                  <a:outerShdw blurRad="38100" dist="19050" dir="2700000" algn="tl" rotWithShape="0">
                    <a:schemeClr val="dk1">
                      <a:alpha val="40000"/>
                    </a:schemeClr>
                  </a:outerShdw>
                </a:effectLst>
                <a:latin typeface="Avenir Next Medium" panose="020B0503020202020204" pitchFamily="34" charset="0"/>
              </a:rPr>
              <a:t>Presented by</a:t>
            </a:r>
          </a:p>
          <a:p>
            <a:pPr algn="r"/>
            <a:r>
              <a:rPr lang="en-US" sz="2400">
                <a:ln w="0"/>
                <a:solidFill>
                  <a:schemeClr val="bg1"/>
                </a:solidFill>
                <a:effectLst>
                  <a:outerShdw blurRad="38100" dist="19050" dir="2700000" algn="tl" rotWithShape="0">
                    <a:schemeClr val="dk1">
                      <a:alpha val="40000"/>
                    </a:schemeClr>
                  </a:outerShdw>
                </a:effectLst>
                <a:latin typeface="Avenir Next Medium" panose="020B0503020202020204" pitchFamily="34" charset="0"/>
              </a:rPr>
              <a:t>(insert name)</a:t>
            </a:r>
          </a:p>
          <a:p>
            <a:pPr algn="r"/>
            <a:r>
              <a:rPr lang="en-US" sz="2400">
                <a:ln w="0"/>
                <a:solidFill>
                  <a:schemeClr val="bg1"/>
                </a:solidFill>
                <a:effectLst>
                  <a:outerShdw blurRad="38100" dist="19050" dir="2700000" algn="tl" rotWithShape="0">
                    <a:schemeClr val="dk1">
                      <a:alpha val="40000"/>
                    </a:schemeClr>
                  </a:outerShdw>
                </a:effectLst>
                <a:latin typeface="Avenir Next Medium" panose="020B0503020202020204" pitchFamily="34" charset="0"/>
              </a:rPr>
              <a:t>(insert title)</a:t>
            </a:r>
          </a:p>
        </p:txBody>
      </p:sp>
      <p:pic>
        <p:nvPicPr>
          <p:cNvPr id="14" name="Picture 13">
            <a:extLst>
              <a:ext uri="{FF2B5EF4-FFF2-40B4-BE49-F238E27FC236}">
                <a16:creationId xmlns:a16="http://schemas.microsoft.com/office/drawing/2014/main" id="{9866ACDB-0973-1F48-938D-F55D4AA4AF4C}"/>
              </a:ext>
            </a:extLst>
          </p:cNvPr>
          <p:cNvPicPr>
            <a:picLocks noChangeAspect="1"/>
          </p:cNvPicPr>
          <p:nvPr/>
        </p:nvPicPr>
        <p:blipFill>
          <a:blip r:embed="rId4"/>
          <a:stretch>
            <a:fillRect/>
          </a:stretch>
        </p:blipFill>
        <p:spPr>
          <a:xfrm>
            <a:off x="8922872" y="5709809"/>
            <a:ext cx="2659069" cy="249998"/>
          </a:xfrm>
          <a:prstGeom prst="rect">
            <a:avLst/>
          </a:prstGeom>
        </p:spPr>
      </p:pic>
      <p:sp>
        <p:nvSpPr>
          <p:cNvPr id="15" name="Rectangle 14">
            <a:extLst>
              <a:ext uri="{FF2B5EF4-FFF2-40B4-BE49-F238E27FC236}">
                <a16:creationId xmlns:a16="http://schemas.microsoft.com/office/drawing/2014/main" id="{2E620C47-C57D-E04C-BE61-57D506F5CF7D}"/>
              </a:ext>
            </a:extLst>
          </p:cNvPr>
          <p:cNvSpPr/>
          <p:nvPr/>
        </p:nvSpPr>
        <p:spPr>
          <a:xfrm>
            <a:off x="6528883" y="768596"/>
            <a:ext cx="5486654" cy="2438168"/>
          </a:xfrm>
          <a:prstGeom prst="rect">
            <a:avLst/>
          </a:prstGeom>
        </p:spPr>
        <p:txBody>
          <a:bodyPr lIns="0" tIns="0" rIns="0" bIns="0">
            <a:normAutofit fontScale="92500"/>
          </a:bodyPr>
          <a:lstStyle/>
          <a:p>
            <a:pPr algn="r">
              <a:lnSpc>
                <a:spcPts val="6500"/>
              </a:lnSpc>
            </a:pPr>
            <a:r>
              <a:rPr lang="en-US" sz="4000" b="1" dirty="0">
                <a:ln w="0"/>
                <a:solidFill>
                  <a:schemeClr val="bg1"/>
                </a:solidFill>
                <a:effectLst>
                  <a:outerShdw blurRad="38100" dist="19050" dir="2700000" algn="tl" rotWithShape="0">
                    <a:schemeClr val="dk1">
                      <a:alpha val="40000"/>
                    </a:schemeClr>
                  </a:outerShdw>
                </a:effectLst>
                <a:latin typeface="Avenir Next" panose="020B0503020202020204" pitchFamily="34" charset="0"/>
                <a:ea typeface="Roboto Light" panose="02000000000000000000" pitchFamily="2" charset="0"/>
                <a:cs typeface="Calibri" panose="020F0502020204030204" pitchFamily="34" charset="0"/>
              </a:rPr>
              <a:t>Roof Coatings  </a:t>
            </a:r>
          </a:p>
          <a:p>
            <a:pPr algn="r">
              <a:lnSpc>
                <a:spcPts val="6500"/>
              </a:lnSpc>
            </a:pPr>
            <a:r>
              <a:rPr lang="en-US" sz="4000" b="1" dirty="0">
                <a:ln w="0"/>
                <a:solidFill>
                  <a:schemeClr val="bg1"/>
                </a:solidFill>
                <a:effectLst>
                  <a:outerShdw blurRad="38100" dist="19050" dir="2700000" algn="tl" rotWithShape="0">
                    <a:schemeClr val="dk1">
                      <a:alpha val="40000"/>
                    </a:schemeClr>
                  </a:outerShdw>
                </a:effectLst>
                <a:latin typeface="Avenir Next" panose="020B0503020202020204" pitchFamily="34" charset="0"/>
                <a:ea typeface="Roboto Light" panose="02000000000000000000" pitchFamily="2" charset="0"/>
                <a:cs typeface="Calibri" panose="020F0502020204030204" pitchFamily="34" charset="0"/>
              </a:rPr>
              <a:t>Decorative, Protective and </a:t>
            </a:r>
          </a:p>
          <a:p>
            <a:pPr algn="r">
              <a:lnSpc>
                <a:spcPts val="6500"/>
              </a:lnSpc>
            </a:pPr>
            <a:r>
              <a:rPr lang="en-US" sz="4000" b="1" dirty="0">
                <a:ln w="0"/>
                <a:solidFill>
                  <a:schemeClr val="bg1"/>
                </a:solidFill>
                <a:effectLst>
                  <a:outerShdw blurRad="38100" dist="19050" dir="2700000" algn="tl" rotWithShape="0">
                    <a:schemeClr val="dk1">
                      <a:alpha val="40000"/>
                    </a:schemeClr>
                  </a:outerShdw>
                </a:effectLst>
                <a:latin typeface="Avenir Next" panose="020B0503020202020204" pitchFamily="34" charset="0"/>
                <a:ea typeface="Roboto Light" panose="02000000000000000000" pitchFamily="2" charset="0"/>
                <a:cs typeface="Calibri" panose="020F0502020204030204" pitchFamily="34" charset="0"/>
              </a:rPr>
              <a:t>Sustainable Alternatives</a:t>
            </a:r>
          </a:p>
        </p:txBody>
      </p:sp>
      <p:sp>
        <p:nvSpPr>
          <p:cNvPr id="16" name="TextBox 15">
            <a:extLst>
              <a:ext uri="{FF2B5EF4-FFF2-40B4-BE49-F238E27FC236}">
                <a16:creationId xmlns:a16="http://schemas.microsoft.com/office/drawing/2014/main" id="{A23EECEA-A53B-4941-B1DE-5C9872E1A7E9}"/>
              </a:ext>
            </a:extLst>
          </p:cNvPr>
          <p:cNvSpPr txBox="1"/>
          <p:nvPr/>
        </p:nvSpPr>
        <p:spPr>
          <a:xfrm>
            <a:off x="7997539" y="6098293"/>
            <a:ext cx="3590278" cy="1180690"/>
          </a:xfrm>
          <a:prstGeom prst="rect">
            <a:avLst/>
          </a:prstGeom>
          <a:noFill/>
        </p:spPr>
        <p:txBody>
          <a:bodyPr wrap="square" lIns="0" tIns="0" rIns="0" bIns="0" rtlCol="0">
            <a:noAutofit/>
          </a:bodyPr>
          <a:lstStyle/>
          <a:p>
            <a:pPr algn="r"/>
            <a:r>
              <a:rPr lang="en-US" sz="1600">
                <a:ln w="0"/>
                <a:solidFill>
                  <a:schemeClr val="bg1"/>
                </a:solidFill>
                <a:effectLst>
                  <a:outerShdw blurRad="38100" dist="19050" dir="2700000" algn="tl" rotWithShape="0">
                    <a:schemeClr val="dk1">
                      <a:alpha val="40000"/>
                    </a:schemeClr>
                  </a:outerShdw>
                </a:effectLst>
                <a:latin typeface="Avenir Next Medium" panose="020B0503020202020204" pitchFamily="34" charset="0"/>
              </a:rPr>
              <a:t>Provider K065</a:t>
            </a:r>
          </a:p>
        </p:txBody>
      </p:sp>
    </p:spTree>
    <p:extLst>
      <p:ext uri="{BB962C8B-B14F-4D97-AF65-F5344CB8AC3E}">
        <p14:creationId xmlns:p14="http://schemas.microsoft.com/office/powerpoint/2010/main" val="3151864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70785F-E768-6F4B-881D-BC9EDB8F8333}"/>
              </a:ext>
            </a:extLst>
          </p:cNvPr>
          <p:cNvSpPr/>
          <p:nvPr/>
        </p:nvSpPr>
        <p:spPr>
          <a:xfrm>
            <a:off x="6949015" y="-27383"/>
            <a:ext cx="5357910" cy="6885383"/>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lowchart: Data 48"/>
          <p:cNvSpPr/>
          <p:nvPr/>
        </p:nvSpPr>
        <p:spPr>
          <a:xfrm flipH="1">
            <a:off x="1246481" y="1231308"/>
            <a:ext cx="3999289" cy="377564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138 h 10138"/>
              <a:gd name="connsiteX1" fmla="*/ 2034 w 10000"/>
              <a:gd name="connsiteY1" fmla="*/ 0 h 10138"/>
              <a:gd name="connsiteX2" fmla="*/ 10000 w 10000"/>
              <a:gd name="connsiteY2" fmla="*/ 138 h 10138"/>
              <a:gd name="connsiteX3" fmla="*/ 8000 w 10000"/>
              <a:gd name="connsiteY3" fmla="*/ 10138 h 10138"/>
              <a:gd name="connsiteX4" fmla="*/ 0 w 10000"/>
              <a:gd name="connsiteY4" fmla="*/ 10138 h 10138"/>
              <a:gd name="connsiteX0" fmla="*/ 0 w 10000"/>
              <a:gd name="connsiteY0" fmla="*/ 35311 h 35311"/>
              <a:gd name="connsiteX1" fmla="*/ 9798 w 10000"/>
              <a:gd name="connsiteY1" fmla="*/ 0 h 35311"/>
              <a:gd name="connsiteX2" fmla="*/ 10000 w 10000"/>
              <a:gd name="connsiteY2" fmla="*/ 25311 h 35311"/>
              <a:gd name="connsiteX3" fmla="*/ 8000 w 10000"/>
              <a:gd name="connsiteY3" fmla="*/ 35311 h 35311"/>
              <a:gd name="connsiteX4" fmla="*/ 0 w 10000"/>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56" h="35311">
                <a:moveTo>
                  <a:pt x="0" y="35311"/>
                </a:moveTo>
                <a:lnTo>
                  <a:pt x="9798" y="0"/>
                </a:lnTo>
                <a:cubicBezTo>
                  <a:pt x="12223" y="3853"/>
                  <a:pt x="11275" y="953"/>
                  <a:pt x="14756" y="7640"/>
                </a:cubicBezTo>
                <a:lnTo>
                  <a:pt x="8000" y="35311"/>
                </a:lnTo>
                <a:lnTo>
                  <a:pt x="0" y="35311"/>
                </a:lnTo>
                <a:close/>
              </a:path>
            </a:pathLst>
          </a:custGeom>
          <a:solidFill>
            <a:schemeClr val="bg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pic>
        <p:nvPicPr>
          <p:cNvPr id="5" name="Picture Placeholder 4"/>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tretch>
            <a:fillRect/>
          </a:stretch>
        </p:blipFill>
        <p:spPr>
          <a:xfrm>
            <a:off x="-1" y="1557024"/>
            <a:ext cx="6950871" cy="4633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4" name="Rectangle 43"/>
          <p:cNvSpPr/>
          <p:nvPr/>
        </p:nvSpPr>
        <p:spPr>
          <a:xfrm>
            <a:off x="6949015" y="376953"/>
            <a:ext cx="5357910" cy="833563"/>
          </a:xfrm>
          <a:prstGeom prst="rect">
            <a:avLst/>
          </a:prstGeom>
        </p:spPr>
        <p:txBody>
          <a:bodyPr wrap="square" lIns="0" tIns="0" rIns="0" bIns="0" anchor="ctr" anchorCtr="0">
            <a:normAutofit/>
          </a:bodyPr>
          <a:lstStyle/>
          <a:p>
            <a:pPr algn="ctr">
              <a:lnSpc>
                <a:spcPts val="6500"/>
              </a:lnSpc>
            </a:pPr>
            <a:r>
              <a:rPr lang="en-US" sz="3600" b="1">
                <a:ln w="0"/>
                <a:solidFill>
                  <a:schemeClr val="bg1">
                    <a:lumMod val="10000"/>
                  </a:schemeClr>
                </a:solidFill>
                <a:effectLst>
                  <a:outerShdw blurRad="38100" dist="19050" dir="2700000" algn="tl" rotWithShape="0">
                    <a:schemeClr val="dk1">
                      <a:alpha val="40000"/>
                    </a:schemeClr>
                  </a:outerShdw>
                </a:effectLst>
                <a:latin typeface="Avenir Next" panose="020B0503020202020204" pitchFamily="34" charset="0"/>
                <a:ea typeface="Roboto Light" panose="02000000000000000000" pitchFamily="2" charset="0"/>
                <a:cs typeface="Source Sans Pro ExtraLight" charset="0"/>
              </a:rPr>
              <a:t>Roof Coatings</a:t>
            </a:r>
          </a:p>
        </p:txBody>
      </p:sp>
      <p:grpSp>
        <p:nvGrpSpPr>
          <p:cNvPr id="2" name="Group 1"/>
          <p:cNvGrpSpPr/>
          <p:nvPr/>
        </p:nvGrpSpPr>
        <p:grpSpPr>
          <a:xfrm>
            <a:off x="-429" y="1186052"/>
            <a:ext cx="2585553" cy="5671948"/>
            <a:chOff x="-1325" y="1210513"/>
            <a:chExt cx="2585553" cy="5671947"/>
          </a:xfrm>
        </p:grpSpPr>
        <p:sp>
          <p:nvSpPr>
            <p:cNvPr id="19" name="Right Triangle 18"/>
            <p:cNvSpPr/>
            <p:nvPr/>
          </p:nvSpPr>
          <p:spPr>
            <a:xfrm rot="10800000" flipH="1">
              <a:off x="0" y="1217926"/>
              <a:ext cx="2584227" cy="5664534"/>
            </a:xfrm>
            <a:custGeom>
              <a:avLst/>
              <a:gdLst>
                <a:gd name="connsiteX0" fmla="*/ 0 w 2474499"/>
                <a:gd name="connsiteY0" fmla="*/ 5664534 h 5664534"/>
                <a:gd name="connsiteX1" fmla="*/ 0 w 2474499"/>
                <a:gd name="connsiteY1" fmla="*/ 0 h 5664534"/>
                <a:gd name="connsiteX2" fmla="*/ 2474499 w 2474499"/>
                <a:gd name="connsiteY2" fmla="*/ 5664534 h 5664534"/>
                <a:gd name="connsiteX3" fmla="*/ 0 w 2474499"/>
                <a:gd name="connsiteY3" fmla="*/ 5664534 h 5664534"/>
                <a:gd name="connsiteX0" fmla="*/ 73152 w 2547651"/>
                <a:gd name="connsiteY0" fmla="*/ 5664534 h 5664534"/>
                <a:gd name="connsiteX1" fmla="*/ 0 w 2547651"/>
                <a:gd name="connsiteY1" fmla="*/ 0 h 5664534"/>
                <a:gd name="connsiteX2" fmla="*/ 2547651 w 2547651"/>
                <a:gd name="connsiteY2" fmla="*/ 5664534 h 5664534"/>
                <a:gd name="connsiteX3" fmla="*/ 73152 w 2547651"/>
                <a:gd name="connsiteY3" fmla="*/ 5664534 h 5664534"/>
                <a:gd name="connsiteX0" fmla="*/ 109728 w 2584227"/>
                <a:gd name="connsiteY0" fmla="*/ 5664534 h 5664534"/>
                <a:gd name="connsiteX1" fmla="*/ 0 w 2584227"/>
                <a:gd name="connsiteY1" fmla="*/ 0 h 5664534"/>
                <a:gd name="connsiteX2" fmla="*/ 2584227 w 2584227"/>
                <a:gd name="connsiteY2" fmla="*/ 5664534 h 5664534"/>
                <a:gd name="connsiteX3" fmla="*/ 109728 w 2584227"/>
                <a:gd name="connsiteY3" fmla="*/ 5664534 h 5664534"/>
              </a:gdLst>
              <a:ahLst/>
              <a:cxnLst>
                <a:cxn ang="0">
                  <a:pos x="connsiteX0" y="connsiteY0"/>
                </a:cxn>
                <a:cxn ang="0">
                  <a:pos x="connsiteX1" y="connsiteY1"/>
                </a:cxn>
                <a:cxn ang="0">
                  <a:pos x="connsiteX2" y="connsiteY2"/>
                </a:cxn>
                <a:cxn ang="0">
                  <a:pos x="connsiteX3" y="connsiteY3"/>
                </a:cxn>
              </a:cxnLst>
              <a:rect l="l" t="t" r="r" b="b"/>
              <a:pathLst>
                <a:path w="2584227" h="5664534">
                  <a:moveTo>
                    <a:pt x="109728" y="5664534"/>
                  </a:moveTo>
                  <a:lnTo>
                    <a:pt x="0" y="0"/>
                  </a:lnTo>
                  <a:lnTo>
                    <a:pt x="2584227" y="5664534"/>
                  </a:lnTo>
                  <a:lnTo>
                    <a:pt x="109728" y="5664534"/>
                  </a:lnTo>
                  <a:close/>
                </a:path>
              </a:pathLst>
            </a:custGeom>
            <a:solidFill>
              <a:schemeClr val="bg1">
                <a:lumMod val="50000"/>
              </a:schemeClr>
            </a:solidFill>
            <a:ln>
              <a:noFill/>
            </a:ln>
            <a:effectLst>
              <a:outerShdw blurRad="165100" dist="177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ight Triangle 17"/>
            <p:cNvSpPr/>
            <p:nvPr/>
          </p:nvSpPr>
          <p:spPr>
            <a:xfrm rot="10800000" flipH="1">
              <a:off x="-1325" y="1210513"/>
              <a:ext cx="2585553" cy="5647331"/>
            </a:xfrm>
            <a:prstGeom prst="rtTriangle">
              <a:avLst/>
            </a:prstGeom>
            <a:solidFill>
              <a:srgbClr val="AA272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Flowchart: Data 2"/>
          <p:cNvSpPr/>
          <p:nvPr/>
        </p:nvSpPr>
        <p:spPr>
          <a:xfrm>
            <a:off x="-22035" y="-27383"/>
            <a:ext cx="1911096" cy="122413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81 h 10081"/>
              <a:gd name="connsiteX1" fmla="*/ 38 w 10000"/>
              <a:gd name="connsiteY1" fmla="*/ 0 h 10081"/>
              <a:gd name="connsiteX2" fmla="*/ 10000 w 10000"/>
              <a:gd name="connsiteY2" fmla="*/ 81 h 10081"/>
              <a:gd name="connsiteX3" fmla="*/ 8000 w 10000"/>
              <a:gd name="connsiteY3" fmla="*/ 10081 h 10081"/>
              <a:gd name="connsiteX4" fmla="*/ 0 w 10000"/>
              <a:gd name="connsiteY4" fmla="*/ 10081 h 10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81">
                <a:moveTo>
                  <a:pt x="0" y="10081"/>
                </a:moveTo>
                <a:cubicBezTo>
                  <a:pt x="13" y="6721"/>
                  <a:pt x="25" y="3360"/>
                  <a:pt x="38" y="0"/>
                </a:cubicBezTo>
                <a:lnTo>
                  <a:pt x="10000" y="81"/>
                </a:lnTo>
                <a:lnTo>
                  <a:pt x="8000" y="10081"/>
                </a:lnTo>
                <a:lnTo>
                  <a:pt x="0" y="10081"/>
                </a:lnTo>
                <a:close/>
              </a:path>
            </a:pathLst>
          </a:custGeom>
          <a:solidFill>
            <a:srgbClr val="AA272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3" name="Rectangle 2">
            <a:extLst>
              <a:ext uri="{FF2B5EF4-FFF2-40B4-BE49-F238E27FC236}">
                <a16:creationId xmlns:a16="http://schemas.microsoft.com/office/drawing/2014/main" id="{6ED8F49F-F5B9-C641-9B41-15B9639CBF3D}"/>
              </a:ext>
            </a:extLst>
          </p:cNvPr>
          <p:cNvSpPr/>
          <p:nvPr/>
        </p:nvSpPr>
        <p:spPr>
          <a:xfrm>
            <a:off x="7210269" y="1811078"/>
            <a:ext cx="5096656" cy="4985980"/>
          </a:xfrm>
          <a:prstGeom prst="rect">
            <a:avLst/>
          </a:prstGeom>
        </p:spPr>
        <p:txBody>
          <a:bodyPr wrap="square">
            <a:spAutoFit/>
          </a:bodyPr>
          <a:lstStyle/>
          <a:p>
            <a:r>
              <a:rPr lang="en-US" sz="2400" b="1">
                <a:solidFill>
                  <a:schemeClr val="bg1">
                    <a:lumMod val="10000"/>
                  </a:schemeClr>
                </a:solidFill>
                <a:latin typeface="Avenir Next Medium" panose="020B0503020202020204" pitchFamily="34" charset="0"/>
              </a:rPr>
              <a:t>TYPES OF PROTECTIVE COATINGS USED IN ROOFING</a:t>
            </a:r>
          </a:p>
          <a:p>
            <a:pPr marL="342900" indent="-342900">
              <a:lnSpc>
                <a:spcPct val="150000"/>
              </a:lnSpc>
              <a:buFont typeface="Arial" panose="020B0604020202020204" pitchFamily="34" charset="0"/>
              <a:buChar char="•"/>
            </a:pPr>
            <a:r>
              <a:rPr lang="en-US" sz="2000">
                <a:solidFill>
                  <a:schemeClr val="bg1">
                    <a:lumMod val="10000"/>
                  </a:schemeClr>
                </a:solidFill>
                <a:latin typeface="Avenir Next Medium" panose="020B0503020202020204" pitchFamily="34" charset="0"/>
              </a:rPr>
              <a:t>Asphalt</a:t>
            </a:r>
          </a:p>
          <a:p>
            <a:pPr marL="342900" indent="-342900">
              <a:lnSpc>
                <a:spcPct val="150000"/>
              </a:lnSpc>
              <a:buFont typeface="Arial" panose="020B0604020202020204" pitchFamily="34" charset="0"/>
              <a:buChar char="•"/>
            </a:pPr>
            <a:r>
              <a:rPr lang="en-US" sz="2000">
                <a:solidFill>
                  <a:schemeClr val="bg1">
                    <a:lumMod val="10000"/>
                  </a:schemeClr>
                </a:solidFill>
                <a:latin typeface="Avenir Next Medium" panose="020B0503020202020204" pitchFamily="34" charset="0"/>
              </a:rPr>
              <a:t>Aluminum</a:t>
            </a:r>
          </a:p>
          <a:p>
            <a:pPr marL="342900" indent="-342900">
              <a:lnSpc>
                <a:spcPct val="150000"/>
              </a:lnSpc>
              <a:buFont typeface="Arial" panose="020B0604020202020204" pitchFamily="34" charset="0"/>
              <a:buChar char="•"/>
            </a:pPr>
            <a:r>
              <a:rPr lang="en-US" sz="2000">
                <a:solidFill>
                  <a:schemeClr val="bg1">
                    <a:lumMod val="10000"/>
                  </a:schemeClr>
                </a:solidFill>
                <a:latin typeface="Avenir Next Medium" panose="020B0503020202020204" pitchFamily="34" charset="0"/>
              </a:rPr>
              <a:t>Acrylic</a:t>
            </a:r>
          </a:p>
          <a:p>
            <a:pPr marL="342900" indent="-342900">
              <a:lnSpc>
                <a:spcPct val="150000"/>
              </a:lnSpc>
              <a:buFont typeface="Arial" panose="020B0604020202020204" pitchFamily="34" charset="0"/>
              <a:buChar char="•"/>
            </a:pPr>
            <a:r>
              <a:rPr lang="en-US" sz="2000">
                <a:solidFill>
                  <a:schemeClr val="bg1">
                    <a:lumMod val="10000"/>
                  </a:schemeClr>
                </a:solidFill>
                <a:latin typeface="Avenir Next Medium" panose="020B0503020202020204" pitchFamily="34" charset="0"/>
              </a:rPr>
              <a:t>Silicone</a:t>
            </a:r>
          </a:p>
          <a:p>
            <a:pPr marL="342900" indent="-342900">
              <a:lnSpc>
                <a:spcPct val="150000"/>
              </a:lnSpc>
              <a:buFont typeface="Arial" panose="020B0604020202020204" pitchFamily="34" charset="0"/>
              <a:buChar char="•"/>
            </a:pPr>
            <a:r>
              <a:rPr lang="en-US" sz="2000">
                <a:solidFill>
                  <a:schemeClr val="bg1">
                    <a:lumMod val="10000"/>
                  </a:schemeClr>
                </a:solidFill>
                <a:latin typeface="Avenir Next Medium" panose="020B0503020202020204" pitchFamily="34" charset="0"/>
              </a:rPr>
              <a:t>Polyurethane</a:t>
            </a:r>
          </a:p>
          <a:p>
            <a:pPr marL="342900" indent="-342900">
              <a:lnSpc>
                <a:spcPct val="150000"/>
              </a:lnSpc>
              <a:buFont typeface="Arial" panose="020B0604020202020204" pitchFamily="34" charset="0"/>
              <a:buChar char="•"/>
            </a:pPr>
            <a:r>
              <a:rPr lang="en-US" sz="2000">
                <a:solidFill>
                  <a:schemeClr val="bg1">
                    <a:lumMod val="10000"/>
                  </a:schemeClr>
                </a:solidFill>
                <a:latin typeface="Avenir Next Medium" panose="020B0503020202020204" pitchFamily="34" charset="0"/>
              </a:rPr>
              <a:t>PMMA (Poly Methyl Methacrylate)</a:t>
            </a:r>
          </a:p>
          <a:p>
            <a:pPr marL="342900" indent="-342900">
              <a:lnSpc>
                <a:spcPct val="150000"/>
              </a:lnSpc>
              <a:buFont typeface="Arial" panose="020B0604020202020204" pitchFamily="34" charset="0"/>
              <a:buChar char="•"/>
            </a:pPr>
            <a:r>
              <a:rPr lang="en-US" sz="2000">
                <a:solidFill>
                  <a:schemeClr val="bg1">
                    <a:lumMod val="10000"/>
                  </a:schemeClr>
                </a:solidFill>
                <a:latin typeface="Avenir Next Medium" panose="020B0503020202020204" pitchFamily="34" charset="0"/>
              </a:rPr>
              <a:t>PVDF (Polyvinylidene Fluoride)</a:t>
            </a:r>
          </a:p>
          <a:p>
            <a:pPr>
              <a:lnSpc>
                <a:spcPct val="150000"/>
              </a:lnSpc>
            </a:pPr>
            <a:endParaRPr lang="en-US" sz="2400" b="1">
              <a:solidFill>
                <a:schemeClr val="bg1">
                  <a:lumMod val="10000"/>
                </a:schemeClr>
              </a:solidFill>
            </a:endParaRPr>
          </a:p>
          <a:p>
            <a:pPr marL="342900" indent="-342900">
              <a:buFont typeface="Arial" panose="020B0604020202020204" pitchFamily="34" charset="0"/>
              <a:buChar char="•"/>
            </a:pPr>
            <a:endParaRPr lang="en-US" sz="2400" b="1">
              <a:solidFill>
                <a:schemeClr val="bg1">
                  <a:lumMod val="10000"/>
                </a:schemeClr>
              </a:solidFill>
            </a:endParaRPr>
          </a:p>
        </p:txBody>
      </p:sp>
    </p:spTree>
    <p:extLst>
      <p:ext uri="{BB962C8B-B14F-4D97-AF65-F5344CB8AC3E}">
        <p14:creationId xmlns:p14="http://schemas.microsoft.com/office/powerpoint/2010/main" val="2646853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lowchart: Data 48"/>
          <p:cNvSpPr/>
          <p:nvPr/>
        </p:nvSpPr>
        <p:spPr>
          <a:xfrm flipH="1">
            <a:off x="1246480" y="1231308"/>
            <a:ext cx="3999289" cy="565856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138 h 10138"/>
              <a:gd name="connsiteX1" fmla="*/ 2034 w 10000"/>
              <a:gd name="connsiteY1" fmla="*/ 0 h 10138"/>
              <a:gd name="connsiteX2" fmla="*/ 10000 w 10000"/>
              <a:gd name="connsiteY2" fmla="*/ 138 h 10138"/>
              <a:gd name="connsiteX3" fmla="*/ 8000 w 10000"/>
              <a:gd name="connsiteY3" fmla="*/ 10138 h 10138"/>
              <a:gd name="connsiteX4" fmla="*/ 0 w 10000"/>
              <a:gd name="connsiteY4" fmla="*/ 10138 h 10138"/>
              <a:gd name="connsiteX0" fmla="*/ 0 w 10000"/>
              <a:gd name="connsiteY0" fmla="*/ 35311 h 35311"/>
              <a:gd name="connsiteX1" fmla="*/ 9798 w 10000"/>
              <a:gd name="connsiteY1" fmla="*/ 0 h 35311"/>
              <a:gd name="connsiteX2" fmla="*/ 10000 w 10000"/>
              <a:gd name="connsiteY2" fmla="*/ 25311 h 35311"/>
              <a:gd name="connsiteX3" fmla="*/ 8000 w 10000"/>
              <a:gd name="connsiteY3" fmla="*/ 35311 h 35311"/>
              <a:gd name="connsiteX4" fmla="*/ 0 w 10000"/>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56" h="35311">
                <a:moveTo>
                  <a:pt x="0" y="35311"/>
                </a:moveTo>
                <a:lnTo>
                  <a:pt x="9798" y="0"/>
                </a:lnTo>
                <a:cubicBezTo>
                  <a:pt x="12223" y="3853"/>
                  <a:pt x="11275" y="953"/>
                  <a:pt x="14756" y="7640"/>
                </a:cubicBezTo>
                <a:lnTo>
                  <a:pt x="8000" y="35311"/>
                </a:lnTo>
                <a:lnTo>
                  <a:pt x="0" y="35311"/>
                </a:lnTo>
                <a:close/>
              </a:path>
            </a:pathLst>
          </a:custGeom>
          <a:solidFill>
            <a:schemeClr val="bg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grpSp>
        <p:nvGrpSpPr>
          <p:cNvPr id="2" name="Group 1"/>
          <p:cNvGrpSpPr/>
          <p:nvPr/>
        </p:nvGrpSpPr>
        <p:grpSpPr>
          <a:xfrm>
            <a:off x="-1325" y="1210515"/>
            <a:ext cx="2585553" cy="5671948"/>
            <a:chOff x="-1325" y="1210513"/>
            <a:chExt cx="2585553" cy="5671947"/>
          </a:xfrm>
        </p:grpSpPr>
        <p:sp>
          <p:nvSpPr>
            <p:cNvPr id="19" name="Right Triangle 18"/>
            <p:cNvSpPr/>
            <p:nvPr/>
          </p:nvSpPr>
          <p:spPr>
            <a:xfrm rot="10800000" flipH="1">
              <a:off x="0" y="1217926"/>
              <a:ext cx="2584227" cy="5664534"/>
            </a:xfrm>
            <a:custGeom>
              <a:avLst/>
              <a:gdLst>
                <a:gd name="connsiteX0" fmla="*/ 0 w 2474499"/>
                <a:gd name="connsiteY0" fmla="*/ 5664534 h 5664534"/>
                <a:gd name="connsiteX1" fmla="*/ 0 w 2474499"/>
                <a:gd name="connsiteY1" fmla="*/ 0 h 5664534"/>
                <a:gd name="connsiteX2" fmla="*/ 2474499 w 2474499"/>
                <a:gd name="connsiteY2" fmla="*/ 5664534 h 5664534"/>
                <a:gd name="connsiteX3" fmla="*/ 0 w 2474499"/>
                <a:gd name="connsiteY3" fmla="*/ 5664534 h 5664534"/>
                <a:gd name="connsiteX0" fmla="*/ 73152 w 2547651"/>
                <a:gd name="connsiteY0" fmla="*/ 5664534 h 5664534"/>
                <a:gd name="connsiteX1" fmla="*/ 0 w 2547651"/>
                <a:gd name="connsiteY1" fmla="*/ 0 h 5664534"/>
                <a:gd name="connsiteX2" fmla="*/ 2547651 w 2547651"/>
                <a:gd name="connsiteY2" fmla="*/ 5664534 h 5664534"/>
                <a:gd name="connsiteX3" fmla="*/ 73152 w 2547651"/>
                <a:gd name="connsiteY3" fmla="*/ 5664534 h 5664534"/>
                <a:gd name="connsiteX0" fmla="*/ 109728 w 2584227"/>
                <a:gd name="connsiteY0" fmla="*/ 5664534 h 5664534"/>
                <a:gd name="connsiteX1" fmla="*/ 0 w 2584227"/>
                <a:gd name="connsiteY1" fmla="*/ 0 h 5664534"/>
                <a:gd name="connsiteX2" fmla="*/ 2584227 w 2584227"/>
                <a:gd name="connsiteY2" fmla="*/ 5664534 h 5664534"/>
                <a:gd name="connsiteX3" fmla="*/ 109728 w 2584227"/>
                <a:gd name="connsiteY3" fmla="*/ 5664534 h 5664534"/>
              </a:gdLst>
              <a:ahLst/>
              <a:cxnLst>
                <a:cxn ang="0">
                  <a:pos x="connsiteX0" y="connsiteY0"/>
                </a:cxn>
                <a:cxn ang="0">
                  <a:pos x="connsiteX1" y="connsiteY1"/>
                </a:cxn>
                <a:cxn ang="0">
                  <a:pos x="connsiteX2" y="connsiteY2"/>
                </a:cxn>
                <a:cxn ang="0">
                  <a:pos x="connsiteX3" y="connsiteY3"/>
                </a:cxn>
              </a:cxnLst>
              <a:rect l="l" t="t" r="r" b="b"/>
              <a:pathLst>
                <a:path w="2584227" h="5664534">
                  <a:moveTo>
                    <a:pt x="109728" y="5664534"/>
                  </a:moveTo>
                  <a:lnTo>
                    <a:pt x="0" y="0"/>
                  </a:lnTo>
                  <a:lnTo>
                    <a:pt x="2584227" y="5664534"/>
                  </a:lnTo>
                  <a:lnTo>
                    <a:pt x="109728" y="5664534"/>
                  </a:lnTo>
                  <a:close/>
                </a:path>
              </a:pathLst>
            </a:custGeom>
            <a:solidFill>
              <a:schemeClr val="bg1">
                <a:lumMod val="50000"/>
              </a:schemeClr>
            </a:solidFill>
            <a:ln>
              <a:noFill/>
            </a:ln>
            <a:effectLst>
              <a:outerShdw blurRad="165100" dist="177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ight Triangle 17"/>
            <p:cNvSpPr/>
            <p:nvPr/>
          </p:nvSpPr>
          <p:spPr>
            <a:xfrm rot="10800000" flipH="1">
              <a:off x="-1325" y="1210513"/>
              <a:ext cx="2585553" cy="5647331"/>
            </a:xfrm>
            <a:prstGeom prst="rtTriangle">
              <a:avLst/>
            </a:prstGeom>
            <a:solidFill>
              <a:srgbClr val="AA272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Flowchart: Data 2"/>
          <p:cNvSpPr/>
          <p:nvPr/>
        </p:nvSpPr>
        <p:spPr>
          <a:xfrm>
            <a:off x="-22035" y="-27383"/>
            <a:ext cx="1911096" cy="122413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81 h 10081"/>
              <a:gd name="connsiteX1" fmla="*/ 38 w 10000"/>
              <a:gd name="connsiteY1" fmla="*/ 0 h 10081"/>
              <a:gd name="connsiteX2" fmla="*/ 10000 w 10000"/>
              <a:gd name="connsiteY2" fmla="*/ 81 h 10081"/>
              <a:gd name="connsiteX3" fmla="*/ 8000 w 10000"/>
              <a:gd name="connsiteY3" fmla="*/ 10081 h 10081"/>
              <a:gd name="connsiteX4" fmla="*/ 0 w 10000"/>
              <a:gd name="connsiteY4" fmla="*/ 10081 h 10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81">
                <a:moveTo>
                  <a:pt x="0" y="10081"/>
                </a:moveTo>
                <a:cubicBezTo>
                  <a:pt x="13" y="6721"/>
                  <a:pt x="25" y="3360"/>
                  <a:pt x="38" y="0"/>
                </a:cubicBezTo>
                <a:lnTo>
                  <a:pt x="10000" y="81"/>
                </a:lnTo>
                <a:lnTo>
                  <a:pt x="8000" y="10081"/>
                </a:lnTo>
                <a:lnTo>
                  <a:pt x="0" y="10081"/>
                </a:lnTo>
                <a:close/>
              </a:path>
            </a:pathLst>
          </a:custGeom>
          <a:solidFill>
            <a:srgbClr val="AA272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4" name="Rectangle 3">
            <a:extLst>
              <a:ext uri="{FF2B5EF4-FFF2-40B4-BE49-F238E27FC236}">
                <a16:creationId xmlns:a16="http://schemas.microsoft.com/office/drawing/2014/main" id="{7D70785F-E768-6F4B-881D-BC9EDB8F8333}"/>
              </a:ext>
            </a:extLst>
          </p:cNvPr>
          <p:cNvSpPr/>
          <p:nvPr/>
        </p:nvSpPr>
        <p:spPr>
          <a:xfrm>
            <a:off x="3297836" y="4493"/>
            <a:ext cx="8894164" cy="6885383"/>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8AC42DC-E8D9-434C-8013-FDAF07E674C3}"/>
              </a:ext>
            </a:extLst>
          </p:cNvPr>
          <p:cNvSpPr/>
          <p:nvPr/>
        </p:nvSpPr>
        <p:spPr>
          <a:xfrm>
            <a:off x="3297837" y="376953"/>
            <a:ext cx="8894164" cy="833563"/>
          </a:xfrm>
          <a:prstGeom prst="rect">
            <a:avLst/>
          </a:prstGeom>
        </p:spPr>
        <p:txBody>
          <a:bodyPr wrap="square" lIns="0" tIns="0" rIns="0" bIns="0" anchor="ctr" anchorCtr="0">
            <a:normAutofit/>
          </a:bodyPr>
          <a:lstStyle/>
          <a:p>
            <a:pPr algn="ctr">
              <a:lnSpc>
                <a:spcPts val="6500"/>
              </a:lnSpc>
            </a:pPr>
            <a:r>
              <a:rPr lang="en-US" sz="3600" b="1">
                <a:ln w="0"/>
                <a:solidFill>
                  <a:schemeClr val="bg1">
                    <a:lumMod val="10000"/>
                  </a:schemeClr>
                </a:solidFill>
                <a:effectLst>
                  <a:outerShdw blurRad="38100" dist="19050" dir="2700000" algn="tl" rotWithShape="0">
                    <a:schemeClr val="dk1">
                      <a:alpha val="40000"/>
                    </a:schemeClr>
                  </a:outerShdw>
                </a:effectLst>
                <a:latin typeface="Avenir Next" panose="020B0503020202020204" pitchFamily="34" charset="0"/>
                <a:ea typeface="Roboto Light" panose="02000000000000000000" pitchFamily="2" charset="0"/>
                <a:cs typeface="Source Sans Pro ExtraLight" charset="0"/>
              </a:rPr>
              <a:t>Roof Coatings</a:t>
            </a:r>
          </a:p>
        </p:txBody>
      </p:sp>
      <p:grpSp>
        <p:nvGrpSpPr>
          <p:cNvPr id="3" name="Group 2">
            <a:extLst>
              <a:ext uri="{FF2B5EF4-FFF2-40B4-BE49-F238E27FC236}">
                <a16:creationId xmlns:a16="http://schemas.microsoft.com/office/drawing/2014/main" id="{895D4997-81B5-3449-AD41-3DEE527F4C8F}"/>
              </a:ext>
            </a:extLst>
          </p:cNvPr>
          <p:cNvGrpSpPr/>
          <p:nvPr/>
        </p:nvGrpSpPr>
        <p:grpSpPr>
          <a:xfrm>
            <a:off x="4635584" y="1610348"/>
            <a:ext cx="5903165" cy="4416454"/>
            <a:chOff x="4635584" y="1610348"/>
            <a:chExt cx="5903165" cy="4416454"/>
          </a:xfrm>
        </p:grpSpPr>
        <p:pic>
          <p:nvPicPr>
            <p:cNvPr id="10" name="Picture 2" descr="Image result for aluminum roof coating pictures">
              <a:hlinkClick r:id="rId3"/>
              <a:extLst>
                <a:ext uri="{FF2B5EF4-FFF2-40B4-BE49-F238E27FC236}">
                  <a16:creationId xmlns:a16="http://schemas.microsoft.com/office/drawing/2014/main" id="{2A98B6A1-2FE1-B04E-84E2-7B8EF953C5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5584" y="1610348"/>
              <a:ext cx="5903165" cy="36373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10">
              <a:extLst>
                <a:ext uri="{FF2B5EF4-FFF2-40B4-BE49-F238E27FC236}">
                  <a16:creationId xmlns:a16="http://schemas.microsoft.com/office/drawing/2014/main" id="{DDC51A5F-B068-CC4F-BC96-8F4D1901DE2A}"/>
                </a:ext>
              </a:extLst>
            </p:cNvPr>
            <p:cNvSpPr/>
            <p:nvPr/>
          </p:nvSpPr>
          <p:spPr>
            <a:xfrm>
              <a:off x="4635584" y="5626692"/>
              <a:ext cx="5903165" cy="400110"/>
            </a:xfrm>
            <a:prstGeom prst="rect">
              <a:avLst/>
            </a:prstGeom>
          </p:spPr>
          <p:txBody>
            <a:bodyPr wrap="square">
              <a:spAutoFit/>
            </a:bodyPr>
            <a:lstStyle/>
            <a:p>
              <a:pPr marL="457200" lvl="1" defTabSz="914400"/>
              <a:r>
                <a:rPr lang="en-US" sz="2000">
                  <a:solidFill>
                    <a:prstClr val="black"/>
                  </a:solidFill>
                  <a:latin typeface="Calibri"/>
                </a:rPr>
                <a:t>Aluminum Coating over Modified Bitumen</a:t>
              </a:r>
            </a:p>
          </p:txBody>
        </p:sp>
      </p:grpSp>
    </p:spTree>
    <p:extLst>
      <p:ext uri="{BB962C8B-B14F-4D97-AF65-F5344CB8AC3E}">
        <p14:creationId xmlns:p14="http://schemas.microsoft.com/office/powerpoint/2010/main" val="4071868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lowchart: Data 48"/>
          <p:cNvSpPr/>
          <p:nvPr/>
        </p:nvSpPr>
        <p:spPr>
          <a:xfrm flipH="1">
            <a:off x="1246480" y="1231308"/>
            <a:ext cx="3999289" cy="565856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138 h 10138"/>
              <a:gd name="connsiteX1" fmla="*/ 2034 w 10000"/>
              <a:gd name="connsiteY1" fmla="*/ 0 h 10138"/>
              <a:gd name="connsiteX2" fmla="*/ 10000 w 10000"/>
              <a:gd name="connsiteY2" fmla="*/ 138 h 10138"/>
              <a:gd name="connsiteX3" fmla="*/ 8000 w 10000"/>
              <a:gd name="connsiteY3" fmla="*/ 10138 h 10138"/>
              <a:gd name="connsiteX4" fmla="*/ 0 w 10000"/>
              <a:gd name="connsiteY4" fmla="*/ 10138 h 10138"/>
              <a:gd name="connsiteX0" fmla="*/ 0 w 10000"/>
              <a:gd name="connsiteY0" fmla="*/ 35311 h 35311"/>
              <a:gd name="connsiteX1" fmla="*/ 9798 w 10000"/>
              <a:gd name="connsiteY1" fmla="*/ 0 h 35311"/>
              <a:gd name="connsiteX2" fmla="*/ 10000 w 10000"/>
              <a:gd name="connsiteY2" fmla="*/ 25311 h 35311"/>
              <a:gd name="connsiteX3" fmla="*/ 8000 w 10000"/>
              <a:gd name="connsiteY3" fmla="*/ 35311 h 35311"/>
              <a:gd name="connsiteX4" fmla="*/ 0 w 10000"/>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56" h="35311">
                <a:moveTo>
                  <a:pt x="0" y="35311"/>
                </a:moveTo>
                <a:lnTo>
                  <a:pt x="9798" y="0"/>
                </a:lnTo>
                <a:cubicBezTo>
                  <a:pt x="12223" y="3853"/>
                  <a:pt x="11275" y="953"/>
                  <a:pt x="14756" y="7640"/>
                </a:cubicBezTo>
                <a:lnTo>
                  <a:pt x="8000" y="35311"/>
                </a:lnTo>
                <a:lnTo>
                  <a:pt x="0" y="35311"/>
                </a:lnTo>
                <a:close/>
              </a:path>
            </a:pathLst>
          </a:custGeom>
          <a:solidFill>
            <a:schemeClr val="bg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grpSp>
        <p:nvGrpSpPr>
          <p:cNvPr id="2" name="Group 1"/>
          <p:cNvGrpSpPr/>
          <p:nvPr/>
        </p:nvGrpSpPr>
        <p:grpSpPr>
          <a:xfrm>
            <a:off x="-1325" y="1210515"/>
            <a:ext cx="2585553" cy="5671948"/>
            <a:chOff x="-1325" y="1210513"/>
            <a:chExt cx="2585553" cy="5671947"/>
          </a:xfrm>
        </p:grpSpPr>
        <p:sp>
          <p:nvSpPr>
            <p:cNvPr id="19" name="Right Triangle 18"/>
            <p:cNvSpPr/>
            <p:nvPr/>
          </p:nvSpPr>
          <p:spPr>
            <a:xfrm rot="10800000" flipH="1">
              <a:off x="0" y="1217926"/>
              <a:ext cx="2584227" cy="5664534"/>
            </a:xfrm>
            <a:custGeom>
              <a:avLst/>
              <a:gdLst>
                <a:gd name="connsiteX0" fmla="*/ 0 w 2474499"/>
                <a:gd name="connsiteY0" fmla="*/ 5664534 h 5664534"/>
                <a:gd name="connsiteX1" fmla="*/ 0 w 2474499"/>
                <a:gd name="connsiteY1" fmla="*/ 0 h 5664534"/>
                <a:gd name="connsiteX2" fmla="*/ 2474499 w 2474499"/>
                <a:gd name="connsiteY2" fmla="*/ 5664534 h 5664534"/>
                <a:gd name="connsiteX3" fmla="*/ 0 w 2474499"/>
                <a:gd name="connsiteY3" fmla="*/ 5664534 h 5664534"/>
                <a:gd name="connsiteX0" fmla="*/ 73152 w 2547651"/>
                <a:gd name="connsiteY0" fmla="*/ 5664534 h 5664534"/>
                <a:gd name="connsiteX1" fmla="*/ 0 w 2547651"/>
                <a:gd name="connsiteY1" fmla="*/ 0 h 5664534"/>
                <a:gd name="connsiteX2" fmla="*/ 2547651 w 2547651"/>
                <a:gd name="connsiteY2" fmla="*/ 5664534 h 5664534"/>
                <a:gd name="connsiteX3" fmla="*/ 73152 w 2547651"/>
                <a:gd name="connsiteY3" fmla="*/ 5664534 h 5664534"/>
                <a:gd name="connsiteX0" fmla="*/ 109728 w 2584227"/>
                <a:gd name="connsiteY0" fmla="*/ 5664534 h 5664534"/>
                <a:gd name="connsiteX1" fmla="*/ 0 w 2584227"/>
                <a:gd name="connsiteY1" fmla="*/ 0 h 5664534"/>
                <a:gd name="connsiteX2" fmla="*/ 2584227 w 2584227"/>
                <a:gd name="connsiteY2" fmla="*/ 5664534 h 5664534"/>
                <a:gd name="connsiteX3" fmla="*/ 109728 w 2584227"/>
                <a:gd name="connsiteY3" fmla="*/ 5664534 h 5664534"/>
              </a:gdLst>
              <a:ahLst/>
              <a:cxnLst>
                <a:cxn ang="0">
                  <a:pos x="connsiteX0" y="connsiteY0"/>
                </a:cxn>
                <a:cxn ang="0">
                  <a:pos x="connsiteX1" y="connsiteY1"/>
                </a:cxn>
                <a:cxn ang="0">
                  <a:pos x="connsiteX2" y="connsiteY2"/>
                </a:cxn>
                <a:cxn ang="0">
                  <a:pos x="connsiteX3" y="connsiteY3"/>
                </a:cxn>
              </a:cxnLst>
              <a:rect l="l" t="t" r="r" b="b"/>
              <a:pathLst>
                <a:path w="2584227" h="5664534">
                  <a:moveTo>
                    <a:pt x="109728" y="5664534"/>
                  </a:moveTo>
                  <a:lnTo>
                    <a:pt x="0" y="0"/>
                  </a:lnTo>
                  <a:lnTo>
                    <a:pt x="2584227" y="5664534"/>
                  </a:lnTo>
                  <a:lnTo>
                    <a:pt x="109728" y="5664534"/>
                  </a:lnTo>
                  <a:close/>
                </a:path>
              </a:pathLst>
            </a:custGeom>
            <a:solidFill>
              <a:schemeClr val="bg1">
                <a:lumMod val="50000"/>
              </a:schemeClr>
            </a:solidFill>
            <a:ln>
              <a:noFill/>
            </a:ln>
            <a:effectLst>
              <a:outerShdw blurRad="165100" dist="177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ight Triangle 17"/>
            <p:cNvSpPr/>
            <p:nvPr/>
          </p:nvSpPr>
          <p:spPr>
            <a:xfrm rot="10800000" flipH="1">
              <a:off x="-1325" y="1210513"/>
              <a:ext cx="2585553" cy="5647331"/>
            </a:xfrm>
            <a:prstGeom prst="rtTriangle">
              <a:avLst/>
            </a:prstGeom>
            <a:solidFill>
              <a:srgbClr val="AA272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Flowchart: Data 2"/>
          <p:cNvSpPr/>
          <p:nvPr/>
        </p:nvSpPr>
        <p:spPr>
          <a:xfrm>
            <a:off x="-22035" y="-27383"/>
            <a:ext cx="1911096" cy="122413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81 h 10081"/>
              <a:gd name="connsiteX1" fmla="*/ 38 w 10000"/>
              <a:gd name="connsiteY1" fmla="*/ 0 h 10081"/>
              <a:gd name="connsiteX2" fmla="*/ 10000 w 10000"/>
              <a:gd name="connsiteY2" fmla="*/ 81 h 10081"/>
              <a:gd name="connsiteX3" fmla="*/ 8000 w 10000"/>
              <a:gd name="connsiteY3" fmla="*/ 10081 h 10081"/>
              <a:gd name="connsiteX4" fmla="*/ 0 w 10000"/>
              <a:gd name="connsiteY4" fmla="*/ 10081 h 10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81">
                <a:moveTo>
                  <a:pt x="0" y="10081"/>
                </a:moveTo>
                <a:cubicBezTo>
                  <a:pt x="13" y="6721"/>
                  <a:pt x="25" y="3360"/>
                  <a:pt x="38" y="0"/>
                </a:cubicBezTo>
                <a:lnTo>
                  <a:pt x="10000" y="81"/>
                </a:lnTo>
                <a:lnTo>
                  <a:pt x="8000" y="10081"/>
                </a:lnTo>
                <a:lnTo>
                  <a:pt x="0" y="10081"/>
                </a:lnTo>
                <a:close/>
              </a:path>
            </a:pathLst>
          </a:custGeom>
          <a:solidFill>
            <a:srgbClr val="AA272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4" name="Rectangle 3">
            <a:extLst>
              <a:ext uri="{FF2B5EF4-FFF2-40B4-BE49-F238E27FC236}">
                <a16:creationId xmlns:a16="http://schemas.microsoft.com/office/drawing/2014/main" id="{7D70785F-E768-6F4B-881D-BC9EDB8F8333}"/>
              </a:ext>
            </a:extLst>
          </p:cNvPr>
          <p:cNvSpPr/>
          <p:nvPr/>
        </p:nvSpPr>
        <p:spPr>
          <a:xfrm>
            <a:off x="3297836" y="4493"/>
            <a:ext cx="8894164" cy="6885383"/>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8AC42DC-E8D9-434C-8013-FDAF07E674C3}"/>
              </a:ext>
            </a:extLst>
          </p:cNvPr>
          <p:cNvSpPr/>
          <p:nvPr/>
        </p:nvSpPr>
        <p:spPr>
          <a:xfrm>
            <a:off x="3297837" y="376953"/>
            <a:ext cx="8894164" cy="833563"/>
          </a:xfrm>
          <a:prstGeom prst="rect">
            <a:avLst/>
          </a:prstGeom>
        </p:spPr>
        <p:txBody>
          <a:bodyPr wrap="square" lIns="0" tIns="0" rIns="0" bIns="0" anchor="ctr" anchorCtr="0">
            <a:normAutofit/>
          </a:bodyPr>
          <a:lstStyle/>
          <a:p>
            <a:pPr algn="ctr">
              <a:lnSpc>
                <a:spcPts val="6500"/>
              </a:lnSpc>
            </a:pPr>
            <a:r>
              <a:rPr lang="en-US" sz="3600" b="1">
                <a:ln w="0"/>
                <a:solidFill>
                  <a:schemeClr val="bg1">
                    <a:lumMod val="10000"/>
                  </a:schemeClr>
                </a:solidFill>
                <a:effectLst>
                  <a:outerShdw blurRad="38100" dist="19050" dir="2700000" algn="tl" rotWithShape="0">
                    <a:schemeClr val="dk1">
                      <a:alpha val="40000"/>
                    </a:schemeClr>
                  </a:outerShdw>
                </a:effectLst>
                <a:latin typeface="Avenir Next" panose="020B0503020202020204" pitchFamily="34" charset="0"/>
                <a:ea typeface="Roboto Light" panose="02000000000000000000" pitchFamily="2" charset="0"/>
                <a:cs typeface="Source Sans Pro ExtraLight" charset="0"/>
              </a:rPr>
              <a:t>Roof Coatings</a:t>
            </a:r>
          </a:p>
        </p:txBody>
      </p:sp>
      <p:pic>
        <p:nvPicPr>
          <p:cNvPr id="12" name="Picture 11">
            <a:extLst>
              <a:ext uri="{FF2B5EF4-FFF2-40B4-BE49-F238E27FC236}">
                <a16:creationId xmlns:a16="http://schemas.microsoft.com/office/drawing/2014/main" id="{8D3AEA8F-176C-BB4F-A17F-3E4E710D68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 t="9576" r="937" b="11225"/>
          <a:stretch/>
        </p:blipFill>
        <p:spPr>
          <a:xfrm>
            <a:off x="3297835" y="1596325"/>
            <a:ext cx="8737321" cy="45646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6" name="Group 5">
            <a:extLst>
              <a:ext uri="{FF2B5EF4-FFF2-40B4-BE49-F238E27FC236}">
                <a16:creationId xmlns:a16="http://schemas.microsoft.com/office/drawing/2014/main" id="{FB96AF9C-8F53-534D-9969-0130D8F85455}"/>
              </a:ext>
            </a:extLst>
          </p:cNvPr>
          <p:cNvGrpSpPr/>
          <p:nvPr/>
        </p:nvGrpSpPr>
        <p:grpSpPr>
          <a:xfrm>
            <a:off x="9326881" y="1301183"/>
            <a:ext cx="2865120" cy="2422919"/>
            <a:chOff x="9743607" y="1596325"/>
            <a:chExt cx="2291549" cy="1832675"/>
          </a:xfrm>
        </p:grpSpPr>
        <p:sp>
          <p:nvSpPr>
            <p:cNvPr id="5" name="Rectangle 4">
              <a:extLst>
                <a:ext uri="{FF2B5EF4-FFF2-40B4-BE49-F238E27FC236}">
                  <a16:creationId xmlns:a16="http://schemas.microsoft.com/office/drawing/2014/main" id="{E7A514FC-2C08-D748-A548-8E876E149439}"/>
                </a:ext>
              </a:extLst>
            </p:cNvPr>
            <p:cNvSpPr/>
            <p:nvPr/>
          </p:nvSpPr>
          <p:spPr>
            <a:xfrm>
              <a:off x="9743607" y="1596325"/>
              <a:ext cx="2291549" cy="1832675"/>
            </a:xfrm>
            <a:prstGeom prst="rect">
              <a:avLst/>
            </a:prstGeom>
            <a:solidFill>
              <a:schemeClr val="bg1">
                <a:lumMod val="25000"/>
              </a:schemeClr>
            </a:solidFill>
            <a:ln>
              <a:solidFill>
                <a:schemeClr val="bg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verasboro-20130925-00452.jpg">
              <a:extLst>
                <a:ext uri="{FF2B5EF4-FFF2-40B4-BE49-F238E27FC236}">
                  <a16:creationId xmlns:a16="http://schemas.microsoft.com/office/drawing/2014/main" id="{2EB98433-0897-F641-81CD-10737CC1B6B7}"/>
                </a:ext>
              </a:extLst>
            </p:cNvPr>
            <p:cNvPicPr>
              <a:picLocks noChangeAspect="1"/>
            </p:cNvPicPr>
            <p:nvPr/>
          </p:nvPicPr>
          <p:blipFill>
            <a:blip r:embed="rId4"/>
            <a:stretch>
              <a:fillRect/>
            </a:stretch>
          </p:blipFill>
          <p:spPr>
            <a:xfrm>
              <a:off x="9867073" y="1748055"/>
              <a:ext cx="2044616" cy="15292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483062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lowchart: Data 48"/>
          <p:cNvSpPr/>
          <p:nvPr/>
        </p:nvSpPr>
        <p:spPr>
          <a:xfrm flipH="1">
            <a:off x="1246480" y="1231308"/>
            <a:ext cx="3999289" cy="565856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138 h 10138"/>
              <a:gd name="connsiteX1" fmla="*/ 2034 w 10000"/>
              <a:gd name="connsiteY1" fmla="*/ 0 h 10138"/>
              <a:gd name="connsiteX2" fmla="*/ 10000 w 10000"/>
              <a:gd name="connsiteY2" fmla="*/ 138 h 10138"/>
              <a:gd name="connsiteX3" fmla="*/ 8000 w 10000"/>
              <a:gd name="connsiteY3" fmla="*/ 10138 h 10138"/>
              <a:gd name="connsiteX4" fmla="*/ 0 w 10000"/>
              <a:gd name="connsiteY4" fmla="*/ 10138 h 10138"/>
              <a:gd name="connsiteX0" fmla="*/ 0 w 10000"/>
              <a:gd name="connsiteY0" fmla="*/ 35311 h 35311"/>
              <a:gd name="connsiteX1" fmla="*/ 9798 w 10000"/>
              <a:gd name="connsiteY1" fmla="*/ 0 h 35311"/>
              <a:gd name="connsiteX2" fmla="*/ 10000 w 10000"/>
              <a:gd name="connsiteY2" fmla="*/ 25311 h 35311"/>
              <a:gd name="connsiteX3" fmla="*/ 8000 w 10000"/>
              <a:gd name="connsiteY3" fmla="*/ 35311 h 35311"/>
              <a:gd name="connsiteX4" fmla="*/ 0 w 10000"/>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56" h="35311">
                <a:moveTo>
                  <a:pt x="0" y="35311"/>
                </a:moveTo>
                <a:lnTo>
                  <a:pt x="9798" y="0"/>
                </a:lnTo>
                <a:cubicBezTo>
                  <a:pt x="12223" y="3853"/>
                  <a:pt x="11275" y="953"/>
                  <a:pt x="14756" y="7640"/>
                </a:cubicBezTo>
                <a:lnTo>
                  <a:pt x="8000" y="35311"/>
                </a:lnTo>
                <a:lnTo>
                  <a:pt x="0" y="35311"/>
                </a:lnTo>
                <a:close/>
              </a:path>
            </a:pathLst>
          </a:custGeom>
          <a:solidFill>
            <a:schemeClr val="bg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grpSp>
        <p:nvGrpSpPr>
          <p:cNvPr id="2" name="Group 1"/>
          <p:cNvGrpSpPr/>
          <p:nvPr/>
        </p:nvGrpSpPr>
        <p:grpSpPr>
          <a:xfrm>
            <a:off x="-1325" y="1210515"/>
            <a:ext cx="2585553" cy="5671948"/>
            <a:chOff x="-1325" y="1210513"/>
            <a:chExt cx="2585553" cy="5671947"/>
          </a:xfrm>
        </p:grpSpPr>
        <p:sp>
          <p:nvSpPr>
            <p:cNvPr id="19" name="Right Triangle 18"/>
            <p:cNvSpPr/>
            <p:nvPr/>
          </p:nvSpPr>
          <p:spPr>
            <a:xfrm rot="10800000" flipH="1">
              <a:off x="0" y="1217926"/>
              <a:ext cx="2584227" cy="5664534"/>
            </a:xfrm>
            <a:custGeom>
              <a:avLst/>
              <a:gdLst>
                <a:gd name="connsiteX0" fmla="*/ 0 w 2474499"/>
                <a:gd name="connsiteY0" fmla="*/ 5664534 h 5664534"/>
                <a:gd name="connsiteX1" fmla="*/ 0 w 2474499"/>
                <a:gd name="connsiteY1" fmla="*/ 0 h 5664534"/>
                <a:gd name="connsiteX2" fmla="*/ 2474499 w 2474499"/>
                <a:gd name="connsiteY2" fmla="*/ 5664534 h 5664534"/>
                <a:gd name="connsiteX3" fmla="*/ 0 w 2474499"/>
                <a:gd name="connsiteY3" fmla="*/ 5664534 h 5664534"/>
                <a:gd name="connsiteX0" fmla="*/ 73152 w 2547651"/>
                <a:gd name="connsiteY0" fmla="*/ 5664534 h 5664534"/>
                <a:gd name="connsiteX1" fmla="*/ 0 w 2547651"/>
                <a:gd name="connsiteY1" fmla="*/ 0 h 5664534"/>
                <a:gd name="connsiteX2" fmla="*/ 2547651 w 2547651"/>
                <a:gd name="connsiteY2" fmla="*/ 5664534 h 5664534"/>
                <a:gd name="connsiteX3" fmla="*/ 73152 w 2547651"/>
                <a:gd name="connsiteY3" fmla="*/ 5664534 h 5664534"/>
                <a:gd name="connsiteX0" fmla="*/ 109728 w 2584227"/>
                <a:gd name="connsiteY0" fmla="*/ 5664534 h 5664534"/>
                <a:gd name="connsiteX1" fmla="*/ 0 w 2584227"/>
                <a:gd name="connsiteY1" fmla="*/ 0 h 5664534"/>
                <a:gd name="connsiteX2" fmla="*/ 2584227 w 2584227"/>
                <a:gd name="connsiteY2" fmla="*/ 5664534 h 5664534"/>
                <a:gd name="connsiteX3" fmla="*/ 109728 w 2584227"/>
                <a:gd name="connsiteY3" fmla="*/ 5664534 h 5664534"/>
              </a:gdLst>
              <a:ahLst/>
              <a:cxnLst>
                <a:cxn ang="0">
                  <a:pos x="connsiteX0" y="connsiteY0"/>
                </a:cxn>
                <a:cxn ang="0">
                  <a:pos x="connsiteX1" y="connsiteY1"/>
                </a:cxn>
                <a:cxn ang="0">
                  <a:pos x="connsiteX2" y="connsiteY2"/>
                </a:cxn>
                <a:cxn ang="0">
                  <a:pos x="connsiteX3" y="connsiteY3"/>
                </a:cxn>
              </a:cxnLst>
              <a:rect l="l" t="t" r="r" b="b"/>
              <a:pathLst>
                <a:path w="2584227" h="5664534">
                  <a:moveTo>
                    <a:pt x="109728" y="5664534"/>
                  </a:moveTo>
                  <a:lnTo>
                    <a:pt x="0" y="0"/>
                  </a:lnTo>
                  <a:lnTo>
                    <a:pt x="2584227" y="5664534"/>
                  </a:lnTo>
                  <a:lnTo>
                    <a:pt x="109728" y="5664534"/>
                  </a:lnTo>
                  <a:close/>
                </a:path>
              </a:pathLst>
            </a:custGeom>
            <a:solidFill>
              <a:schemeClr val="bg1">
                <a:lumMod val="50000"/>
              </a:schemeClr>
            </a:solidFill>
            <a:ln>
              <a:noFill/>
            </a:ln>
            <a:effectLst>
              <a:outerShdw blurRad="165100" dist="177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ight Triangle 17"/>
            <p:cNvSpPr/>
            <p:nvPr/>
          </p:nvSpPr>
          <p:spPr>
            <a:xfrm rot="10800000" flipH="1">
              <a:off x="-1325" y="1210513"/>
              <a:ext cx="2585553" cy="5647331"/>
            </a:xfrm>
            <a:prstGeom prst="rtTriangle">
              <a:avLst/>
            </a:prstGeom>
            <a:solidFill>
              <a:srgbClr val="AA272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Flowchart: Data 2"/>
          <p:cNvSpPr/>
          <p:nvPr/>
        </p:nvSpPr>
        <p:spPr>
          <a:xfrm>
            <a:off x="-22035" y="-27383"/>
            <a:ext cx="1911096" cy="122413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81 h 10081"/>
              <a:gd name="connsiteX1" fmla="*/ 38 w 10000"/>
              <a:gd name="connsiteY1" fmla="*/ 0 h 10081"/>
              <a:gd name="connsiteX2" fmla="*/ 10000 w 10000"/>
              <a:gd name="connsiteY2" fmla="*/ 81 h 10081"/>
              <a:gd name="connsiteX3" fmla="*/ 8000 w 10000"/>
              <a:gd name="connsiteY3" fmla="*/ 10081 h 10081"/>
              <a:gd name="connsiteX4" fmla="*/ 0 w 10000"/>
              <a:gd name="connsiteY4" fmla="*/ 10081 h 10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81">
                <a:moveTo>
                  <a:pt x="0" y="10081"/>
                </a:moveTo>
                <a:cubicBezTo>
                  <a:pt x="13" y="6721"/>
                  <a:pt x="25" y="3360"/>
                  <a:pt x="38" y="0"/>
                </a:cubicBezTo>
                <a:lnTo>
                  <a:pt x="10000" y="81"/>
                </a:lnTo>
                <a:lnTo>
                  <a:pt x="8000" y="10081"/>
                </a:lnTo>
                <a:lnTo>
                  <a:pt x="0" y="10081"/>
                </a:lnTo>
                <a:close/>
              </a:path>
            </a:pathLst>
          </a:custGeom>
          <a:solidFill>
            <a:srgbClr val="AA272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4" name="Rectangle 3">
            <a:extLst>
              <a:ext uri="{FF2B5EF4-FFF2-40B4-BE49-F238E27FC236}">
                <a16:creationId xmlns:a16="http://schemas.microsoft.com/office/drawing/2014/main" id="{7D70785F-E768-6F4B-881D-BC9EDB8F8333}"/>
              </a:ext>
            </a:extLst>
          </p:cNvPr>
          <p:cNvSpPr/>
          <p:nvPr/>
        </p:nvSpPr>
        <p:spPr>
          <a:xfrm>
            <a:off x="3297836" y="4493"/>
            <a:ext cx="8894164" cy="6885383"/>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8AC42DC-E8D9-434C-8013-FDAF07E674C3}"/>
              </a:ext>
            </a:extLst>
          </p:cNvPr>
          <p:cNvSpPr/>
          <p:nvPr/>
        </p:nvSpPr>
        <p:spPr>
          <a:xfrm>
            <a:off x="3297837" y="376953"/>
            <a:ext cx="8894164" cy="833563"/>
          </a:xfrm>
          <a:prstGeom prst="rect">
            <a:avLst/>
          </a:prstGeom>
        </p:spPr>
        <p:txBody>
          <a:bodyPr wrap="square" lIns="0" tIns="0" rIns="0" bIns="0" anchor="ctr" anchorCtr="0">
            <a:normAutofit/>
          </a:bodyPr>
          <a:lstStyle/>
          <a:p>
            <a:pPr algn="ctr">
              <a:lnSpc>
                <a:spcPts val="6500"/>
              </a:lnSpc>
            </a:pPr>
            <a:r>
              <a:rPr lang="en-US" sz="3600" b="1">
                <a:ln w="0"/>
                <a:solidFill>
                  <a:schemeClr val="bg1">
                    <a:lumMod val="10000"/>
                  </a:schemeClr>
                </a:solidFill>
                <a:effectLst>
                  <a:outerShdw blurRad="38100" dist="19050" dir="2700000" algn="tl" rotWithShape="0">
                    <a:schemeClr val="dk1">
                      <a:alpha val="40000"/>
                    </a:schemeClr>
                  </a:outerShdw>
                </a:effectLst>
                <a:latin typeface="Avenir Next" panose="020B0503020202020204" pitchFamily="34" charset="0"/>
                <a:ea typeface="Roboto Light" panose="02000000000000000000" pitchFamily="2" charset="0"/>
                <a:cs typeface="Source Sans Pro ExtraLight" charset="0"/>
              </a:rPr>
              <a:t>Roof Coatings</a:t>
            </a:r>
          </a:p>
        </p:txBody>
      </p:sp>
      <p:pic>
        <p:nvPicPr>
          <p:cNvPr id="14" name="Content Placeholder 3">
            <a:extLst>
              <a:ext uri="{FF2B5EF4-FFF2-40B4-BE49-F238E27FC236}">
                <a16:creationId xmlns:a16="http://schemas.microsoft.com/office/drawing/2014/main" id="{94D40EFA-6B55-4F4C-97EA-D90B29514C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502" b="15331"/>
          <a:stretch/>
        </p:blipFill>
        <p:spPr>
          <a:xfrm>
            <a:off x="3527932" y="1784883"/>
            <a:ext cx="8433972" cy="44985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 name="Group 2">
            <a:extLst>
              <a:ext uri="{FF2B5EF4-FFF2-40B4-BE49-F238E27FC236}">
                <a16:creationId xmlns:a16="http://schemas.microsoft.com/office/drawing/2014/main" id="{9D723FA1-9E1C-A44E-A6F4-B97186C58611}"/>
              </a:ext>
            </a:extLst>
          </p:cNvPr>
          <p:cNvGrpSpPr/>
          <p:nvPr/>
        </p:nvGrpSpPr>
        <p:grpSpPr>
          <a:xfrm>
            <a:off x="8754677" y="1454047"/>
            <a:ext cx="3327395" cy="2580134"/>
            <a:chOff x="8754677" y="1454047"/>
            <a:chExt cx="3327395" cy="2580134"/>
          </a:xfrm>
        </p:grpSpPr>
        <p:sp>
          <p:nvSpPr>
            <p:cNvPr id="5" name="Rectangle 4">
              <a:extLst>
                <a:ext uri="{FF2B5EF4-FFF2-40B4-BE49-F238E27FC236}">
                  <a16:creationId xmlns:a16="http://schemas.microsoft.com/office/drawing/2014/main" id="{E7A514FC-2C08-D748-A548-8E876E149439}"/>
                </a:ext>
              </a:extLst>
            </p:cNvPr>
            <p:cNvSpPr/>
            <p:nvPr/>
          </p:nvSpPr>
          <p:spPr>
            <a:xfrm>
              <a:off x="8754677" y="1454047"/>
              <a:ext cx="3327395" cy="2580134"/>
            </a:xfrm>
            <a:prstGeom prst="rect">
              <a:avLst/>
            </a:prstGeom>
            <a:solidFill>
              <a:schemeClr val="bg1">
                <a:lumMod val="25000"/>
              </a:schemeClr>
            </a:solidFill>
            <a:ln>
              <a:solidFill>
                <a:schemeClr val="bg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a:extLst>
                <a:ext uri="{FF2B5EF4-FFF2-40B4-BE49-F238E27FC236}">
                  <a16:creationId xmlns:a16="http://schemas.microsoft.com/office/drawing/2014/main" id="{D3F3E766-8C43-454F-A51E-BCD24A069A9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925187" y="1624224"/>
              <a:ext cx="2986373" cy="22397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3718768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862500-C278-224D-A1FD-6868506911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0" y="1692276"/>
            <a:ext cx="5853264" cy="4525963"/>
          </a:xfrm>
        </p:spPr>
        <p:txBody>
          <a:bodyPr>
            <a:normAutofit/>
          </a:bodyPr>
          <a:lstStyle/>
          <a:p>
            <a:pPr marL="0" indent="0">
              <a:buNone/>
            </a:pPr>
            <a:r>
              <a:rPr lang="en-US" sz="2000" b="1" dirty="0">
                <a:latin typeface="Avenir Next Medium" panose="020B0503020202020204" pitchFamily="34" charset="0"/>
              </a:rPr>
              <a:t>Field applied paint and protective coatings differ in the following ways:</a:t>
            </a:r>
          </a:p>
          <a:p>
            <a:pPr marL="514350" indent="-514350">
              <a:buFont typeface="+mj-lt"/>
              <a:buAutoNum type="alphaLcParenR"/>
            </a:pPr>
            <a:r>
              <a:rPr lang="en-US" sz="2000" dirty="0">
                <a:latin typeface="Avenir Next Medium" panose="020B0503020202020204" pitchFamily="34" charset="0"/>
              </a:rPr>
              <a:t>Film Build</a:t>
            </a:r>
          </a:p>
          <a:p>
            <a:pPr marL="514350" indent="-514350">
              <a:buFont typeface="+mj-lt"/>
              <a:buAutoNum type="alphaLcParenR"/>
            </a:pPr>
            <a:r>
              <a:rPr lang="en-US" sz="2000" dirty="0">
                <a:latin typeface="Avenir Next Medium" panose="020B0503020202020204" pitchFamily="34" charset="0"/>
              </a:rPr>
              <a:t>Neither can be used for metal roofing</a:t>
            </a:r>
          </a:p>
          <a:p>
            <a:pPr marL="514350" indent="-514350">
              <a:buFont typeface="+mj-lt"/>
              <a:buAutoNum type="alphaLcParenR"/>
            </a:pPr>
            <a:r>
              <a:rPr lang="en-US" sz="2000" dirty="0">
                <a:latin typeface="Avenir Next Medium" panose="020B0503020202020204" pitchFamily="34" charset="0"/>
              </a:rPr>
              <a:t>Elongation properties</a:t>
            </a:r>
          </a:p>
          <a:p>
            <a:pPr marL="514350" indent="-514350">
              <a:buFont typeface="+mj-lt"/>
              <a:buAutoNum type="alphaLcParenR"/>
            </a:pPr>
            <a:r>
              <a:rPr lang="en-US" sz="2000" dirty="0">
                <a:latin typeface="Avenir Next Medium" panose="020B0503020202020204" pitchFamily="34" charset="0"/>
              </a:rPr>
              <a:t>Both A &amp; C</a:t>
            </a:r>
          </a:p>
        </p:txBody>
      </p:sp>
      <p:sp>
        <p:nvSpPr>
          <p:cNvPr id="4" name="Title 1"/>
          <p:cNvSpPr>
            <a:spLocks noGrp="1"/>
          </p:cNvSpPr>
          <p:nvPr>
            <p:ph type="title"/>
          </p:nvPr>
        </p:nvSpPr>
        <p:spPr>
          <a:xfrm>
            <a:off x="5280338" y="274638"/>
            <a:ext cx="6911662" cy="1143000"/>
          </a:xfrm>
        </p:spPr>
        <p:txBody>
          <a:bodyPr>
            <a:normAutofit/>
          </a:bodyPr>
          <a:lstStyle/>
          <a:p>
            <a:r>
              <a:rPr lang="en-US" sz="3600" b="1" dirty="0">
                <a:latin typeface="Avenir Next" panose="020B0503020202020204" pitchFamily="34" charset="0"/>
              </a:rPr>
              <a:t>Knowledge Check</a:t>
            </a:r>
          </a:p>
        </p:txBody>
      </p:sp>
    </p:spTree>
    <p:extLst>
      <p:ext uri="{BB962C8B-B14F-4D97-AF65-F5344CB8AC3E}">
        <p14:creationId xmlns:p14="http://schemas.microsoft.com/office/powerpoint/2010/main" val="590422124"/>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677E7E-4427-4E4D-AB71-9BE05BE57B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0D964D69-7A33-C44D-A738-048387A37E8D}"/>
              </a:ext>
            </a:extLst>
          </p:cNvPr>
          <p:cNvSpPr>
            <a:spLocks noGrp="1"/>
          </p:cNvSpPr>
          <p:nvPr>
            <p:ph type="title"/>
          </p:nvPr>
        </p:nvSpPr>
        <p:spPr>
          <a:xfrm>
            <a:off x="0" y="267949"/>
            <a:ext cx="12192000" cy="1143000"/>
          </a:xfrm>
        </p:spPr>
        <p:txBody>
          <a:bodyPr>
            <a:normAutofit/>
          </a:bodyPr>
          <a:lstStyle/>
          <a:p>
            <a:r>
              <a:rPr lang="en-US" b="1" dirty="0">
                <a:latin typeface="Avenir Next" panose="020B0503020202020204" pitchFamily="34" charset="0"/>
              </a:rPr>
              <a:t>Sustainable Roofing Solutions </a:t>
            </a:r>
          </a:p>
        </p:txBody>
      </p:sp>
      <p:sp>
        <p:nvSpPr>
          <p:cNvPr id="8" name="Rectangle 7">
            <a:extLst>
              <a:ext uri="{FF2B5EF4-FFF2-40B4-BE49-F238E27FC236}">
                <a16:creationId xmlns:a16="http://schemas.microsoft.com/office/drawing/2014/main" id="{F6F0FF05-D813-5B4D-B8F3-8AED90DFA931}"/>
              </a:ext>
            </a:extLst>
          </p:cNvPr>
          <p:cNvSpPr/>
          <p:nvPr/>
        </p:nvSpPr>
        <p:spPr>
          <a:xfrm>
            <a:off x="0" y="1678898"/>
            <a:ext cx="12192000" cy="284813"/>
          </a:xfrm>
          <a:prstGeom prst="rect">
            <a:avLst/>
          </a:prstGeom>
          <a:solidFill>
            <a:srgbClr val="AA2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92515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lowchart: Data 2"/>
          <p:cNvSpPr/>
          <p:nvPr/>
        </p:nvSpPr>
        <p:spPr>
          <a:xfrm>
            <a:off x="-22035" y="-27383"/>
            <a:ext cx="1911096" cy="122413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81 h 10081"/>
              <a:gd name="connsiteX1" fmla="*/ 38 w 10000"/>
              <a:gd name="connsiteY1" fmla="*/ 0 h 10081"/>
              <a:gd name="connsiteX2" fmla="*/ 10000 w 10000"/>
              <a:gd name="connsiteY2" fmla="*/ 81 h 10081"/>
              <a:gd name="connsiteX3" fmla="*/ 8000 w 10000"/>
              <a:gd name="connsiteY3" fmla="*/ 10081 h 10081"/>
              <a:gd name="connsiteX4" fmla="*/ 0 w 10000"/>
              <a:gd name="connsiteY4" fmla="*/ 10081 h 10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81">
                <a:moveTo>
                  <a:pt x="0" y="10081"/>
                </a:moveTo>
                <a:cubicBezTo>
                  <a:pt x="13" y="6721"/>
                  <a:pt x="25" y="3360"/>
                  <a:pt x="38" y="0"/>
                </a:cubicBezTo>
                <a:lnTo>
                  <a:pt x="10000" y="81"/>
                </a:lnTo>
                <a:lnTo>
                  <a:pt x="8000" y="10081"/>
                </a:lnTo>
                <a:lnTo>
                  <a:pt x="0" y="10081"/>
                </a:lnTo>
                <a:close/>
              </a:path>
            </a:pathLst>
          </a:custGeom>
          <a:solidFill>
            <a:srgbClr val="AA272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17" name="Flowchart: Data 16"/>
          <p:cNvSpPr/>
          <p:nvPr/>
        </p:nvSpPr>
        <p:spPr>
          <a:xfrm rot="10800000" flipH="1">
            <a:off x="304383" y="1204544"/>
            <a:ext cx="3603047" cy="355191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334"/>
              <a:gd name="connsiteY0" fmla="*/ 26844 h 26844"/>
              <a:gd name="connsiteX1" fmla="*/ 2000 w 13334"/>
              <a:gd name="connsiteY1" fmla="*/ 16844 h 26844"/>
              <a:gd name="connsiteX2" fmla="*/ 13334 w 13334"/>
              <a:gd name="connsiteY2" fmla="*/ 0 h 26844"/>
              <a:gd name="connsiteX3" fmla="*/ 8000 w 13334"/>
              <a:gd name="connsiteY3" fmla="*/ 26844 h 26844"/>
              <a:gd name="connsiteX4" fmla="*/ 0 w 13334"/>
              <a:gd name="connsiteY4" fmla="*/ 26844 h 26844"/>
              <a:gd name="connsiteX0" fmla="*/ 0 w 13334"/>
              <a:gd name="connsiteY0" fmla="*/ 26844 h 26844"/>
              <a:gd name="connsiteX1" fmla="*/ 5253 w 13334"/>
              <a:gd name="connsiteY1" fmla="*/ 245 h 26844"/>
              <a:gd name="connsiteX2" fmla="*/ 13334 w 13334"/>
              <a:gd name="connsiteY2" fmla="*/ 0 h 26844"/>
              <a:gd name="connsiteX3" fmla="*/ 8000 w 13334"/>
              <a:gd name="connsiteY3" fmla="*/ 26844 h 26844"/>
              <a:gd name="connsiteX4" fmla="*/ 0 w 13334"/>
              <a:gd name="connsiteY4" fmla="*/ 26844 h 26844"/>
              <a:gd name="connsiteX0" fmla="*/ 0 w 13294"/>
              <a:gd name="connsiteY0" fmla="*/ 26680 h 26680"/>
              <a:gd name="connsiteX1" fmla="*/ 5253 w 13294"/>
              <a:gd name="connsiteY1" fmla="*/ 81 h 26680"/>
              <a:gd name="connsiteX2" fmla="*/ 13294 w 13294"/>
              <a:gd name="connsiteY2" fmla="*/ 0 h 26680"/>
              <a:gd name="connsiteX3" fmla="*/ 8000 w 13294"/>
              <a:gd name="connsiteY3" fmla="*/ 26680 h 26680"/>
              <a:gd name="connsiteX4" fmla="*/ 0 w 13294"/>
              <a:gd name="connsiteY4" fmla="*/ 26680 h 26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94" h="26680">
                <a:moveTo>
                  <a:pt x="0" y="26680"/>
                </a:moveTo>
                <a:lnTo>
                  <a:pt x="5253" y="81"/>
                </a:lnTo>
                <a:lnTo>
                  <a:pt x="13294" y="0"/>
                </a:lnTo>
                <a:lnTo>
                  <a:pt x="8000" y="26680"/>
                </a:lnTo>
                <a:lnTo>
                  <a:pt x="0" y="26680"/>
                </a:lnTo>
                <a:close/>
              </a:path>
            </a:pathLst>
          </a:cu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16" name="Flowchart: Data 15"/>
          <p:cNvSpPr/>
          <p:nvPr/>
        </p:nvSpPr>
        <p:spPr>
          <a:xfrm flipH="1">
            <a:off x="8327201" y="2097861"/>
            <a:ext cx="3652861" cy="476013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2448"/>
              <a:gd name="connsiteY0" fmla="*/ 22054 h 22054"/>
              <a:gd name="connsiteX1" fmla="*/ 2000 w 12448"/>
              <a:gd name="connsiteY1" fmla="*/ 12054 h 22054"/>
              <a:gd name="connsiteX2" fmla="*/ 12448 w 12448"/>
              <a:gd name="connsiteY2" fmla="*/ 0 h 22054"/>
              <a:gd name="connsiteX3" fmla="*/ 8000 w 12448"/>
              <a:gd name="connsiteY3" fmla="*/ 22054 h 22054"/>
              <a:gd name="connsiteX4" fmla="*/ 0 w 12448"/>
              <a:gd name="connsiteY4" fmla="*/ 22054 h 22054"/>
              <a:gd name="connsiteX0" fmla="*/ 0 w 12448"/>
              <a:gd name="connsiteY0" fmla="*/ 22054 h 22054"/>
              <a:gd name="connsiteX1" fmla="*/ 4411 w 12448"/>
              <a:gd name="connsiteY1" fmla="*/ 101 h 22054"/>
              <a:gd name="connsiteX2" fmla="*/ 12448 w 12448"/>
              <a:gd name="connsiteY2" fmla="*/ 0 h 22054"/>
              <a:gd name="connsiteX3" fmla="*/ 8000 w 12448"/>
              <a:gd name="connsiteY3" fmla="*/ 22054 h 22054"/>
              <a:gd name="connsiteX4" fmla="*/ 0 w 12448"/>
              <a:gd name="connsiteY4" fmla="*/ 22054 h 2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8" h="22054">
                <a:moveTo>
                  <a:pt x="0" y="22054"/>
                </a:moveTo>
                <a:lnTo>
                  <a:pt x="4411" y="101"/>
                </a:lnTo>
                <a:lnTo>
                  <a:pt x="12448" y="0"/>
                </a:lnTo>
                <a:lnTo>
                  <a:pt x="8000" y="22054"/>
                </a:lnTo>
                <a:lnTo>
                  <a:pt x="0" y="22054"/>
                </a:lnTo>
                <a:close/>
              </a:path>
            </a:pathLst>
          </a:cu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22" name="Rectangle 21"/>
          <p:cNvSpPr/>
          <p:nvPr/>
        </p:nvSpPr>
        <p:spPr>
          <a:xfrm>
            <a:off x="0" y="2085183"/>
            <a:ext cx="12192000" cy="2687639"/>
          </a:xfrm>
          <a:prstGeom prst="rect">
            <a:avLst/>
          </a:prstGeom>
          <a:solidFill>
            <a:srgbClr val="40404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19" name="Flowchart: Data 4"/>
          <p:cNvSpPr/>
          <p:nvPr/>
        </p:nvSpPr>
        <p:spPr>
          <a:xfrm>
            <a:off x="-43388" y="1181002"/>
            <a:ext cx="2511831" cy="574013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411 w 8000"/>
              <a:gd name="connsiteY0" fmla="*/ 9980 h 10000"/>
              <a:gd name="connsiteX1" fmla="*/ 0 w 8000"/>
              <a:gd name="connsiteY1" fmla="*/ 0 h 10000"/>
              <a:gd name="connsiteX2" fmla="*/ 8000 w 8000"/>
              <a:gd name="connsiteY2" fmla="*/ 0 h 10000"/>
              <a:gd name="connsiteX3" fmla="*/ 6000 w 8000"/>
              <a:gd name="connsiteY3" fmla="*/ 10000 h 10000"/>
              <a:gd name="connsiteX4" fmla="*/ 1411 w 8000"/>
              <a:gd name="connsiteY4" fmla="*/ 9980 h 10000"/>
              <a:gd name="connsiteX0" fmla="*/ 0 w 8236"/>
              <a:gd name="connsiteY0" fmla="*/ 9980 h 10000"/>
              <a:gd name="connsiteX1" fmla="*/ 1449 w 8236"/>
              <a:gd name="connsiteY1" fmla="*/ 20 h 10000"/>
              <a:gd name="connsiteX2" fmla="*/ 8236 w 8236"/>
              <a:gd name="connsiteY2" fmla="*/ 0 h 10000"/>
              <a:gd name="connsiteX3" fmla="*/ 5736 w 8236"/>
              <a:gd name="connsiteY3" fmla="*/ 10000 h 10000"/>
              <a:gd name="connsiteX4" fmla="*/ 0 w 8236"/>
              <a:gd name="connsiteY4" fmla="*/ 9980 h 10000"/>
              <a:gd name="connsiteX0" fmla="*/ 0 w 8987"/>
              <a:gd name="connsiteY0" fmla="*/ 10000 h 10000"/>
              <a:gd name="connsiteX1" fmla="*/ 746 w 8987"/>
              <a:gd name="connsiteY1" fmla="*/ 20 h 10000"/>
              <a:gd name="connsiteX2" fmla="*/ 8987 w 8987"/>
              <a:gd name="connsiteY2" fmla="*/ 0 h 10000"/>
              <a:gd name="connsiteX3" fmla="*/ 5952 w 8987"/>
              <a:gd name="connsiteY3" fmla="*/ 10000 h 10000"/>
              <a:gd name="connsiteX4" fmla="*/ 0 w 8987"/>
              <a:gd name="connsiteY4" fmla="*/ 10000 h 10000"/>
              <a:gd name="connsiteX0" fmla="*/ 0 w 9499"/>
              <a:gd name="connsiteY0" fmla="*/ 10000 h 10000"/>
              <a:gd name="connsiteX1" fmla="*/ 329 w 9499"/>
              <a:gd name="connsiteY1" fmla="*/ 20 h 10000"/>
              <a:gd name="connsiteX2" fmla="*/ 9499 w 9499"/>
              <a:gd name="connsiteY2" fmla="*/ 0 h 10000"/>
              <a:gd name="connsiteX3" fmla="*/ 6122 w 9499"/>
              <a:gd name="connsiteY3" fmla="*/ 10000 h 10000"/>
              <a:gd name="connsiteX4" fmla="*/ 0 w 9499"/>
              <a:gd name="connsiteY4" fmla="*/ 10000 h 10000"/>
              <a:gd name="connsiteX0" fmla="*/ 249 w 9722"/>
              <a:gd name="connsiteY0" fmla="*/ 10020 h 10020"/>
              <a:gd name="connsiteX1" fmla="*/ 68 w 9722"/>
              <a:gd name="connsiteY1" fmla="*/ 20 h 10020"/>
              <a:gd name="connsiteX2" fmla="*/ 9722 w 9722"/>
              <a:gd name="connsiteY2" fmla="*/ 0 h 10020"/>
              <a:gd name="connsiteX3" fmla="*/ 6167 w 9722"/>
              <a:gd name="connsiteY3" fmla="*/ 10000 h 10020"/>
              <a:gd name="connsiteX4" fmla="*/ 249 w 9722"/>
              <a:gd name="connsiteY4" fmla="*/ 10020 h 10020"/>
              <a:gd name="connsiteX0" fmla="*/ 51 w 10021"/>
              <a:gd name="connsiteY0" fmla="*/ 10000 h 10000"/>
              <a:gd name="connsiteX1" fmla="*/ 91 w 10021"/>
              <a:gd name="connsiteY1" fmla="*/ 20 h 10000"/>
              <a:gd name="connsiteX2" fmla="*/ 10021 w 10021"/>
              <a:gd name="connsiteY2" fmla="*/ 0 h 10000"/>
              <a:gd name="connsiteX3" fmla="*/ 6364 w 10021"/>
              <a:gd name="connsiteY3" fmla="*/ 9980 h 10000"/>
              <a:gd name="connsiteX4" fmla="*/ 51 w 10021"/>
              <a:gd name="connsiteY4" fmla="*/ 10000 h 10000"/>
              <a:gd name="connsiteX0" fmla="*/ 51 w 10021"/>
              <a:gd name="connsiteY0" fmla="*/ 10000 h 10000"/>
              <a:gd name="connsiteX1" fmla="*/ 91 w 10021"/>
              <a:gd name="connsiteY1" fmla="*/ 20 h 10000"/>
              <a:gd name="connsiteX2" fmla="*/ 10021 w 10021"/>
              <a:gd name="connsiteY2" fmla="*/ 0 h 10000"/>
              <a:gd name="connsiteX3" fmla="*/ 216 w 10021"/>
              <a:gd name="connsiteY3" fmla="*/ 9919 h 10000"/>
              <a:gd name="connsiteX4" fmla="*/ 51 w 10021"/>
              <a:gd name="connsiteY4" fmla="*/ 10000 h 10000"/>
              <a:gd name="connsiteX0" fmla="*/ 13 w 10027"/>
              <a:gd name="connsiteY0" fmla="*/ 10039 h 10039"/>
              <a:gd name="connsiteX1" fmla="*/ 97 w 10027"/>
              <a:gd name="connsiteY1" fmla="*/ 20 h 10039"/>
              <a:gd name="connsiteX2" fmla="*/ 10027 w 10027"/>
              <a:gd name="connsiteY2" fmla="*/ 0 h 10039"/>
              <a:gd name="connsiteX3" fmla="*/ 222 w 10027"/>
              <a:gd name="connsiteY3" fmla="*/ 9919 h 10039"/>
              <a:gd name="connsiteX4" fmla="*/ 13 w 10027"/>
              <a:gd name="connsiteY4" fmla="*/ 10039 h 10039"/>
              <a:gd name="connsiteX0" fmla="*/ 51 w 10065"/>
              <a:gd name="connsiteY0" fmla="*/ 10039 h 10039"/>
              <a:gd name="connsiteX1" fmla="*/ 91 w 10065"/>
              <a:gd name="connsiteY1" fmla="*/ 1 h 10039"/>
              <a:gd name="connsiteX2" fmla="*/ 10065 w 10065"/>
              <a:gd name="connsiteY2" fmla="*/ 0 h 10039"/>
              <a:gd name="connsiteX3" fmla="*/ 260 w 10065"/>
              <a:gd name="connsiteY3" fmla="*/ 9919 h 10039"/>
              <a:gd name="connsiteX4" fmla="*/ 51 w 10065"/>
              <a:gd name="connsiteY4" fmla="*/ 10039 h 10039"/>
              <a:gd name="connsiteX0" fmla="*/ 51 w 10065"/>
              <a:gd name="connsiteY0" fmla="*/ 10039 h 10039"/>
              <a:gd name="connsiteX1" fmla="*/ 91 w 10065"/>
              <a:gd name="connsiteY1" fmla="*/ 1 h 10039"/>
              <a:gd name="connsiteX2" fmla="*/ 10065 w 10065"/>
              <a:gd name="connsiteY2" fmla="*/ 0 h 10039"/>
              <a:gd name="connsiteX3" fmla="*/ 260 w 10065"/>
              <a:gd name="connsiteY3" fmla="*/ 9919 h 10039"/>
              <a:gd name="connsiteX4" fmla="*/ 51 w 10065"/>
              <a:gd name="connsiteY4" fmla="*/ 10039 h 10039"/>
              <a:gd name="connsiteX0" fmla="*/ 0 w 10014"/>
              <a:gd name="connsiteY0" fmla="*/ 10039 h 10039"/>
              <a:gd name="connsiteX1" fmla="*/ 40 w 10014"/>
              <a:gd name="connsiteY1" fmla="*/ 1 h 10039"/>
              <a:gd name="connsiteX2" fmla="*/ 10014 w 10014"/>
              <a:gd name="connsiteY2" fmla="*/ 0 h 10039"/>
              <a:gd name="connsiteX3" fmla="*/ 209 w 10014"/>
              <a:gd name="connsiteY3" fmla="*/ 9919 h 10039"/>
              <a:gd name="connsiteX4" fmla="*/ 0 w 10014"/>
              <a:gd name="connsiteY4" fmla="*/ 10039 h 10039"/>
              <a:gd name="connsiteX0" fmla="*/ 169 w 9974"/>
              <a:gd name="connsiteY0" fmla="*/ 9919 h 9919"/>
              <a:gd name="connsiteX1" fmla="*/ 0 w 9974"/>
              <a:gd name="connsiteY1" fmla="*/ 1 h 9919"/>
              <a:gd name="connsiteX2" fmla="*/ 9974 w 9974"/>
              <a:gd name="connsiteY2" fmla="*/ 0 h 9919"/>
              <a:gd name="connsiteX3" fmla="*/ 169 w 9974"/>
              <a:gd name="connsiteY3" fmla="*/ 9919 h 9919"/>
              <a:gd name="connsiteX0" fmla="*/ 9 w 10103"/>
              <a:gd name="connsiteY0" fmla="*/ 10253 h 10253"/>
              <a:gd name="connsiteX1" fmla="*/ 103 w 10103"/>
              <a:gd name="connsiteY1" fmla="*/ 1 h 10253"/>
              <a:gd name="connsiteX2" fmla="*/ 10103 w 10103"/>
              <a:gd name="connsiteY2" fmla="*/ 0 h 10253"/>
              <a:gd name="connsiteX3" fmla="*/ 9 w 10103"/>
              <a:gd name="connsiteY3" fmla="*/ 10253 h 10253"/>
            </a:gdLst>
            <a:ahLst/>
            <a:cxnLst>
              <a:cxn ang="0">
                <a:pos x="connsiteX0" y="connsiteY0"/>
              </a:cxn>
              <a:cxn ang="0">
                <a:pos x="connsiteX1" y="connsiteY1"/>
              </a:cxn>
              <a:cxn ang="0">
                <a:pos x="connsiteX2" y="connsiteY2"/>
              </a:cxn>
              <a:cxn ang="0">
                <a:pos x="connsiteX3" y="connsiteY3"/>
              </a:cxn>
            </a:cxnLst>
            <a:rect l="l" t="t" r="r" b="b"/>
            <a:pathLst>
              <a:path w="10103" h="10253">
                <a:moveTo>
                  <a:pt x="9" y="10253"/>
                </a:moveTo>
                <a:cubicBezTo>
                  <a:pt x="-47" y="6920"/>
                  <a:pt x="159" y="3334"/>
                  <a:pt x="103" y="1"/>
                </a:cubicBezTo>
                <a:lnTo>
                  <a:pt x="10103" y="0"/>
                </a:lnTo>
                <a:lnTo>
                  <a:pt x="9" y="10253"/>
                </a:lnTo>
                <a:close/>
              </a:path>
            </a:pathLst>
          </a:custGeom>
          <a:solidFill>
            <a:srgbClr val="AA272F"/>
          </a:solidFill>
          <a:ln>
            <a:noFill/>
          </a:ln>
          <a:effectLst>
            <a:outerShdw blurRad="279400" dist="152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pic>
        <p:nvPicPr>
          <p:cNvPr id="10" name="Picture Placeholder 9"/>
          <p:cNvPicPr>
            <a:picLocks noGrp="1" noChangeAspect="1"/>
          </p:cNvPicPr>
          <p:nvPr>
            <p:ph type="pic" sz="quarter" idx="13"/>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094338" y="2206451"/>
            <a:ext cx="2412422" cy="2446600"/>
          </a:xfrm>
        </p:spPr>
      </p:pic>
      <p:pic>
        <p:nvPicPr>
          <p:cNvPr id="11" name="Picture Placeholder 10"/>
          <p:cNvPicPr>
            <a:picLocks noGrp="1" noChangeAspect="1"/>
          </p:cNvPicPr>
          <p:nvPr>
            <p:ph type="pic" sz="quarter" idx="14"/>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4889791" y="2162783"/>
            <a:ext cx="2412422" cy="2459039"/>
          </a:xfrm>
        </p:spPr>
      </p:pic>
      <p:pic>
        <p:nvPicPr>
          <p:cNvPr id="12" name="Picture Placeholder 11"/>
          <p:cNvPicPr>
            <a:picLocks noGrp="1" noChangeAspect="1"/>
          </p:cNvPicPr>
          <p:nvPr>
            <p:ph type="pic" sz="quarter" idx="15"/>
          </p:nvPr>
        </p:nvPicPr>
        <p:blipFill>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7657421" y="2231391"/>
            <a:ext cx="2459707" cy="2322491"/>
          </a:xfrm>
        </p:spPr>
      </p:pic>
      <p:sp>
        <p:nvSpPr>
          <p:cNvPr id="23" name="TextBox 22"/>
          <p:cNvSpPr txBox="1"/>
          <p:nvPr/>
        </p:nvSpPr>
        <p:spPr>
          <a:xfrm>
            <a:off x="1753489" y="5320651"/>
            <a:ext cx="2687994" cy="1231107"/>
          </a:xfrm>
          <a:prstGeom prst="rect">
            <a:avLst/>
          </a:prstGeom>
          <a:noFill/>
        </p:spPr>
        <p:txBody>
          <a:bodyPr wrap="square" lIns="0" tIns="0" rIns="0" bIns="0" rtlCol="0" anchor="ctr" anchorCtr="0">
            <a:normAutofit/>
          </a:bodyPr>
          <a:lstStyle/>
          <a:p>
            <a:pPr algn="ctr"/>
            <a:endParaRPr lang="en-US" sz="2000" i="1">
              <a:ln w="0"/>
              <a:solidFill>
                <a:schemeClr val="tx1">
                  <a:lumMod val="75000"/>
                  <a:lumOff val="25000"/>
                </a:schemeClr>
              </a:solidFill>
              <a:effectLst>
                <a:outerShdw blurRad="38100" dist="19050" dir="2700000" algn="tl" rotWithShape="0">
                  <a:schemeClr val="dk1">
                    <a:alpha val="40000"/>
                  </a:schemeClr>
                </a:outerShdw>
              </a:effectLst>
              <a:latin typeface="Avenir Next Medium" panose="020B0503020202020204" pitchFamily="34" charset="0"/>
              <a:ea typeface="Roboto Light" panose="02000000000000000000" pitchFamily="2" charset="0"/>
            </a:endParaRPr>
          </a:p>
        </p:txBody>
      </p:sp>
      <p:sp>
        <p:nvSpPr>
          <p:cNvPr id="24" name="TextBox 23"/>
          <p:cNvSpPr txBox="1"/>
          <p:nvPr/>
        </p:nvSpPr>
        <p:spPr>
          <a:xfrm>
            <a:off x="1889061" y="4845018"/>
            <a:ext cx="2418539" cy="764485"/>
          </a:xfrm>
          <a:prstGeom prst="rect">
            <a:avLst/>
          </a:prstGeom>
          <a:noFill/>
        </p:spPr>
        <p:txBody>
          <a:bodyPr wrap="square" lIns="0" tIns="0" rIns="0" bIns="0" rtlCol="0" anchor="ctr" anchorCtr="0">
            <a:noAutofit/>
          </a:bodyPr>
          <a:lstStyle/>
          <a:p>
            <a:pPr algn="ctr"/>
            <a:r>
              <a:rPr lang="en-GB" sz="2400" b="1">
                <a:latin typeface="Avenir Next Medium" panose="020B0503020202020204" pitchFamily="34" charset="0"/>
              </a:rPr>
              <a:t>Energy </a:t>
            </a:r>
            <a:br>
              <a:rPr lang="en-GB" sz="2400" b="1">
                <a:latin typeface="Avenir Next Medium" panose="020B0503020202020204" pitchFamily="34" charset="0"/>
              </a:rPr>
            </a:br>
            <a:r>
              <a:rPr lang="en-GB" sz="2400" b="1">
                <a:latin typeface="Avenir Next Medium" panose="020B0503020202020204" pitchFamily="34" charset="0"/>
              </a:rPr>
              <a:t>Savings</a:t>
            </a:r>
          </a:p>
        </p:txBody>
      </p:sp>
      <p:sp>
        <p:nvSpPr>
          <p:cNvPr id="25" name="TextBox 24"/>
          <p:cNvSpPr txBox="1"/>
          <p:nvPr/>
        </p:nvSpPr>
        <p:spPr>
          <a:xfrm>
            <a:off x="4918067" y="5432269"/>
            <a:ext cx="2533117" cy="1231107"/>
          </a:xfrm>
          <a:prstGeom prst="rect">
            <a:avLst/>
          </a:prstGeom>
          <a:noFill/>
        </p:spPr>
        <p:txBody>
          <a:bodyPr wrap="square" lIns="0" tIns="0" rIns="0" bIns="0" rtlCol="0" anchor="ctr" anchorCtr="0">
            <a:normAutofit/>
          </a:bodyPr>
          <a:lstStyle/>
          <a:p>
            <a:pPr algn="ctr"/>
            <a:endParaRPr lang="en-US" sz="2000" i="1">
              <a:ln w="0"/>
              <a:solidFill>
                <a:schemeClr val="tx1">
                  <a:lumMod val="75000"/>
                  <a:lumOff val="25000"/>
                </a:schemeClr>
              </a:solidFill>
              <a:effectLst>
                <a:outerShdw blurRad="38100" dist="19050" dir="2700000" algn="tl" rotWithShape="0">
                  <a:schemeClr val="dk1">
                    <a:alpha val="40000"/>
                  </a:schemeClr>
                </a:outerShdw>
              </a:effectLst>
              <a:latin typeface="Avenir Next Medium" panose="020B0503020202020204" pitchFamily="34" charset="0"/>
              <a:ea typeface="Roboto Light" panose="02000000000000000000" pitchFamily="2" charset="0"/>
            </a:endParaRPr>
          </a:p>
        </p:txBody>
      </p:sp>
      <p:sp>
        <p:nvSpPr>
          <p:cNvPr id="26" name="TextBox 25"/>
          <p:cNvSpPr txBox="1"/>
          <p:nvPr/>
        </p:nvSpPr>
        <p:spPr>
          <a:xfrm>
            <a:off x="5183617" y="4986812"/>
            <a:ext cx="2060155" cy="584329"/>
          </a:xfrm>
          <a:prstGeom prst="rect">
            <a:avLst/>
          </a:prstGeom>
          <a:noFill/>
        </p:spPr>
        <p:txBody>
          <a:bodyPr wrap="square" lIns="0" tIns="0" rIns="0" bIns="0" rtlCol="0" anchor="ctr" anchorCtr="0">
            <a:noAutofit/>
          </a:bodyPr>
          <a:lstStyle/>
          <a:p>
            <a:pPr algn="ctr"/>
            <a:r>
              <a:rPr lang="en-GB" sz="2400" b="1">
                <a:solidFill>
                  <a:schemeClr val="tx1">
                    <a:lumMod val="75000"/>
                    <a:lumOff val="25000"/>
                  </a:schemeClr>
                </a:solidFill>
                <a:latin typeface="Avenir Next Medium" panose="020B0503020202020204" pitchFamily="34" charset="0"/>
              </a:rPr>
              <a:t>Environment</a:t>
            </a:r>
          </a:p>
        </p:txBody>
      </p:sp>
      <p:sp>
        <p:nvSpPr>
          <p:cNvPr id="27" name="TextBox 26"/>
          <p:cNvSpPr txBox="1"/>
          <p:nvPr/>
        </p:nvSpPr>
        <p:spPr>
          <a:xfrm>
            <a:off x="7883526" y="5432268"/>
            <a:ext cx="2098540" cy="1231107"/>
          </a:xfrm>
          <a:prstGeom prst="rect">
            <a:avLst/>
          </a:prstGeom>
          <a:noFill/>
        </p:spPr>
        <p:txBody>
          <a:bodyPr wrap="square" lIns="0" tIns="0" rIns="0" bIns="0" rtlCol="0" anchor="ctr" anchorCtr="0">
            <a:normAutofit/>
          </a:bodyPr>
          <a:lstStyle/>
          <a:p>
            <a:pPr algn="ctr"/>
            <a:endParaRPr lang="en-US" sz="2000" i="1">
              <a:ln w="0"/>
              <a:solidFill>
                <a:schemeClr val="tx1">
                  <a:lumMod val="75000"/>
                  <a:lumOff val="25000"/>
                </a:schemeClr>
              </a:solidFill>
              <a:effectLst>
                <a:outerShdw blurRad="38100" dist="19050" dir="2700000" algn="tl" rotWithShape="0">
                  <a:schemeClr val="dk1">
                    <a:alpha val="40000"/>
                  </a:schemeClr>
                </a:outerShdw>
              </a:effectLst>
              <a:latin typeface="Avenir Next Medium" panose="020B0503020202020204" pitchFamily="34" charset="0"/>
              <a:ea typeface="Roboto Light" panose="02000000000000000000" pitchFamily="2" charset="0"/>
            </a:endParaRPr>
          </a:p>
        </p:txBody>
      </p:sp>
      <p:sp>
        <p:nvSpPr>
          <p:cNvPr id="28" name="TextBox 27"/>
          <p:cNvSpPr txBox="1"/>
          <p:nvPr/>
        </p:nvSpPr>
        <p:spPr>
          <a:xfrm>
            <a:off x="8092308" y="5000657"/>
            <a:ext cx="1866465" cy="473971"/>
          </a:xfrm>
          <a:prstGeom prst="rect">
            <a:avLst/>
          </a:prstGeom>
          <a:noFill/>
        </p:spPr>
        <p:txBody>
          <a:bodyPr wrap="square" lIns="0" tIns="0" rIns="0" bIns="0" rtlCol="0" anchor="ctr" anchorCtr="0">
            <a:noAutofit/>
          </a:bodyPr>
          <a:lstStyle/>
          <a:p>
            <a:pPr algn="ctr"/>
            <a:r>
              <a:rPr lang="en-GB" sz="2400" b="1">
                <a:solidFill>
                  <a:schemeClr val="tx1">
                    <a:lumMod val="75000"/>
                    <a:lumOff val="25000"/>
                  </a:schemeClr>
                </a:solidFill>
                <a:latin typeface="Avenir Next Medium" panose="020B0503020202020204" pitchFamily="34" charset="0"/>
              </a:rPr>
              <a:t>Roof Performance</a:t>
            </a:r>
          </a:p>
        </p:txBody>
      </p:sp>
      <p:sp>
        <p:nvSpPr>
          <p:cNvPr id="15" name="Flowchart: Data 4"/>
          <p:cNvSpPr/>
          <p:nvPr/>
        </p:nvSpPr>
        <p:spPr>
          <a:xfrm rot="10800000">
            <a:off x="9627066" y="1099644"/>
            <a:ext cx="2622553" cy="575822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411 w 8000"/>
              <a:gd name="connsiteY0" fmla="*/ 9980 h 10000"/>
              <a:gd name="connsiteX1" fmla="*/ 0 w 8000"/>
              <a:gd name="connsiteY1" fmla="*/ 0 h 10000"/>
              <a:gd name="connsiteX2" fmla="*/ 8000 w 8000"/>
              <a:gd name="connsiteY2" fmla="*/ 0 h 10000"/>
              <a:gd name="connsiteX3" fmla="*/ 6000 w 8000"/>
              <a:gd name="connsiteY3" fmla="*/ 10000 h 10000"/>
              <a:gd name="connsiteX4" fmla="*/ 1411 w 8000"/>
              <a:gd name="connsiteY4" fmla="*/ 9980 h 10000"/>
              <a:gd name="connsiteX0" fmla="*/ 0 w 8236"/>
              <a:gd name="connsiteY0" fmla="*/ 9980 h 10000"/>
              <a:gd name="connsiteX1" fmla="*/ 1449 w 8236"/>
              <a:gd name="connsiteY1" fmla="*/ 20 h 10000"/>
              <a:gd name="connsiteX2" fmla="*/ 8236 w 8236"/>
              <a:gd name="connsiteY2" fmla="*/ 0 h 10000"/>
              <a:gd name="connsiteX3" fmla="*/ 5736 w 8236"/>
              <a:gd name="connsiteY3" fmla="*/ 10000 h 10000"/>
              <a:gd name="connsiteX4" fmla="*/ 0 w 8236"/>
              <a:gd name="connsiteY4" fmla="*/ 9980 h 10000"/>
              <a:gd name="connsiteX0" fmla="*/ 0 w 8987"/>
              <a:gd name="connsiteY0" fmla="*/ 10000 h 10000"/>
              <a:gd name="connsiteX1" fmla="*/ 746 w 8987"/>
              <a:gd name="connsiteY1" fmla="*/ 20 h 10000"/>
              <a:gd name="connsiteX2" fmla="*/ 8987 w 8987"/>
              <a:gd name="connsiteY2" fmla="*/ 0 h 10000"/>
              <a:gd name="connsiteX3" fmla="*/ 5952 w 8987"/>
              <a:gd name="connsiteY3" fmla="*/ 10000 h 10000"/>
              <a:gd name="connsiteX4" fmla="*/ 0 w 8987"/>
              <a:gd name="connsiteY4" fmla="*/ 10000 h 10000"/>
              <a:gd name="connsiteX0" fmla="*/ 0 w 9499"/>
              <a:gd name="connsiteY0" fmla="*/ 10000 h 10000"/>
              <a:gd name="connsiteX1" fmla="*/ 329 w 9499"/>
              <a:gd name="connsiteY1" fmla="*/ 20 h 10000"/>
              <a:gd name="connsiteX2" fmla="*/ 9499 w 9499"/>
              <a:gd name="connsiteY2" fmla="*/ 0 h 10000"/>
              <a:gd name="connsiteX3" fmla="*/ 6122 w 9499"/>
              <a:gd name="connsiteY3" fmla="*/ 10000 h 10000"/>
              <a:gd name="connsiteX4" fmla="*/ 0 w 9499"/>
              <a:gd name="connsiteY4" fmla="*/ 10000 h 10000"/>
              <a:gd name="connsiteX0" fmla="*/ 249 w 9722"/>
              <a:gd name="connsiteY0" fmla="*/ 10020 h 10020"/>
              <a:gd name="connsiteX1" fmla="*/ 68 w 9722"/>
              <a:gd name="connsiteY1" fmla="*/ 20 h 10020"/>
              <a:gd name="connsiteX2" fmla="*/ 9722 w 9722"/>
              <a:gd name="connsiteY2" fmla="*/ 0 h 10020"/>
              <a:gd name="connsiteX3" fmla="*/ 6167 w 9722"/>
              <a:gd name="connsiteY3" fmla="*/ 10000 h 10020"/>
              <a:gd name="connsiteX4" fmla="*/ 249 w 9722"/>
              <a:gd name="connsiteY4" fmla="*/ 10020 h 10020"/>
              <a:gd name="connsiteX0" fmla="*/ 51 w 10021"/>
              <a:gd name="connsiteY0" fmla="*/ 10000 h 10000"/>
              <a:gd name="connsiteX1" fmla="*/ 91 w 10021"/>
              <a:gd name="connsiteY1" fmla="*/ 20 h 10000"/>
              <a:gd name="connsiteX2" fmla="*/ 10021 w 10021"/>
              <a:gd name="connsiteY2" fmla="*/ 0 h 10000"/>
              <a:gd name="connsiteX3" fmla="*/ 6364 w 10021"/>
              <a:gd name="connsiteY3" fmla="*/ 9980 h 10000"/>
              <a:gd name="connsiteX4" fmla="*/ 51 w 10021"/>
              <a:gd name="connsiteY4" fmla="*/ 10000 h 10000"/>
              <a:gd name="connsiteX0" fmla="*/ 51 w 10021"/>
              <a:gd name="connsiteY0" fmla="*/ 10000 h 10000"/>
              <a:gd name="connsiteX1" fmla="*/ 91 w 10021"/>
              <a:gd name="connsiteY1" fmla="*/ 20 h 10000"/>
              <a:gd name="connsiteX2" fmla="*/ 10021 w 10021"/>
              <a:gd name="connsiteY2" fmla="*/ 0 h 10000"/>
              <a:gd name="connsiteX3" fmla="*/ 216 w 10021"/>
              <a:gd name="connsiteY3" fmla="*/ 9919 h 10000"/>
              <a:gd name="connsiteX4" fmla="*/ 51 w 10021"/>
              <a:gd name="connsiteY4" fmla="*/ 10000 h 10000"/>
              <a:gd name="connsiteX0" fmla="*/ 0 w 10533"/>
              <a:gd name="connsiteY0" fmla="*/ 10000 h 10000"/>
              <a:gd name="connsiteX1" fmla="*/ 603 w 10533"/>
              <a:gd name="connsiteY1" fmla="*/ 20 h 10000"/>
              <a:gd name="connsiteX2" fmla="*/ 10533 w 10533"/>
              <a:gd name="connsiteY2" fmla="*/ 0 h 10000"/>
              <a:gd name="connsiteX3" fmla="*/ 728 w 10533"/>
              <a:gd name="connsiteY3" fmla="*/ 9919 h 10000"/>
              <a:gd name="connsiteX4" fmla="*/ 0 w 10533"/>
              <a:gd name="connsiteY4" fmla="*/ 10000 h 10000"/>
              <a:gd name="connsiteX0" fmla="*/ 0 w 10533"/>
              <a:gd name="connsiteY0" fmla="*/ 10000 h 10046"/>
              <a:gd name="connsiteX1" fmla="*/ 603 w 10533"/>
              <a:gd name="connsiteY1" fmla="*/ 20 h 10046"/>
              <a:gd name="connsiteX2" fmla="*/ 10533 w 10533"/>
              <a:gd name="connsiteY2" fmla="*/ 0 h 10046"/>
              <a:gd name="connsiteX3" fmla="*/ 728 w 10533"/>
              <a:gd name="connsiteY3" fmla="*/ 10046 h 10046"/>
              <a:gd name="connsiteX4" fmla="*/ 0 w 10533"/>
              <a:gd name="connsiteY4" fmla="*/ 10000 h 10046"/>
              <a:gd name="connsiteX0" fmla="*/ 0 w 10627"/>
              <a:gd name="connsiteY0" fmla="*/ 10063 h 10063"/>
              <a:gd name="connsiteX1" fmla="*/ 697 w 10627"/>
              <a:gd name="connsiteY1" fmla="*/ 20 h 10063"/>
              <a:gd name="connsiteX2" fmla="*/ 10627 w 10627"/>
              <a:gd name="connsiteY2" fmla="*/ 0 h 10063"/>
              <a:gd name="connsiteX3" fmla="*/ 822 w 10627"/>
              <a:gd name="connsiteY3" fmla="*/ 10046 h 10063"/>
              <a:gd name="connsiteX4" fmla="*/ 0 w 10627"/>
              <a:gd name="connsiteY4" fmla="*/ 10063 h 10063"/>
              <a:gd name="connsiteX0" fmla="*/ 0 w 10627"/>
              <a:gd name="connsiteY0" fmla="*/ 10063 h 10063"/>
              <a:gd name="connsiteX1" fmla="*/ 697 w 10627"/>
              <a:gd name="connsiteY1" fmla="*/ 20 h 10063"/>
              <a:gd name="connsiteX2" fmla="*/ 10627 w 10627"/>
              <a:gd name="connsiteY2" fmla="*/ 0 h 10063"/>
              <a:gd name="connsiteX3" fmla="*/ 775 w 10627"/>
              <a:gd name="connsiteY3" fmla="*/ 9898 h 10063"/>
              <a:gd name="connsiteX4" fmla="*/ 0 w 10627"/>
              <a:gd name="connsiteY4" fmla="*/ 10063 h 10063"/>
              <a:gd name="connsiteX0" fmla="*/ 0 w 11190"/>
              <a:gd name="connsiteY0" fmla="*/ 11142 h 11142"/>
              <a:gd name="connsiteX1" fmla="*/ 1260 w 11190"/>
              <a:gd name="connsiteY1" fmla="*/ 20 h 11142"/>
              <a:gd name="connsiteX2" fmla="*/ 11190 w 11190"/>
              <a:gd name="connsiteY2" fmla="*/ 0 h 11142"/>
              <a:gd name="connsiteX3" fmla="*/ 1338 w 11190"/>
              <a:gd name="connsiteY3" fmla="*/ 9898 h 11142"/>
              <a:gd name="connsiteX4" fmla="*/ 0 w 11190"/>
              <a:gd name="connsiteY4" fmla="*/ 11142 h 11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0" h="11142">
                <a:moveTo>
                  <a:pt x="0" y="11142"/>
                </a:moveTo>
                <a:cubicBezTo>
                  <a:pt x="300" y="7822"/>
                  <a:pt x="961" y="3340"/>
                  <a:pt x="1260" y="20"/>
                </a:cubicBezTo>
                <a:lnTo>
                  <a:pt x="11190" y="0"/>
                </a:lnTo>
                <a:lnTo>
                  <a:pt x="1338" y="9898"/>
                </a:lnTo>
                <a:lnTo>
                  <a:pt x="0" y="11142"/>
                </a:lnTo>
                <a:close/>
              </a:path>
            </a:pathLst>
          </a:custGeom>
          <a:solidFill>
            <a:srgbClr val="404043"/>
          </a:solidFill>
          <a:ln>
            <a:noFill/>
          </a:ln>
          <a:effectLst>
            <a:outerShdw blurRad="203200" dist="1270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14" name="Flowchart: Data 4"/>
          <p:cNvSpPr/>
          <p:nvPr/>
        </p:nvSpPr>
        <p:spPr>
          <a:xfrm rot="10800000">
            <a:off x="9753322" y="1232139"/>
            <a:ext cx="2496195" cy="562586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411 w 8000"/>
              <a:gd name="connsiteY0" fmla="*/ 9980 h 10000"/>
              <a:gd name="connsiteX1" fmla="*/ 0 w 8000"/>
              <a:gd name="connsiteY1" fmla="*/ 0 h 10000"/>
              <a:gd name="connsiteX2" fmla="*/ 8000 w 8000"/>
              <a:gd name="connsiteY2" fmla="*/ 0 h 10000"/>
              <a:gd name="connsiteX3" fmla="*/ 6000 w 8000"/>
              <a:gd name="connsiteY3" fmla="*/ 10000 h 10000"/>
              <a:gd name="connsiteX4" fmla="*/ 1411 w 8000"/>
              <a:gd name="connsiteY4" fmla="*/ 9980 h 10000"/>
              <a:gd name="connsiteX0" fmla="*/ 0 w 8236"/>
              <a:gd name="connsiteY0" fmla="*/ 9980 h 10000"/>
              <a:gd name="connsiteX1" fmla="*/ 1449 w 8236"/>
              <a:gd name="connsiteY1" fmla="*/ 20 h 10000"/>
              <a:gd name="connsiteX2" fmla="*/ 8236 w 8236"/>
              <a:gd name="connsiteY2" fmla="*/ 0 h 10000"/>
              <a:gd name="connsiteX3" fmla="*/ 5736 w 8236"/>
              <a:gd name="connsiteY3" fmla="*/ 10000 h 10000"/>
              <a:gd name="connsiteX4" fmla="*/ 0 w 8236"/>
              <a:gd name="connsiteY4" fmla="*/ 9980 h 10000"/>
              <a:gd name="connsiteX0" fmla="*/ 0 w 8987"/>
              <a:gd name="connsiteY0" fmla="*/ 10000 h 10000"/>
              <a:gd name="connsiteX1" fmla="*/ 746 w 8987"/>
              <a:gd name="connsiteY1" fmla="*/ 20 h 10000"/>
              <a:gd name="connsiteX2" fmla="*/ 8987 w 8987"/>
              <a:gd name="connsiteY2" fmla="*/ 0 h 10000"/>
              <a:gd name="connsiteX3" fmla="*/ 5952 w 8987"/>
              <a:gd name="connsiteY3" fmla="*/ 10000 h 10000"/>
              <a:gd name="connsiteX4" fmla="*/ 0 w 8987"/>
              <a:gd name="connsiteY4" fmla="*/ 10000 h 10000"/>
              <a:gd name="connsiteX0" fmla="*/ 0 w 9499"/>
              <a:gd name="connsiteY0" fmla="*/ 10000 h 10000"/>
              <a:gd name="connsiteX1" fmla="*/ 329 w 9499"/>
              <a:gd name="connsiteY1" fmla="*/ 20 h 10000"/>
              <a:gd name="connsiteX2" fmla="*/ 9499 w 9499"/>
              <a:gd name="connsiteY2" fmla="*/ 0 h 10000"/>
              <a:gd name="connsiteX3" fmla="*/ 6122 w 9499"/>
              <a:gd name="connsiteY3" fmla="*/ 10000 h 10000"/>
              <a:gd name="connsiteX4" fmla="*/ 0 w 9499"/>
              <a:gd name="connsiteY4" fmla="*/ 10000 h 10000"/>
              <a:gd name="connsiteX0" fmla="*/ 249 w 9722"/>
              <a:gd name="connsiteY0" fmla="*/ 10020 h 10020"/>
              <a:gd name="connsiteX1" fmla="*/ 68 w 9722"/>
              <a:gd name="connsiteY1" fmla="*/ 20 h 10020"/>
              <a:gd name="connsiteX2" fmla="*/ 9722 w 9722"/>
              <a:gd name="connsiteY2" fmla="*/ 0 h 10020"/>
              <a:gd name="connsiteX3" fmla="*/ 6167 w 9722"/>
              <a:gd name="connsiteY3" fmla="*/ 10000 h 10020"/>
              <a:gd name="connsiteX4" fmla="*/ 249 w 9722"/>
              <a:gd name="connsiteY4" fmla="*/ 10020 h 10020"/>
              <a:gd name="connsiteX0" fmla="*/ 51 w 10021"/>
              <a:gd name="connsiteY0" fmla="*/ 10000 h 10000"/>
              <a:gd name="connsiteX1" fmla="*/ 91 w 10021"/>
              <a:gd name="connsiteY1" fmla="*/ 20 h 10000"/>
              <a:gd name="connsiteX2" fmla="*/ 10021 w 10021"/>
              <a:gd name="connsiteY2" fmla="*/ 0 h 10000"/>
              <a:gd name="connsiteX3" fmla="*/ 6364 w 10021"/>
              <a:gd name="connsiteY3" fmla="*/ 9980 h 10000"/>
              <a:gd name="connsiteX4" fmla="*/ 51 w 10021"/>
              <a:gd name="connsiteY4" fmla="*/ 10000 h 10000"/>
              <a:gd name="connsiteX0" fmla="*/ 51 w 10021"/>
              <a:gd name="connsiteY0" fmla="*/ 10000 h 10000"/>
              <a:gd name="connsiteX1" fmla="*/ 91 w 10021"/>
              <a:gd name="connsiteY1" fmla="*/ 20 h 10000"/>
              <a:gd name="connsiteX2" fmla="*/ 10021 w 10021"/>
              <a:gd name="connsiteY2" fmla="*/ 0 h 10000"/>
              <a:gd name="connsiteX3" fmla="*/ 216 w 10021"/>
              <a:gd name="connsiteY3" fmla="*/ 9919 h 10000"/>
              <a:gd name="connsiteX4" fmla="*/ 51 w 10021"/>
              <a:gd name="connsiteY4" fmla="*/ 10000 h 10000"/>
              <a:gd name="connsiteX0" fmla="*/ 13 w 10027"/>
              <a:gd name="connsiteY0" fmla="*/ 10039 h 10039"/>
              <a:gd name="connsiteX1" fmla="*/ 97 w 10027"/>
              <a:gd name="connsiteY1" fmla="*/ 20 h 10039"/>
              <a:gd name="connsiteX2" fmla="*/ 10027 w 10027"/>
              <a:gd name="connsiteY2" fmla="*/ 0 h 10039"/>
              <a:gd name="connsiteX3" fmla="*/ 222 w 10027"/>
              <a:gd name="connsiteY3" fmla="*/ 9919 h 10039"/>
              <a:gd name="connsiteX4" fmla="*/ 13 w 10027"/>
              <a:gd name="connsiteY4" fmla="*/ 10039 h 10039"/>
              <a:gd name="connsiteX0" fmla="*/ 0 w 10014"/>
              <a:gd name="connsiteY0" fmla="*/ 10068 h 10068"/>
              <a:gd name="connsiteX1" fmla="*/ 121 w 10014"/>
              <a:gd name="connsiteY1" fmla="*/ 0 h 10068"/>
              <a:gd name="connsiteX2" fmla="*/ 10014 w 10014"/>
              <a:gd name="connsiteY2" fmla="*/ 29 h 10068"/>
              <a:gd name="connsiteX3" fmla="*/ 209 w 10014"/>
              <a:gd name="connsiteY3" fmla="*/ 9948 h 10068"/>
              <a:gd name="connsiteX4" fmla="*/ 0 w 10014"/>
              <a:gd name="connsiteY4" fmla="*/ 10068 h 10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4" h="10068">
                <a:moveTo>
                  <a:pt x="0" y="10068"/>
                </a:moveTo>
                <a:cubicBezTo>
                  <a:pt x="300" y="6748"/>
                  <a:pt x="-178" y="3320"/>
                  <a:pt x="121" y="0"/>
                </a:cubicBezTo>
                <a:lnTo>
                  <a:pt x="10014" y="29"/>
                </a:lnTo>
                <a:lnTo>
                  <a:pt x="209" y="9948"/>
                </a:lnTo>
                <a:lnTo>
                  <a:pt x="0" y="10068"/>
                </a:lnTo>
                <a:close/>
              </a:path>
            </a:pathLst>
          </a:custGeom>
          <a:solidFill>
            <a:srgbClr val="AA272F"/>
          </a:solidFill>
          <a:ln>
            <a:noFill/>
          </a:ln>
          <a:effectLst>
            <a:outerShdw blurRad="2921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20" name="Title 1">
            <a:extLst>
              <a:ext uri="{FF2B5EF4-FFF2-40B4-BE49-F238E27FC236}">
                <a16:creationId xmlns:a16="http://schemas.microsoft.com/office/drawing/2014/main" id="{88661CFF-49FB-654B-AF34-AC27AF7080C7}"/>
              </a:ext>
            </a:extLst>
          </p:cNvPr>
          <p:cNvSpPr txBox="1">
            <a:spLocks/>
          </p:cNvSpPr>
          <p:nvPr/>
        </p:nvSpPr>
        <p:spPr>
          <a:xfrm>
            <a:off x="0" y="538172"/>
            <a:ext cx="121920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a:latin typeface="Avenir Next" panose="020B0503020202020204" pitchFamily="34" charset="0"/>
              </a:rPr>
              <a:t>Benefits of Reflective Roof Coatings</a:t>
            </a:r>
          </a:p>
        </p:txBody>
      </p:sp>
    </p:spTree>
    <p:extLst>
      <p:ext uri="{BB962C8B-B14F-4D97-AF65-F5344CB8AC3E}">
        <p14:creationId xmlns:p14="http://schemas.microsoft.com/office/powerpoint/2010/main" val="142272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40000" fill="hold" grpId="0" nodeType="withEffect">
                                  <p:stCondLst>
                                    <p:cond delay="20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500" fill="hold"/>
                                        <p:tgtEl>
                                          <p:spTgt spid="22"/>
                                        </p:tgtEl>
                                        <p:attrNameLst>
                                          <p:attrName>ppt_x</p:attrName>
                                        </p:attrNameLst>
                                      </p:cBhvr>
                                      <p:tavLst>
                                        <p:tav tm="0">
                                          <p:val>
                                            <p:strVal val="#ppt_x"/>
                                          </p:val>
                                        </p:tav>
                                        <p:tav tm="100000">
                                          <p:val>
                                            <p:strVal val="#ppt_x"/>
                                          </p:val>
                                        </p:tav>
                                      </p:tavLst>
                                    </p:anim>
                                    <p:anim calcmode="lin" valueType="num">
                                      <p:cBhvr additive="base">
                                        <p:cTn id="8" dur="1500" fill="hold"/>
                                        <p:tgtEl>
                                          <p:spTgt spid="22"/>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20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1500"/>
                                        <p:tgtEl>
                                          <p:spTgt spid="16"/>
                                        </p:tgtEl>
                                      </p:cBhvr>
                                    </p:animEffect>
                                  </p:childTnLst>
                                </p:cTn>
                              </p:par>
                              <p:par>
                                <p:cTn id="12" presetID="22" presetClass="entr" presetSubtype="1" fill="hold" grpId="0" nodeType="withEffect">
                                  <p:stCondLst>
                                    <p:cond delay="200"/>
                                  </p:stCondLst>
                                  <p:childTnLst>
                                    <p:set>
                                      <p:cBhvr>
                                        <p:cTn id="13" dur="1" fill="hold">
                                          <p:stCondLst>
                                            <p:cond delay="0"/>
                                          </p:stCondLst>
                                        </p:cTn>
                                        <p:tgtEl>
                                          <p:spTgt spid="17"/>
                                        </p:tgtEl>
                                        <p:attrNameLst>
                                          <p:attrName>style.visibility</p:attrName>
                                        </p:attrNameLst>
                                      </p:cBhvr>
                                      <p:to>
                                        <p:strVal val="visible"/>
                                      </p:to>
                                    </p:set>
                                    <p:animEffect transition="in" filter="wipe(up)">
                                      <p:cBhvr>
                                        <p:cTn id="14" dur="1500"/>
                                        <p:tgtEl>
                                          <p:spTgt spid="17"/>
                                        </p:tgtEl>
                                      </p:cBhvr>
                                    </p:animEffect>
                                  </p:childTnLst>
                                </p:cTn>
                              </p:par>
                            </p:childTnLst>
                          </p:cTn>
                        </p:par>
                        <p:par>
                          <p:cTn id="15" fill="hold">
                            <p:stCondLst>
                              <p:cond delay="1700"/>
                            </p:stCondLst>
                            <p:childTnLst>
                              <p:par>
                                <p:cTn id="16" presetID="10" presetClass="entr" presetSubtype="0" fill="hold" grpId="0"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grpId="0" nodeType="withEffect" nodePh="1">
                                  <p:stCondLst>
                                    <p:cond delay="0"/>
                                  </p:stCondLst>
                                  <p:endCondLst>
                                    <p:cond evt="begin" delay="0">
                                      <p:tn val="19"/>
                                    </p:cond>
                                  </p:end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par>
                          <p:cTn id="22" fill="hold">
                            <p:stCondLst>
                              <p:cond delay="2200"/>
                            </p:stCondLst>
                            <p:childTnLst>
                              <p:par>
                                <p:cTn id="23" presetID="10" presetClass="entr" presetSubtype="0"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grpId="0" nodeType="withEffect" nodePh="1">
                                  <p:stCondLst>
                                    <p:cond delay="0"/>
                                  </p:stCondLst>
                                  <p:endCondLst>
                                    <p:cond evt="begin" delay="0">
                                      <p:tn val="26"/>
                                    </p:cond>
                                  </p:end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par>
                                <p:cTn id="32" presetID="10" presetClass="entr" presetSubtype="0" fill="hold" grpId="0" nodeType="withEffect" nodePh="1">
                                  <p:stCondLst>
                                    <p:cond delay="0"/>
                                  </p:stCondLst>
                                  <p:endCondLst>
                                    <p:cond evt="begin" delay="0">
                                      <p:tn val="32"/>
                                    </p:cond>
                                  </p:end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22" grpId="0" animBg="1"/>
      <p:bldP spid="23" grpId="0"/>
      <p:bldP spid="24" grpId="0"/>
      <p:bldP spid="25" grpId="0"/>
      <p:bldP spid="26" grpId="0"/>
      <p:bldP spid="27"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0" y="228600"/>
            <a:ext cx="11008659"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a:solidFill>
                  <a:schemeClr val="bg1"/>
                </a:solidFill>
                <a:latin typeface="Avenir Next" panose="020B0503020202020204" pitchFamily="34" charset="0"/>
              </a:rPr>
              <a:t>Benefits of Reflective Roof Coatings</a:t>
            </a:r>
          </a:p>
        </p:txBody>
      </p:sp>
      <p:pic>
        <p:nvPicPr>
          <p:cNvPr id="8" name="Picture 2061"/>
          <p:cNvPicPr>
            <a:picLocks noChangeArrowheads="1"/>
          </p:cNvPicPr>
          <p:nvPr/>
        </p:nvPicPr>
        <p:blipFill rotWithShape="1">
          <a:blip r:embed="rId3" cstate="print"/>
          <a:srcRect l="21446" t="18421" r="21745" b="21672"/>
          <a:stretch/>
        </p:blipFill>
        <p:spPr bwMode="auto">
          <a:xfrm>
            <a:off x="2958476" y="2157219"/>
            <a:ext cx="5108253" cy="3368970"/>
          </a:xfrm>
          <a:prstGeom prst="rect">
            <a:avLst/>
          </a:prstGeom>
        </p:spPr>
      </p:pic>
      <p:grpSp>
        <p:nvGrpSpPr>
          <p:cNvPr id="9" name="Group 8">
            <a:extLst>
              <a:ext uri="{FF2B5EF4-FFF2-40B4-BE49-F238E27FC236}">
                <a16:creationId xmlns:a16="http://schemas.microsoft.com/office/drawing/2014/main" id="{7BD2AB2E-EED5-FE48-8AEC-519895DFA889}"/>
              </a:ext>
            </a:extLst>
          </p:cNvPr>
          <p:cNvGrpSpPr/>
          <p:nvPr/>
        </p:nvGrpSpPr>
        <p:grpSpPr>
          <a:xfrm>
            <a:off x="10371929" y="0"/>
            <a:ext cx="1839059" cy="6858000"/>
            <a:chOff x="10371927" y="1629274"/>
            <a:chExt cx="1839059" cy="3514464"/>
          </a:xfrm>
        </p:grpSpPr>
        <p:sp>
          <p:nvSpPr>
            <p:cNvPr id="10" name="Right Triangle 9">
              <a:extLst>
                <a:ext uri="{FF2B5EF4-FFF2-40B4-BE49-F238E27FC236}">
                  <a16:creationId xmlns:a16="http://schemas.microsoft.com/office/drawing/2014/main" id="{FA4816BC-1584-FE43-B867-0816CDF643AF}"/>
                </a:ext>
              </a:extLst>
            </p:cNvPr>
            <p:cNvSpPr/>
            <p:nvPr/>
          </p:nvSpPr>
          <p:spPr>
            <a:xfrm flipH="1">
              <a:off x="10371927" y="2414016"/>
              <a:ext cx="1828543" cy="2729722"/>
            </a:xfrm>
            <a:prstGeom prst="rtTriangle">
              <a:avLst/>
            </a:prstGeom>
            <a:solidFill>
              <a:schemeClr val="accent2"/>
            </a:solidFill>
            <a:ln>
              <a:noFill/>
            </a:ln>
            <a:effectLst>
              <a:outerShdw blurRad="2667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8F8F8"/>
                </a:solidFill>
              </a:endParaRPr>
            </a:p>
          </p:txBody>
        </p:sp>
        <p:sp>
          <p:nvSpPr>
            <p:cNvPr id="11" name="Right Triangle 10">
              <a:extLst>
                <a:ext uri="{FF2B5EF4-FFF2-40B4-BE49-F238E27FC236}">
                  <a16:creationId xmlns:a16="http://schemas.microsoft.com/office/drawing/2014/main" id="{8B010D5B-0B03-9E48-9F5F-6450E2712361}"/>
                </a:ext>
              </a:extLst>
            </p:cNvPr>
            <p:cNvSpPr/>
            <p:nvPr/>
          </p:nvSpPr>
          <p:spPr>
            <a:xfrm rot="10800000">
              <a:off x="10388282" y="1629274"/>
              <a:ext cx="1822704" cy="2763827"/>
            </a:xfrm>
            <a:prstGeom prst="rtTriangle">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a:effectLst>
              <a:outerShdw blurRad="152400" dist="63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8F8F8"/>
                </a:solidFill>
              </a:endParaRPr>
            </a:p>
          </p:txBody>
        </p:sp>
      </p:grpSp>
      <p:sp>
        <p:nvSpPr>
          <p:cNvPr id="3" name="TextBox 2">
            <a:extLst>
              <a:ext uri="{FF2B5EF4-FFF2-40B4-BE49-F238E27FC236}">
                <a16:creationId xmlns:a16="http://schemas.microsoft.com/office/drawing/2014/main" id="{57B03690-424D-3A4C-B2E2-BB5C4ECDA1A6}"/>
              </a:ext>
            </a:extLst>
          </p:cNvPr>
          <p:cNvSpPr txBox="1"/>
          <p:nvPr/>
        </p:nvSpPr>
        <p:spPr>
          <a:xfrm>
            <a:off x="2509908" y="1531318"/>
            <a:ext cx="6602128" cy="384721"/>
          </a:xfrm>
          <a:prstGeom prst="rect">
            <a:avLst/>
          </a:prstGeom>
          <a:noFill/>
        </p:spPr>
        <p:txBody>
          <a:bodyPr wrap="none" rtlCol="0">
            <a:spAutoFit/>
          </a:bodyPr>
          <a:lstStyle/>
          <a:p>
            <a:r>
              <a:rPr lang="en-US">
                <a:solidFill>
                  <a:schemeClr val="bg1"/>
                </a:solidFill>
                <a:latin typeface="Avenir Next Medium" panose="020B0503020202020204" pitchFamily="34" charset="0"/>
              </a:rPr>
              <a:t>Infrared Photo of the Roof at the Edge of a White Coating</a:t>
            </a:r>
          </a:p>
        </p:txBody>
      </p:sp>
      <p:sp>
        <p:nvSpPr>
          <p:cNvPr id="12" name="TextBox 11">
            <a:extLst>
              <a:ext uri="{FF2B5EF4-FFF2-40B4-BE49-F238E27FC236}">
                <a16:creationId xmlns:a16="http://schemas.microsoft.com/office/drawing/2014/main" id="{3BABEE13-C7CD-054D-BF93-A3849860FFBA}"/>
              </a:ext>
            </a:extLst>
          </p:cNvPr>
          <p:cNvSpPr txBox="1"/>
          <p:nvPr/>
        </p:nvSpPr>
        <p:spPr>
          <a:xfrm>
            <a:off x="1227969" y="3061003"/>
            <a:ext cx="1511952" cy="677108"/>
          </a:xfrm>
          <a:prstGeom prst="rect">
            <a:avLst/>
          </a:prstGeom>
          <a:noFill/>
        </p:spPr>
        <p:txBody>
          <a:bodyPr wrap="none" rtlCol="0">
            <a:spAutoFit/>
          </a:bodyPr>
          <a:lstStyle/>
          <a:p>
            <a:r>
              <a:rPr lang="en-US">
                <a:solidFill>
                  <a:schemeClr val="bg1"/>
                </a:solidFill>
                <a:latin typeface="Avenir Next Medium" panose="020B0503020202020204" pitchFamily="34" charset="0"/>
              </a:rPr>
              <a:t>Dark Seams</a:t>
            </a:r>
          </a:p>
          <a:p>
            <a:r>
              <a:rPr lang="en-US">
                <a:solidFill>
                  <a:schemeClr val="bg1"/>
                </a:solidFill>
                <a:latin typeface="Avenir Next Medium" panose="020B0503020202020204" pitchFamily="34" charset="0"/>
              </a:rPr>
              <a:t>in the Roof</a:t>
            </a:r>
          </a:p>
        </p:txBody>
      </p:sp>
      <p:sp>
        <p:nvSpPr>
          <p:cNvPr id="13" name="TextBox 12">
            <a:extLst>
              <a:ext uri="{FF2B5EF4-FFF2-40B4-BE49-F238E27FC236}">
                <a16:creationId xmlns:a16="http://schemas.microsoft.com/office/drawing/2014/main" id="{A1089882-823B-7F4B-BE57-0511DFC8C27B}"/>
              </a:ext>
            </a:extLst>
          </p:cNvPr>
          <p:cNvSpPr txBox="1"/>
          <p:nvPr/>
        </p:nvSpPr>
        <p:spPr>
          <a:xfrm>
            <a:off x="2848724" y="5729861"/>
            <a:ext cx="5673348" cy="384721"/>
          </a:xfrm>
          <a:prstGeom prst="rect">
            <a:avLst/>
          </a:prstGeom>
          <a:noFill/>
        </p:spPr>
        <p:txBody>
          <a:bodyPr wrap="none" rtlCol="0">
            <a:spAutoFit/>
          </a:bodyPr>
          <a:lstStyle/>
          <a:p>
            <a:r>
              <a:rPr lang="en-US">
                <a:solidFill>
                  <a:schemeClr val="bg1"/>
                </a:solidFill>
                <a:latin typeface="Avenir Next Medium" panose="020B0503020202020204" pitchFamily="34" charset="0"/>
              </a:rPr>
              <a:t>40F                       100F                         160F       190F</a:t>
            </a:r>
          </a:p>
        </p:txBody>
      </p:sp>
      <p:sp>
        <p:nvSpPr>
          <p:cNvPr id="14" name="TextBox 13">
            <a:extLst>
              <a:ext uri="{FF2B5EF4-FFF2-40B4-BE49-F238E27FC236}">
                <a16:creationId xmlns:a16="http://schemas.microsoft.com/office/drawing/2014/main" id="{EC1C9069-AC66-0647-B5C3-308D1503D108}"/>
              </a:ext>
            </a:extLst>
          </p:cNvPr>
          <p:cNvSpPr txBox="1"/>
          <p:nvPr/>
        </p:nvSpPr>
        <p:spPr>
          <a:xfrm>
            <a:off x="8362775" y="2253202"/>
            <a:ext cx="1013419" cy="384721"/>
          </a:xfrm>
          <a:prstGeom prst="rect">
            <a:avLst/>
          </a:prstGeom>
          <a:noFill/>
        </p:spPr>
        <p:txBody>
          <a:bodyPr wrap="none" rtlCol="0">
            <a:spAutoFit/>
          </a:bodyPr>
          <a:lstStyle/>
          <a:p>
            <a:r>
              <a:rPr lang="en-US">
                <a:solidFill>
                  <a:schemeClr val="bg1"/>
                </a:solidFill>
                <a:latin typeface="Avenir Next Medium" panose="020B0503020202020204" pitchFamily="34" charset="0"/>
              </a:rPr>
              <a:t>Coated</a:t>
            </a:r>
          </a:p>
        </p:txBody>
      </p:sp>
      <p:sp>
        <p:nvSpPr>
          <p:cNvPr id="15" name="TextBox 14">
            <a:extLst>
              <a:ext uri="{FF2B5EF4-FFF2-40B4-BE49-F238E27FC236}">
                <a16:creationId xmlns:a16="http://schemas.microsoft.com/office/drawing/2014/main" id="{63845146-D01A-2E4B-8960-C34A8D115E89}"/>
              </a:ext>
            </a:extLst>
          </p:cNvPr>
          <p:cNvSpPr txBox="1"/>
          <p:nvPr/>
        </p:nvSpPr>
        <p:spPr>
          <a:xfrm>
            <a:off x="8232130" y="4348007"/>
            <a:ext cx="1274708" cy="384721"/>
          </a:xfrm>
          <a:prstGeom prst="rect">
            <a:avLst/>
          </a:prstGeom>
          <a:noFill/>
        </p:spPr>
        <p:txBody>
          <a:bodyPr wrap="none" rtlCol="0">
            <a:spAutoFit/>
          </a:bodyPr>
          <a:lstStyle/>
          <a:p>
            <a:r>
              <a:rPr lang="en-US">
                <a:solidFill>
                  <a:schemeClr val="bg1"/>
                </a:solidFill>
                <a:latin typeface="Avenir Next Medium" panose="020B0503020202020204" pitchFamily="34" charset="0"/>
              </a:rPr>
              <a:t>Uncoated</a:t>
            </a:r>
          </a:p>
        </p:txBody>
      </p:sp>
      <p:sp>
        <p:nvSpPr>
          <p:cNvPr id="16" name="TextBox 15">
            <a:extLst>
              <a:ext uri="{FF2B5EF4-FFF2-40B4-BE49-F238E27FC236}">
                <a16:creationId xmlns:a16="http://schemas.microsoft.com/office/drawing/2014/main" id="{03B43D3B-9BD2-AD41-910F-4B89ECE82728}"/>
              </a:ext>
            </a:extLst>
          </p:cNvPr>
          <p:cNvSpPr txBox="1"/>
          <p:nvPr/>
        </p:nvSpPr>
        <p:spPr>
          <a:xfrm>
            <a:off x="10015791" y="3208758"/>
            <a:ext cx="779381" cy="384721"/>
          </a:xfrm>
          <a:prstGeom prst="rect">
            <a:avLst/>
          </a:prstGeom>
          <a:noFill/>
        </p:spPr>
        <p:txBody>
          <a:bodyPr wrap="none" rtlCol="0">
            <a:spAutoFit/>
          </a:bodyPr>
          <a:lstStyle/>
          <a:p>
            <a:r>
              <a:rPr lang="en-US">
                <a:solidFill>
                  <a:schemeClr val="bg1"/>
                </a:solidFill>
                <a:latin typeface="Avenir Next Medium" panose="020B0503020202020204" pitchFamily="34" charset="0"/>
              </a:rPr>
              <a:t>Edge</a:t>
            </a:r>
          </a:p>
        </p:txBody>
      </p:sp>
      <p:cxnSp>
        <p:nvCxnSpPr>
          <p:cNvPr id="18" name="Straight Connector 17">
            <a:extLst>
              <a:ext uri="{FF2B5EF4-FFF2-40B4-BE49-F238E27FC236}">
                <a16:creationId xmlns:a16="http://schemas.microsoft.com/office/drawing/2014/main" id="{67024B08-A51D-2B48-9641-2EE5ED804DC0}"/>
              </a:ext>
            </a:extLst>
          </p:cNvPr>
          <p:cNvCxnSpPr/>
          <p:nvPr/>
        </p:nvCxnSpPr>
        <p:spPr>
          <a:xfrm>
            <a:off x="8066729" y="3484475"/>
            <a:ext cx="1815039" cy="0"/>
          </a:xfrm>
          <a:prstGeom prst="line">
            <a:avLst/>
          </a:prstGeom>
          <a:ln w="38100">
            <a:solidFill>
              <a:schemeClr val="bg1"/>
            </a:solidFill>
          </a:ln>
        </p:spPr>
        <p:style>
          <a:lnRef idx="2">
            <a:schemeClr val="accent2"/>
          </a:lnRef>
          <a:fillRef idx="0">
            <a:schemeClr val="accent2"/>
          </a:fillRef>
          <a:effectRef idx="1">
            <a:schemeClr val="accent2"/>
          </a:effectRef>
          <a:fontRef idx="minor">
            <a:schemeClr val="tx1"/>
          </a:fontRef>
        </p:style>
      </p:cxnSp>
      <p:pic>
        <p:nvPicPr>
          <p:cNvPr id="20" name="Picture 19">
            <a:extLst>
              <a:ext uri="{FF2B5EF4-FFF2-40B4-BE49-F238E27FC236}">
                <a16:creationId xmlns:a16="http://schemas.microsoft.com/office/drawing/2014/main" id="{A239EF5B-6F1E-CF45-AFA4-D79BA59E0F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5481" y="2677440"/>
            <a:ext cx="722117" cy="722117"/>
          </a:xfrm>
          <a:prstGeom prst="rect">
            <a:avLst/>
          </a:prstGeom>
        </p:spPr>
      </p:pic>
      <p:pic>
        <p:nvPicPr>
          <p:cNvPr id="21" name="Picture 20">
            <a:extLst>
              <a:ext uri="{FF2B5EF4-FFF2-40B4-BE49-F238E27FC236}">
                <a16:creationId xmlns:a16="http://schemas.microsoft.com/office/drawing/2014/main" id="{20B5FF64-4866-1641-9A77-9F0058CC0C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8385481" y="3569394"/>
            <a:ext cx="722117" cy="722117"/>
          </a:xfrm>
          <a:prstGeom prst="rect">
            <a:avLst/>
          </a:prstGeom>
        </p:spPr>
      </p:pic>
    </p:spTree>
    <p:extLst>
      <p:ext uri="{BB962C8B-B14F-4D97-AF65-F5344CB8AC3E}">
        <p14:creationId xmlns:p14="http://schemas.microsoft.com/office/powerpoint/2010/main" val="2493038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lowchart: Data 48"/>
          <p:cNvSpPr/>
          <p:nvPr/>
        </p:nvSpPr>
        <p:spPr>
          <a:xfrm flipH="1">
            <a:off x="1246480" y="1231308"/>
            <a:ext cx="3999289" cy="565856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138 h 10138"/>
              <a:gd name="connsiteX1" fmla="*/ 2034 w 10000"/>
              <a:gd name="connsiteY1" fmla="*/ 0 h 10138"/>
              <a:gd name="connsiteX2" fmla="*/ 10000 w 10000"/>
              <a:gd name="connsiteY2" fmla="*/ 138 h 10138"/>
              <a:gd name="connsiteX3" fmla="*/ 8000 w 10000"/>
              <a:gd name="connsiteY3" fmla="*/ 10138 h 10138"/>
              <a:gd name="connsiteX4" fmla="*/ 0 w 10000"/>
              <a:gd name="connsiteY4" fmla="*/ 10138 h 10138"/>
              <a:gd name="connsiteX0" fmla="*/ 0 w 10000"/>
              <a:gd name="connsiteY0" fmla="*/ 35311 h 35311"/>
              <a:gd name="connsiteX1" fmla="*/ 9798 w 10000"/>
              <a:gd name="connsiteY1" fmla="*/ 0 h 35311"/>
              <a:gd name="connsiteX2" fmla="*/ 10000 w 10000"/>
              <a:gd name="connsiteY2" fmla="*/ 25311 h 35311"/>
              <a:gd name="connsiteX3" fmla="*/ 8000 w 10000"/>
              <a:gd name="connsiteY3" fmla="*/ 35311 h 35311"/>
              <a:gd name="connsiteX4" fmla="*/ 0 w 10000"/>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56" h="35311">
                <a:moveTo>
                  <a:pt x="0" y="35311"/>
                </a:moveTo>
                <a:lnTo>
                  <a:pt x="9798" y="0"/>
                </a:lnTo>
                <a:cubicBezTo>
                  <a:pt x="12223" y="3853"/>
                  <a:pt x="11275" y="953"/>
                  <a:pt x="14756" y="7640"/>
                </a:cubicBezTo>
                <a:lnTo>
                  <a:pt x="8000" y="35311"/>
                </a:lnTo>
                <a:lnTo>
                  <a:pt x="0" y="35311"/>
                </a:lnTo>
                <a:close/>
              </a:path>
            </a:pathLst>
          </a:custGeom>
          <a:solidFill>
            <a:schemeClr val="bg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grpSp>
        <p:nvGrpSpPr>
          <p:cNvPr id="2" name="Group 1"/>
          <p:cNvGrpSpPr/>
          <p:nvPr/>
        </p:nvGrpSpPr>
        <p:grpSpPr>
          <a:xfrm>
            <a:off x="-1325" y="1210515"/>
            <a:ext cx="2585553" cy="5671948"/>
            <a:chOff x="-1325" y="1210513"/>
            <a:chExt cx="2585553" cy="5671947"/>
          </a:xfrm>
        </p:grpSpPr>
        <p:sp>
          <p:nvSpPr>
            <p:cNvPr id="19" name="Right Triangle 18"/>
            <p:cNvSpPr/>
            <p:nvPr/>
          </p:nvSpPr>
          <p:spPr>
            <a:xfrm rot="10800000" flipH="1">
              <a:off x="0" y="1217926"/>
              <a:ext cx="2584227" cy="5664534"/>
            </a:xfrm>
            <a:custGeom>
              <a:avLst/>
              <a:gdLst>
                <a:gd name="connsiteX0" fmla="*/ 0 w 2474499"/>
                <a:gd name="connsiteY0" fmla="*/ 5664534 h 5664534"/>
                <a:gd name="connsiteX1" fmla="*/ 0 w 2474499"/>
                <a:gd name="connsiteY1" fmla="*/ 0 h 5664534"/>
                <a:gd name="connsiteX2" fmla="*/ 2474499 w 2474499"/>
                <a:gd name="connsiteY2" fmla="*/ 5664534 h 5664534"/>
                <a:gd name="connsiteX3" fmla="*/ 0 w 2474499"/>
                <a:gd name="connsiteY3" fmla="*/ 5664534 h 5664534"/>
                <a:gd name="connsiteX0" fmla="*/ 73152 w 2547651"/>
                <a:gd name="connsiteY0" fmla="*/ 5664534 h 5664534"/>
                <a:gd name="connsiteX1" fmla="*/ 0 w 2547651"/>
                <a:gd name="connsiteY1" fmla="*/ 0 h 5664534"/>
                <a:gd name="connsiteX2" fmla="*/ 2547651 w 2547651"/>
                <a:gd name="connsiteY2" fmla="*/ 5664534 h 5664534"/>
                <a:gd name="connsiteX3" fmla="*/ 73152 w 2547651"/>
                <a:gd name="connsiteY3" fmla="*/ 5664534 h 5664534"/>
                <a:gd name="connsiteX0" fmla="*/ 109728 w 2584227"/>
                <a:gd name="connsiteY0" fmla="*/ 5664534 h 5664534"/>
                <a:gd name="connsiteX1" fmla="*/ 0 w 2584227"/>
                <a:gd name="connsiteY1" fmla="*/ 0 h 5664534"/>
                <a:gd name="connsiteX2" fmla="*/ 2584227 w 2584227"/>
                <a:gd name="connsiteY2" fmla="*/ 5664534 h 5664534"/>
                <a:gd name="connsiteX3" fmla="*/ 109728 w 2584227"/>
                <a:gd name="connsiteY3" fmla="*/ 5664534 h 5664534"/>
              </a:gdLst>
              <a:ahLst/>
              <a:cxnLst>
                <a:cxn ang="0">
                  <a:pos x="connsiteX0" y="connsiteY0"/>
                </a:cxn>
                <a:cxn ang="0">
                  <a:pos x="connsiteX1" y="connsiteY1"/>
                </a:cxn>
                <a:cxn ang="0">
                  <a:pos x="connsiteX2" y="connsiteY2"/>
                </a:cxn>
                <a:cxn ang="0">
                  <a:pos x="connsiteX3" y="connsiteY3"/>
                </a:cxn>
              </a:cxnLst>
              <a:rect l="l" t="t" r="r" b="b"/>
              <a:pathLst>
                <a:path w="2584227" h="5664534">
                  <a:moveTo>
                    <a:pt x="109728" y="5664534"/>
                  </a:moveTo>
                  <a:lnTo>
                    <a:pt x="0" y="0"/>
                  </a:lnTo>
                  <a:lnTo>
                    <a:pt x="2584227" y="5664534"/>
                  </a:lnTo>
                  <a:lnTo>
                    <a:pt x="109728" y="5664534"/>
                  </a:lnTo>
                  <a:close/>
                </a:path>
              </a:pathLst>
            </a:custGeom>
            <a:solidFill>
              <a:schemeClr val="bg1">
                <a:lumMod val="50000"/>
              </a:schemeClr>
            </a:solidFill>
            <a:ln>
              <a:noFill/>
            </a:ln>
            <a:effectLst>
              <a:outerShdw blurRad="165100" dist="177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ight Triangle 17"/>
            <p:cNvSpPr/>
            <p:nvPr/>
          </p:nvSpPr>
          <p:spPr>
            <a:xfrm rot="10800000" flipH="1">
              <a:off x="-1325" y="1210513"/>
              <a:ext cx="2585553" cy="5647331"/>
            </a:xfrm>
            <a:prstGeom prst="rtTriangle">
              <a:avLst/>
            </a:prstGeom>
            <a:solidFill>
              <a:srgbClr val="AA272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Flowchart: Data 2"/>
          <p:cNvSpPr/>
          <p:nvPr/>
        </p:nvSpPr>
        <p:spPr>
          <a:xfrm>
            <a:off x="-22035" y="-27383"/>
            <a:ext cx="1911096" cy="122413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81 h 10081"/>
              <a:gd name="connsiteX1" fmla="*/ 38 w 10000"/>
              <a:gd name="connsiteY1" fmla="*/ 0 h 10081"/>
              <a:gd name="connsiteX2" fmla="*/ 10000 w 10000"/>
              <a:gd name="connsiteY2" fmla="*/ 81 h 10081"/>
              <a:gd name="connsiteX3" fmla="*/ 8000 w 10000"/>
              <a:gd name="connsiteY3" fmla="*/ 10081 h 10081"/>
              <a:gd name="connsiteX4" fmla="*/ 0 w 10000"/>
              <a:gd name="connsiteY4" fmla="*/ 10081 h 10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81">
                <a:moveTo>
                  <a:pt x="0" y="10081"/>
                </a:moveTo>
                <a:cubicBezTo>
                  <a:pt x="13" y="6721"/>
                  <a:pt x="25" y="3360"/>
                  <a:pt x="38" y="0"/>
                </a:cubicBezTo>
                <a:lnTo>
                  <a:pt x="10000" y="81"/>
                </a:lnTo>
                <a:lnTo>
                  <a:pt x="8000" y="10081"/>
                </a:lnTo>
                <a:lnTo>
                  <a:pt x="0" y="10081"/>
                </a:lnTo>
                <a:close/>
              </a:path>
            </a:pathLst>
          </a:custGeom>
          <a:solidFill>
            <a:srgbClr val="AA272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4" name="Rectangle 3">
            <a:extLst>
              <a:ext uri="{FF2B5EF4-FFF2-40B4-BE49-F238E27FC236}">
                <a16:creationId xmlns:a16="http://schemas.microsoft.com/office/drawing/2014/main" id="{7D70785F-E768-6F4B-881D-BC9EDB8F8333}"/>
              </a:ext>
            </a:extLst>
          </p:cNvPr>
          <p:cNvSpPr/>
          <p:nvPr/>
        </p:nvSpPr>
        <p:spPr>
          <a:xfrm>
            <a:off x="3297837" y="24408"/>
            <a:ext cx="8894164" cy="6885383"/>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8AC42DC-E8D9-434C-8013-FDAF07E674C3}"/>
              </a:ext>
            </a:extLst>
          </p:cNvPr>
          <p:cNvSpPr/>
          <p:nvPr/>
        </p:nvSpPr>
        <p:spPr>
          <a:xfrm>
            <a:off x="3297837" y="376953"/>
            <a:ext cx="8894164" cy="833563"/>
          </a:xfrm>
          <a:prstGeom prst="rect">
            <a:avLst/>
          </a:prstGeom>
        </p:spPr>
        <p:txBody>
          <a:bodyPr wrap="square" lIns="0" tIns="0" rIns="0" bIns="0" anchor="ctr" anchorCtr="0">
            <a:normAutofit/>
          </a:bodyPr>
          <a:lstStyle/>
          <a:p>
            <a:pPr algn="ctr">
              <a:lnSpc>
                <a:spcPts val="6500"/>
              </a:lnSpc>
            </a:pPr>
            <a:r>
              <a:rPr lang="en-US" sz="3600" b="1">
                <a:ln w="0"/>
                <a:solidFill>
                  <a:schemeClr val="bg1">
                    <a:lumMod val="10000"/>
                  </a:schemeClr>
                </a:solidFill>
                <a:effectLst>
                  <a:outerShdw blurRad="38100" dist="19050" dir="2700000" algn="tl" rotWithShape="0">
                    <a:schemeClr val="dk1">
                      <a:alpha val="40000"/>
                    </a:schemeClr>
                  </a:outerShdw>
                </a:effectLst>
                <a:latin typeface="Avenir Next" panose="020B0503020202020204" pitchFamily="34" charset="0"/>
                <a:ea typeface="Roboto Light" panose="02000000000000000000" pitchFamily="2" charset="0"/>
                <a:cs typeface="Source Sans Pro ExtraLight" charset="0"/>
              </a:rPr>
              <a:t>Benefits of Reflective Roof Coatings</a:t>
            </a:r>
          </a:p>
        </p:txBody>
      </p:sp>
      <p:pic>
        <p:nvPicPr>
          <p:cNvPr id="16" name="Picture 8" descr="X:\Document\JSorrentino\Joe's 2011 Tools\BeforeAfterCapSheet RoofPics\OC-Temp-reading-before-SCRS.jpg">
            <a:extLst>
              <a:ext uri="{FF2B5EF4-FFF2-40B4-BE49-F238E27FC236}">
                <a16:creationId xmlns:a16="http://schemas.microsoft.com/office/drawing/2014/main" id="{4143C9BB-4D16-2B48-BEEC-0690A617B90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9591"/>
          <a:stretch/>
        </p:blipFill>
        <p:spPr bwMode="auto">
          <a:xfrm>
            <a:off x="3830709" y="1563060"/>
            <a:ext cx="3606814" cy="48774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7" descr="X:\Document\JSorrentino\Joe's 2011 Tools\BeforeAfterCapSheet RoofPics\OC-Temp-reading-after-SCRS.jpg">
            <a:extLst>
              <a:ext uri="{FF2B5EF4-FFF2-40B4-BE49-F238E27FC236}">
                <a16:creationId xmlns:a16="http://schemas.microsoft.com/office/drawing/2014/main" id="{F115BD8E-55E5-EA42-9E49-5ED6FD9B0F5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387" r="8529"/>
          <a:stretch/>
        </p:blipFill>
        <p:spPr bwMode="auto">
          <a:xfrm>
            <a:off x="8010733" y="1563060"/>
            <a:ext cx="3750961" cy="49094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4638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7000" fill="hold" nodeType="withEffect">
                                  <p:stCondLst>
                                    <p:cond delay="2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0-#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lowchart: Data 2"/>
          <p:cNvSpPr/>
          <p:nvPr/>
        </p:nvSpPr>
        <p:spPr>
          <a:xfrm>
            <a:off x="-22035" y="-27383"/>
            <a:ext cx="1911096" cy="122413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81 h 10081"/>
              <a:gd name="connsiteX1" fmla="*/ 38 w 10000"/>
              <a:gd name="connsiteY1" fmla="*/ 0 h 10081"/>
              <a:gd name="connsiteX2" fmla="*/ 10000 w 10000"/>
              <a:gd name="connsiteY2" fmla="*/ 81 h 10081"/>
              <a:gd name="connsiteX3" fmla="*/ 8000 w 10000"/>
              <a:gd name="connsiteY3" fmla="*/ 10081 h 10081"/>
              <a:gd name="connsiteX4" fmla="*/ 0 w 10000"/>
              <a:gd name="connsiteY4" fmla="*/ 10081 h 10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81">
                <a:moveTo>
                  <a:pt x="0" y="10081"/>
                </a:moveTo>
                <a:cubicBezTo>
                  <a:pt x="13" y="6721"/>
                  <a:pt x="25" y="3360"/>
                  <a:pt x="38" y="0"/>
                </a:cubicBezTo>
                <a:lnTo>
                  <a:pt x="10000" y="81"/>
                </a:lnTo>
                <a:lnTo>
                  <a:pt x="8000" y="10081"/>
                </a:lnTo>
                <a:lnTo>
                  <a:pt x="0" y="10081"/>
                </a:lnTo>
                <a:close/>
              </a:path>
            </a:pathLst>
          </a:custGeom>
          <a:solidFill>
            <a:srgbClr val="AA272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grpSp>
        <p:nvGrpSpPr>
          <p:cNvPr id="4" name="Group 3"/>
          <p:cNvGrpSpPr/>
          <p:nvPr/>
        </p:nvGrpSpPr>
        <p:grpSpPr>
          <a:xfrm>
            <a:off x="9582249" y="1134651"/>
            <a:ext cx="1992000" cy="5727236"/>
            <a:chOff x="9582249" y="1134650"/>
            <a:chExt cx="1992000" cy="5727236"/>
          </a:xfrm>
          <a:solidFill>
            <a:srgbClr val="AA272F"/>
          </a:solidFill>
        </p:grpSpPr>
        <p:sp>
          <p:nvSpPr>
            <p:cNvPr id="12" name="Flowchart: Data 11"/>
            <p:cNvSpPr/>
            <p:nvPr/>
          </p:nvSpPr>
          <p:spPr>
            <a:xfrm rot="10800000" flipH="1">
              <a:off x="9583121" y="4073940"/>
              <a:ext cx="1991128" cy="278794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9528"/>
                <a:gd name="connsiteY0" fmla="*/ 14083 h 14083"/>
                <a:gd name="connsiteX1" fmla="*/ 1528 w 9528"/>
                <a:gd name="connsiteY1" fmla="*/ 0 h 14083"/>
                <a:gd name="connsiteX2" fmla="*/ 9528 w 9528"/>
                <a:gd name="connsiteY2" fmla="*/ 0 h 14083"/>
                <a:gd name="connsiteX3" fmla="*/ 7528 w 9528"/>
                <a:gd name="connsiteY3" fmla="*/ 10000 h 14083"/>
                <a:gd name="connsiteX4" fmla="*/ 0 w 9528"/>
                <a:gd name="connsiteY4" fmla="*/ 14083 h 14083"/>
                <a:gd name="connsiteX0" fmla="*/ 0 w 10000"/>
                <a:gd name="connsiteY0" fmla="*/ 10000 h 10044"/>
                <a:gd name="connsiteX1" fmla="*/ 1604 w 10000"/>
                <a:gd name="connsiteY1" fmla="*/ 0 h 10044"/>
                <a:gd name="connsiteX2" fmla="*/ 10000 w 10000"/>
                <a:gd name="connsiteY2" fmla="*/ 0 h 10044"/>
                <a:gd name="connsiteX3" fmla="*/ 8087 w 10000"/>
                <a:gd name="connsiteY3" fmla="*/ 10044 h 10044"/>
                <a:gd name="connsiteX4" fmla="*/ 0 w 10000"/>
                <a:gd name="connsiteY4" fmla="*/ 10000 h 10044"/>
                <a:gd name="connsiteX0" fmla="*/ 0 w 10062"/>
                <a:gd name="connsiteY0" fmla="*/ 9956 h 10044"/>
                <a:gd name="connsiteX1" fmla="*/ 1666 w 10062"/>
                <a:gd name="connsiteY1" fmla="*/ 0 h 10044"/>
                <a:gd name="connsiteX2" fmla="*/ 10062 w 10062"/>
                <a:gd name="connsiteY2" fmla="*/ 0 h 10044"/>
                <a:gd name="connsiteX3" fmla="*/ 8149 w 10062"/>
                <a:gd name="connsiteY3" fmla="*/ 10044 h 10044"/>
                <a:gd name="connsiteX4" fmla="*/ 0 w 10062"/>
                <a:gd name="connsiteY4" fmla="*/ 9956 h 10044"/>
                <a:gd name="connsiteX0" fmla="*/ 0 w 10088"/>
                <a:gd name="connsiteY0" fmla="*/ 10010 h 10044"/>
                <a:gd name="connsiteX1" fmla="*/ 1692 w 10088"/>
                <a:gd name="connsiteY1" fmla="*/ 0 h 10044"/>
                <a:gd name="connsiteX2" fmla="*/ 10088 w 10088"/>
                <a:gd name="connsiteY2" fmla="*/ 0 h 10044"/>
                <a:gd name="connsiteX3" fmla="*/ 8175 w 10088"/>
                <a:gd name="connsiteY3" fmla="*/ 10044 h 10044"/>
                <a:gd name="connsiteX4" fmla="*/ 0 w 10088"/>
                <a:gd name="connsiteY4" fmla="*/ 10010 h 10044"/>
                <a:gd name="connsiteX0" fmla="*/ 0 w 10114"/>
                <a:gd name="connsiteY0" fmla="*/ 10028 h 10044"/>
                <a:gd name="connsiteX1" fmla="*/ 1718 w 10114"/>
                <a:gd name="connsiteY1" fmla="*/ 0 h 10044"/>
                <a:gd name="connsiteX2" fmla="*/ 10114 w 10114"/>
                <a:gd name="connsiteY2" fmla="*/ 0 h 10044"/>
                <a:gd name="connsiteX3" fmla="*/ 8201 w 10114"/>
                <a:gd name="connsiteY3" fmla="*/ 10044 h 10044"/>
                <a:gd name="connsiteX4" fmla="*/ 0 w 10114"/>
                <a:gd name="connsiteY4" fmla="*/ 10028 h 10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4" h="10044">
                  <a:moveTo>
                    <a:pt x="0" y="10028"/>
                  </a:moveTo>
                  <a:lnTo>
                    <a:pt x="1718" y="0"/>
                  </a:lnTo>
                  <a:lnTo>
                    <a:pt x="10114" y="0"/>
                  </a:lnTo>
                  <a:lnTo>
                    <a:pt x="8201" y="10044"/>
                  </a:lnTo>
                  <a:lnTo>
                    <a:pt x="0" y="1002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lowchart: Data 12"/>
            <p:cNvSpPr/>
            <p:nvPr/>
          </p:nvSpPr>
          <p:spPr>
            <a:xfrm>
              <a:off x="9582249" y="1134650"/>
              <a:ext cx="1702683" cy="2955077"/>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 name="Group 10"/>
          <p:cNvGrpSpPr/>
          <p:nvPr/>
        </p:nvGrpSpPr>
        <p:grpSpPr>
          <a:xfrm>
            <a:off x="497561" y="1134651"/>
            <a:ext cx="2213200" cy="5723348"/>
            <a:chOff x="497561" y="1134651"/>
            <a:chExt cx="2213200" cy="5723348"/>
          </a:xfrm>
          <a:solidFill>
            <a:srgbClr val="AA272F"/>
          </a:solidFill>
        </p:grpSpPr>
        <p:sp>
          <p:nvSpPr>
            <p:cNvPr id="10" name="Flowchart: Data 9"/>
            <p:cNvSpPr/>
            <p:nvPr/>
          </p:nvSpPr>
          <p:spPr>
            <a:xfrm rot="10800000">
              <a:off x="497561" y="4071813"/>
              <a:ext cx="2213200" cy="278618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9574"/>
                <a:gd name="connsiteY0" fmla="*/ 14290 h 14290"/>
                <a:gd name="connsiteX1" fmla="*/ 1574 w 9574"/>
                <a:gd name="connsiteY1" fmla="*/ 0 h 14290"/>
                <a:gd name="connsiteX2" fmla="*/ 9574 w 9574"/>
                <a:gd name="connsiteY2" fmla="*/ 0 h 14290"/>
                <a:gd name="connsiteX3" fmla="*/ 7574 w 9574"/>
                <a:gd name="connsiteY3" fmla="*/ 10000 h 14290"/>
                <a:gd name="connsiteX4" fmla="*/ 0 w 9574"/>
                <a:gd name="connsiteY4" fmla="*/ 14290 h 14290"/>
                <a:gd name="connsiteX0" fmla="*/ 0 w 10000"/>
                <a:gd name="connsiteY0" fmla="*/ 10000 h 10088"/>
                <a:gd name="connsiteX1" fmla="*/ 1644 w 10000"/>
                <a:gd name="connsiteY1" fmla="*/ 0 h 10088"/>
                <a:gd name="connsiteX2" fmla="*/ 10000 w 10000"/>
                <a:gd name="connsiteY2" fmla="*/ 0 h 10088"/>
                <a:gd name="connsiteX3" fmla="*/ 7355 w 10000"/>
                <a:gd name="connsiteY3" fmla="*/ 10088 h 10088"/>
                <a:gd name="connsiteX4" fmla="*/ 0 w 10000"/>
                <a:gd name="connsiteY4" fmla="*/ 10000 h 10088"/>
                <a:gd name="connsiteX0" fmla="*/ 0 w 10000"/>
                <a:gd name="connsiteY0" fmla="*/ 10088 h 10088"/>
                <a:gd name="connsiteX1" fmla="*/ 1644 w 10000"/>
                <a:gd name="connsiteY1" fmla="*/ 0 h 10088"/>
                <a:gd name="connsiteX2" fmla="*/ 10000 w 10000"/>
                <a:gd name="connsiteY2" fmla="*/ 0 h 10088"/>
                <a:gd name="connsiteX3" fmla="*/ 7355 w 10000"/>
                <a:gd name="connsiteY3" fmla="*/ 10088 h 10088"/>
                <a:gd name="connsiteX4" fmla="*/ 0 w 10000"/>
                <a:gd name="connsiteY4" fmla="*/ 10088 h 10088"/>
                <a:gd name="connsiteX0" fmla="*/ 0 w 10056"/>
                <a:gd name="connsiteY0" fmla="*/ 10132 h 10132"/>
                <a:gd name="connsiteX1" fmla="*/ 1700 w 10056"/>
                <a:gd name="connsiteY1" fmla="*/ 0 h 10132"/>
                <a:gd name="connsiteX2" fmla="*/ 10056 w 10056"/>
                <a:gd name="connsiteY2" fmla="*/ 0 h 10132"/>
                <a:gd name="connsiteX3" fmla="*/ 7411 w 10056"/>
                <a:gd name="connsiteY3" fmla="*/ 10088 h 10132"/>
                <a:gd name="connsiteX4" fmla="*/ 0 w 10056"/>
                <a:gd name="connsiteY4" fmla="*/ 10132 h 10132"/>
                <a:gd name="connsiteX0" fmla="*/ 0 w 10087"/>
                <a:gd name="connsiteY0" fmla="*/ 10156 h 10156"/>
                <a:gd name="connsiteX1" fmla="*/ 1731 w 10087"/>
                <a:gd name="connsiteY1" fmla="*/ 0 h 10156"/>
                <a:gd name="connsiteX2" fmla="*/ 10087 w 10087"/>
                <a:gd name="connsiteY2" fmla="*/ 0 h 10156"/>
                <a:gd name="connsiteX3" fmla="*/ 7442 w 10087"/>
                <a:gd name="connsiteY3" fmla="*/ 10088 h 10156"/>
                <a:gd name="connsiteX4" fmla="*/ 0 w 10087"/>
                <a:gd name="connsiteY4" fmla="*/ 10156 h 10156"/>
                <a:gd name="connsiteX0" fmla="*/ 0 w 10424"/>
                <a:gd name="connsiteY0" fmla="*/ 9766 h 10088"/>
                <a:gd name="connsiteX1" fmla="*/ 2068 w 10424"/>
                <a:gd name="connsiteY1" fmla="*/ 0 h 10088"/>
                <a:gd name="connsiteX2" fmla="*/ 10424 w 10424"/>
                <a:gd name="connsiteY2" fmla="*/ 0 h 10088"/>
                <a:gd name="connsiteX3" fmla="*/ 7779 w 10424"/>
                <a:gd name="connsiteY3" fmla="*/ 10088 h 10088"/>
                <a:gd name="connsiteX4" fmla="*/ 0 w 10424"/>
                <a:gd name="connsiteY4" fmla="*/ 9766 h 10088"/>
                <a:gd name="connsiteX0" fmla="*/ 0 w 10026"/>
                <a:gd name="connsiteY0" fmla="*/ 10058 h 10088"/>
                <a:gd name="connsiteX1" fmla="*/ 1670 w 10026"/>
                <a:gd name="connsiteY1" fmla="*/ 0 h 10088"/>
                <a:gd name="connsiteX2" fmla="*/ 10026 w 10026"/>
                <a:gd name="connsiteY2" fmla="*/ 0 h 10088"/>
                <a:gd name="connsiteX3" fmla="*/ 7381 w 10026"/>
                <a:gd name="connsiteY3" fmla="*/ 10088 h 10088"/>
                <a:gd name="connsiteX4" fmla="*/ 0 w 10026"/>
                <a:gd name="connsiteY4" fmla="*/ 10058 h 10088"/>
                <a:gd name="connsiteX0" fmla="*/ 0 w 10057"/>
                <a:gd name="connsiteY0" fmla="*/ 10058 h 10088"/>
                <a:gd name="connsiteX1" fmla="*/ 1701 w 10057"/>
                <a:gd name="connsiteY1" fmla="*/ 0 h 10088"/>
                <a:gd name="connsiteX2" fmla="*/ 10057 w 10057"/>
                <a:gd name="connsiteY2" fmla="*/ 0 h 10088"/>
                <a:gd name="connsiteX3" fmla="*/ 7412 w 10057"/>
                <a:gd name="connsiteY3" fmla="*/ 10088 h 10088"/>
                <a:gd name="connsiteX4" fmla="*/ 0 w 10057"/>
                <a:gd name="connsiteY4" fmla="*/ 10058 h 10088"/>
                <a:gd name="connsiteX0" fmla="*/ 0 w 10088"/>
                <a:gd name="connsiteY0" fmla="*/ 10082 h 10088"/>
                <a:gd name="connsiteX1" fmla="*/ 1732 w 10088"/>
                <a:gd name="connsiteY1" fmla="*/ 0 h 10088"/>
                <a:gd name="connsiteX2" fmla="*/ 10088 w 10088"/>
                <a:gd name="connsiteY2" fmla="*/ 0 h 10088"/>
                <a:gd name="connsiteX3" fmla="*/ 7443 w 10088"/>
                <a:gd name="connsiteY3" fmla="*/ 10088 h 10088"/>
                <a:gd name="connsiteX4" fmla="*/ 0 w 10088"/>
                <a:gd name="connsiteY4" fmla="*/ 10082 h 10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8" h="10088">
                  <a:moveTo>
                    <a:pt x="0" y="10082"/>
                  </a:moveTo>
                  <a:lnTo>
                    <a:pt x="1732" y="0"/>
                  </a:lnTo>
                  <a:lnTo>
                    <a:pt x="10088" y="0"/>
                  </a:lnTo>
                  <a:lnTo>
                    <a:pt x="7443" y="10088"/>
                  </a:lnTo>
                  <a:lnTo>
                    <a:pt x="0" y="1008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lowchart: Data 8"/>
            <p:cNvSpPr/>
            <p:nvPr/>
          </p:nvSpPr>
          <p:spPr>
            <a:xfrm flipH="1">
              <a:off x="880749" y="1134651"/>
              <a:ext cx="1828800" cy="2955077"/>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2" name="Rectangle 31"/>
          <p:cNvSpPr/>
          <p:nvPr/>
        </p:nvSpPr>
        <p:spPr>
          <a:xfrm>
            <a:off x="0" y="342355"/>
            <a:ext cx="12192000" cy="833563"/>
          </a:xfrm>
          <a:prstGeom prst="rect">
            <a:avLst/>
          </a:prstGeom>
        </p:spPr>
        <p:txBody>
          <a:bodyPr wrap="square" lIns="0" tIns="0" rIns="0" bIns="0" anchor="ctr" anchorCtr="0">
            <a:normAutofit/>
          </a:bodyPr>
          <a:lstStyle/>
          <a:p>
            <a:pPr algn="ctr">
              <a:lnSpc>
                <a:spcPts val="6500"/>
              </a:lnSpc>
            </a:pPr>
            <a:r>
              <a:rPr lang="en-US" sz="3600" b="1">
                <a:ln w="0"/>
                <a:solidFill>
                  <a:srgbClr val="0C3244"/>
                </a:solidFill>
                <a:effectLst>
                  <a:outerShdw blurRad="38100" dist="19050" dir="2700000" algn="tl" rotWithShape="0">
                    <a:schemeClr val="dk1">
                      <a:alpha val="40000"/>
                    </a:schemeClr>
                  </a:outerShdw>
                </a:effectLst>
                <a:latin typeface="Avenir Next" panose="020B0503020202020204" pitchFamily="34" charset="0"/>
                <a:ea typeface="Roboto Light" panose="02000000000000000000" pitchFamily="2" charset="0"/>
                <a:cs typeface="Source Sans Pro ExtraLight" charset="0"/>
              </a:rPr>
              <a:t>Benefits of Reflective Roof Coatings</a:t>
            </a:r>
          </a:p>
        </p:txBody>
      </p:sp>
      <p:grpSp>
        <p:nvGrpSpPr>
          <p:cNvPr id="18" name="Group 17"/>
          <p:cNvGrpSpPr/>
          <p:nvPr/>
        </p:nvGrpSpPr>
        <p:grpSpPr>
          <a:xfrm>
            <a:off x="1416789" y="2589563"/>
            <a:ext cx="3581899" cy="2710971"/>
            <a:chOff x="1416787" y="2589562"/>
            <a:chExt cx="3581899" cy="2710971"/>
          </a:xfrm>
          <a:solidFill>
            <a:schemeClr val="bg1">
              <a:lumMod val="75000"/>
            </a:schemeClr>
          </a:solidFill>
        </p:grpSpPr>
        <p:sp>
          <p:nvSpPr>
            <p:cNvPr id="28" name="Freeform 27"/>
            <p:cNvSpPr/>
            <p:nvPr/>
          </p:nvSpPr>
          <p:spPr>
            <a:xfrm>
              <a:off x="1416787" y="2589562"/>
              <a:ext cx="3581899" cy="2710971"/>
            </a:xfrm>
            <a:custGeom>
              <a:avLst/>
              <a:gdLst>
                <a:gd name="connsiteX0" fmla="*/ 1445558 w 6785811"/>
                <a:gd name="connsiteY0" fmla="*/ 0 h 3949031"/>
                <a:gd name="connsiteX1" fmla="*/ 6785811 w 6785811"/>
                <a:gd name="connsiteY1" fmla="*/ 3 h 3949031"/>
                <a:gd name="connsiteX2" fmla="*/ 6785811 w 6785811"/>
                <a:gd name="connsiteY2" fmla="*/ 3949031 h 3949031"/>
                <a:gd name="connsiteX3" fmla="*/ 0 w 6785811"/>
                <a:gd name="connsiteY3" fmla="*/ 3949031 h 3949031"/>
                <a:gd name="connsiteX4" fmla="*/ 17639 w 6785811"/>
                <a:gd name="connsiteY4" fmla="*/ 3824324 h 3949031"/>
                <a:gd name="connsiteX5" fmla="*/ 60831 w 6785811"/>
                <a:gd name="connsiteY5" fmla="*/ 3652521 h 3949031"/>
                <a:gd name="connsiteX6" fmla="*/ 1055427 w 6785811"/>
                <a:gd name="connsiteY6" fmla="*/ 499379 h 3949031"/>
                <a:gd name="connsiteX7" fmla="*/ 1074119 w 6785811"/>
                <a:gd name="connsiteY7" fmla="*/ 425228 h 3949031"/>
                <a:gd name="connsiteX8" fmla="*/ 1445558 w 6785811"/>
                <a:gd name="connsiteY8" fmla="*/ 0 h 39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5811" h="3949031">
                  <a:moveTo>
                    <a:pt x="1445558" y="0"/>
                  </a:moveTo>
                  <a:lnTo>
                    <a:pt x="6785811" y="3"/>
                  </a:lnTo>
                  <a:lnTo>
                    <a:pt x="6785811" y="3949031"/>
                  </a:lnTo>
                  <a:lnTo>
                    <a:pt x="0" y="3949031"/>
                  </a:lnTo>
                  <a:lnTo>
                    <a:pt x="17639" y="3824324"/>
                  </a:lnTo>
                  <a:cubicBezTo>
                    <a:pt x="29087" y="3765167"/>
                    <a:pt x="43457" y="3707602"/>
                    <a:pt x="60831" y="3652521"/>
                  </a:cubicBezTo>
                  <a:lnTo>
                    <a:pt x="1055427" y="499379"/>
                  </a:lnTo>
                  <a:lnTo>
                    <a:pt x="1074119" y="425228"/>
                  </a:lnTo>
                  <a:cubicBezTo>
                    <a:pt x="1154617" y="168676"/>
                    <a:pt x="1290939" y="3"/>
                    <a:pt x="1445558"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958147" y="4076635"/>
              <a:ext cx="1472330" cy="1021314"/>
            </a:xfrm>
            <a:prstGeom prst="rect">
              <a:avLst/>
            </a:prstGeom>
            <a:grpFill/>
          </p:spPr>
          <p:txBody>
            <a:bodyPr wrap="square" lIns="0" tIns="0" rIns="0" bIns="0" rtlCol="0">
              <a:noAutofit/>
            </a:bodyPr>
            <a:lstStyle/>
            <a:p>
              <a:pPr algn="ctr"/>
              <a:r>
                <a:rPr lang="en-US" sz="2000" b="1">
                  <a:ln w="0"/>
                  <a:solidFill>
                    <a:schemeClr val="bg1"/>
                  </a:solidFill>
                  <a:effectLst>
                    <a:outerShdw blurRad="38100" dist="19050" dir="2700000" algn="tl" rotWithShape="0">
                      <a:schemeClr val="dk1">
                        <a:alpha val="40000"/>
                      </a:schemeClr>
                    </a:outerShdw>
                  </a:effectLst>
                  <a:latin typeface="Avenir Next Medium" panose="020B0503020202020204" pitchFamily="34" charset="0"/>
                  <a:ea typeface="Roboto Light" panose="02000000000000000000" pitchFamily="2" charset="0"/>
                </a:rPr>
                <a:t>Reduces Load on HVAC</a:t>
              </a:r>
            </a:p>
          </p:txBody>
        </p:sp>
        <p:pic>
          <p:nvPicPr>
            <p:cNvPr id="43" name="Picture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8342" y="2968050"/>
              <a:ext cx="903253" cy="903253"/>
            </a:xfrm>
            <a:prstGeom prst="rect">
              <a:avLst/>
            </a:prstGeom>
            <a:grpFill/>
          </p:spPr>
        </p:pic>
      </p:grpSp>
      <p:grpSp>
        <p:nvGrpSpPr>
          <p:cNvPr id="2" name="Group 1"/>
          <p:cNvGrpSpPr/>
          <p:nvPr/>
        </p:nvGrpSpPr>
        <p:grpSpPr>
          <a:xfrm>
            <a:off x="-33256" y="1116768"/>
            <a:ext cx="2381711" cy="5758189"/>
            <a:chOff x="-33257" y="1117569"/>
            <a:chExt cx="2381710" cy="5751448"/>
          </a:xfrm>
          <a:solidFill>
            <a:srgbClr val="AA272F"/>
          </a:solidFill>
        </p:grpSpPr>
        <p:grpSp>
          <p:nvGrpSpPr>
            <p:cNvPr id="38" name="Group 37"/>
            <p:cNvGrpSpPr/>
            <p:nvPr/>
          </p:nvGrpSpPr>
          <p:grpSpPr>
            <a:xfrm>
              <a:off x="54730" y="1127495"/>
              <a:ext cx="2293723" cy="5741522"/>
              <a:chOff x="54730" y="1127495"/>
              <a:chExt cx="2293723" cy="5741522"/>
            </a:xfrm>
            <a:grpFill/>
            <a:effectLst>
              <a:outerShdw blurRad="190500" dist="38100" dir="5400000" algn="t" rotWithShape="0">
                <a:prstClr val="black">
                  <a:alpha val="61000"/>
                </a:prstClr>
              </a:outerShdw>
            </a:effectLst>
          </p:grpSpPr>
          <p:sp>
            <p:nvSpPr>
              <p:cNvPr id="45" name="Flowchart: Data 7"/>
              <p:cNvSpPr/>
              <p:nvPr/>
            </p:nvSpPr>
            <p:spPr>
              <a:xfrm rot="10800000">
                <a:off x="54730" y="1127495"/>
                <a:ext cx="2293723" cy="285522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8017"/>
                  <a:gd name="connsiteY0" fmla="*/ 10000 h 10000"/>
                  <a:gd name="connsiteX1" fmla="*/ 2000 w 8017"/>
                  <a:gd name="connsiteY1" fmla="*/ 0 h 10000"/>
                  <a:gd name="connsiteX2" fmla="*/ 8017 w 8017"/>
                  <a:gd name="connsiteY2" fmla="*/ 0 h 10000"/>
                  <a:gd name="connsiteX3" fmla="*/ 8000 w 8017"/>
                  <a:gd name="connsiteY3" fmla="*/ 10000 h 10000"/>
                  <a:gd name="connsiteX4" fmla="*/ 0 w 8017"/>
                  <a:gd name="connsiteY4" fmla="*/ 10000 h 10000"/>
                  <a:gd name="connsiteX0" fmla="*/ 0 w 10216"/>
                  <a:gd name="connsiteY0" fmla="*/ 9987 h 10000"/>
                  <a:gd name="connsiteX1" fmla="*/ 2711 w 10216"/>
                  <a:gd name="connsiteY1" fmla="*/ 0 h 10000"/>
                  <a:gd name="connsiteX2" fmla="*/ 10216 w 10216"/>
                  <a:gd name="connsiteY2" fmla="*/ 0 h 10000"/>
                  <a:gd name="connsiteX3" fmla="*/ 10195 w 10216"/>
                  <a:gd name="connsiteY3" fmla="*/ 10000 h 10000"/>
                  <a:gd name="connsiteX4" fmla="*/ 0 w 10216"/>
                  <a:gd name="connsiteY4" fmla="*/ 9987 h 10000"/>
                  <a:gd name="connsiteX0" fmla="*/ 0 w 10216"/>
                  <a:gd name="connsiteY0" fmla="*/ 9987 h 10000"/>
                  <a:gd name="connsiteX1" fmla="*/ 2826 w 10216"/>
                  <a:gd name="connsiteY1" fmla="*/ 13 h 10000"/>
                  <a:gd name="connsiteX2" fmla="*/ 10216 w 10216"/>
                  <a:gd name="connsiteY2" fmla="*/ 0 h 10000"/>
                  <a:gd name="connsiteX3" fmla="*/ 10195 w 10216"/>
                  <a:gd name="connsiteY3" fmla="*/ 10000 h 10000"/>
                  <a:gd name="connsiteX4" fmla="*/ 0 w 10216"/>
                  <a:gd name="connsiteY4" fmla="*/ 9987 h 10000"/>
                  <a:gd name="connsiteX0" fmla="*/ 0 w 10135"/>
                  <a:gd name="connsiteY0" fmla="*/ 10019 h 10019"/>
                  <a:gd name="connsiteX1" fmla="*/ 2745 w 10135"/>
                  <a:gd name="connsiteY1" fmla="*/ 13 h 10019"/>
                  <a:gd name="connsiteX2" fmla="*/ 10135 w 10135"/>
                  <a:gd name="connsiteY2" fmla="*/ 0 h 10019"/>
                  <a:gd name="connsiteX3" fmla="*/ 10114 w 10135"/>
                  <a:gd name="connsiteY3" fmla="*/ 10000 h 10019"/>
                  <a:gd name="connsiteX4" fmla="*/ 0 w 10135"/>
                  <a:gd name="connsiteY4" fmla="*/ 10019 h 10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35" h="10019">
                    <a:moveTo>
                      <a:pt x="0" y="10019"/>
                    </a:moveTo>
                    <a:lnTo>
                      <a:pt x="2745" y="13"/>
                    </a:lnTo>
                    <a:lnTo>
                      <a:pt x="10135" y="0"/>
                    </a:lnTo>
                    <a:cubicBezTo>
                      <a:pt x="10128" y="3333"/>
                      <a:pt x="10121" y="6667"/>
                      <a:pt x="10114" y="10000"/>
                    </a:cubicBezTo>
                    <a:lnTo>
                      <a:pt x="0" y="100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Flowchart: Data 7"/>
              <p:cNvSpPr/>
              <p:nvPr/>
            </p:nvSpPr>
            <p:spPr>
              <a:xfrm flipH="1">
                <a:off x="283431" y="3776473"/>
                <a:ext cx="2057720" cy="309254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8017"/>
                  <a:gd name="connsiteY0" fmla="*/ 10000 h 10000"/>
                  <a:gd name="connsiteX1" fmla="*/ 2000 w 8017"/>
                  <a:gd name="connsiteY1" fmla="*/ 0 h 10000"/>
                  <a:gd name="connsiteX2" fmla="*/ 8017 w 8017"/>
                  <a:gd name="connsiteY2" fmla="*/ 0 h 10000"/>
                  <a:gd name="connsiteX3" fmla="*/ 8000 w 8017"/>
                  <a:gd name="connsiteY3" fmla="*/ 10000 h 10000"/>
                  <a:gd name="connsiteX4" fmla="*/ 0 w 8017"/>
                  <a:gd name="connsiteY4" fmla="*/ 10000 h 10000"/>
                  <a:gd name="connsiteX0" fmla="*/ 0 w 10216"/>
                  <a:gd name="connsiteY0" fmla="*/ 9987 h 10000"/>
                  <a:gd name="connsiteX1" fmla="*/ 2711 w 10216"/>
                  <a:gd name="connsiteY1" fmla="*/ 0 h 10000"/>
                  <a:gd name="connsiteX2" fmla="*/ 10216 w 10216"/>
                  <a:gd name="connsiteY2" fmla="*/ 0 h 10000"/>
                  <a:gd name="connsiteX3" fmla="*/ 10195 w 10216"/>
                  <a:gd name="connsiteY3" fmla="*/ 10000 h 10000"/>
                  <a:gd name="connsiteX4" fmla="*/ 0 w 10216"/>
                  <a:gd name="connsiteY4" fmla="*/ 9987 h 10000"/>
                  <a:gd name="connsiteX0" fmla="*/ 0 w 10216"/>
                  <a:gd name="connsiteY0" fmla="*/ 9987 h 10000"/>
                  <a:gd name="connsiteX1" fmla="*/ 2826 w 10216"/>
                  <a:gd name="connsiteY1" fmla="*/ 13 h 10000"/>
                  <a:gd name="connsiteX2" fmla="*/ 10216 w 10216"/>
                  <a:gd name="connsiteY2" fmla="*/ 0 h 10000"/>
                  <a:gd name="connsiteX3" fmla="*/ 10195 w 10216"/>
                  <a:gd name="connsiteY3" fmla="*/ 10000 h 10000"/>
                  <a:gd name="connsiteX4" fmla="*/ 0 w 10216"/>
                  <a:gd name="connsiteY4" fmla="*/ 998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 h="10000">
                    <a:moveTo>
                      <a:pt x="0" y="9987"/>
                    </a:moveTo>
                    <a:lnTo>
                      <a:pt x="2826" y="13"/>
                    </a:lnTo>
                    <a:lnTo>
                      <a:pt x="10216" y="0"/>
                    </a:lnTo>
                    <a:cubicBezTo>
                      <a:pt x="10209" y="3333"/>
                      <a:pt x="10202" y="6667"/>
                      <a:pt x="10195" y="10000"/>
                    </a:cubicBezTo>
                    <a:lnTo>
                      <a:pt x="0" y="998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 name="Group 34"/>
            <p:cNvGrpSpPr/>
            <p:nvPr/>
          </p:nvGrpSpPr>
          <p:grpSpPr>
            <a:xfrm>
              <a:off x="-33257" y="1117569"/>
              <a:ext cx="2282956" cy="5740431"/>
              <a:chOff x="-7" y="1117569"/>
              <a:chExt cx="2282956" cy="5740431"/>
            </a:xfrm>
            <a:grpFill/>
            <a:effectLst>
              <a:outerShdw blurRad="50800" dist="38100" dir="5400000" algn="t" rotWithShape="0">
                <a:prstClr val="black">
                  <a:alpha val="89000"/>
                </a:prstClr>
              </a:outerShdw>
            </a:effectLst>
          </p:grpSpPr>
          <p:sp>
            <p:nvSpPr>
              <p:cNvPr id="8" name="Flowchart: Data 7"/>
              <p:cNvSpPr/>
              <p:nvPr/>
            </p:nvSpPr>
            <p:spPr>
              <a:xfrm rot="10800000">
                <a:off x="-7" y="1117569"/>
                <a:ext cx="2276921" cy="295906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8017"/>
                  <a:gd name="connsiteY0" fmla="*/ 10000 h 10000"/>
                  <a:gd name="connsiteX1" fmla="*/ 2000 w 8017"/>
                  <a:gd name="connsiteY1" fmla="*/ 0 h 10000"/>
                  <a:gd name="connsiteX2" fmla="*/ 8017 w 8017"/>
                  <a:gd name="connsiteY2" fmla="*/ 0 h 10000"/>
                  <a:gd name="connsiteX3" fmla="*/ 8000 w 8017"/>
                  <a:gd name="connsiteY3" fmla="*/ 10000 h 10000"/>
                  <a:gd name="connsiteX4" fmla="*/ 0 w 8017"/>
                  <a:gd name="connsiteY4" fmla="*/ 10000 h 10000"/>
                  <a:gd name="connsiteX0" fmla="*/ 0 w 10216"/>
                  <a:gd name="connsiteY0" fmla="*/ 9987 h 10000"/>
                  <a:gd name="connsiteX1" fmla="*/ 2711 w 10216"/>
                  <a:gd name="connsiteY1" fmla="*/ 0 h 10000"/>
                  <a:gd name="connsiteX2" fmla="*/ 10216 w 10216"/>
                  <a:gd name="connsiteY2" fmla="*/ 0 h 10000"/>
                  <a:gd name="connsiteX3" fmla="*/ 10195 w 10216"/>
                  <a:gd name="connsiteY3" fmla="*/ 10000 h 10000"/>
                  <a:gd name="connsiteX4" fmla="*/ 0 w 10216"/>
                  <a:gd name="connsiteY4" fmla="*/ 9987 h 10000"/>
                  <a:gd name="connsiteX0" fmla="*/ 0 w 10216"/>
                  <a:gd name="connsiteY0" fmla="*/ 9987 h 10000"/>
                  <a:gd name="connsiteX1" fmla="*/ 2826 w 10216"/>
                  <a:gd name="connsiteY1" fmla="*/ 13 h 10000"/>
                  <a:gd name="connsiteX2" fmla="*/ 10216 w 10216"/>
                  <a:gd name="connsiteY2" fmla="*/ 0 h 10000"/>
                  <a:gd name="connsiteX3" fmla="*/ 10195 w 10216"/>
                  <a:gd name="connsiteY3" fmla="*/ 10000 h 10000"/>
                  <a:gd name="connsiteX4" fmla="*/ 0 w 10216"/>
                  <a:gd name="connsiteY4" fmla="*/ 9987 h 10000"/>
                  <a:gd name="connsiteX0" fmla="*/ 0 w 10216"/>
                  <a:gd name="connsiteY0" fmla="*/ 9967 h 10000"/>
                  <a:gd name="connsiteX1" fmla="*/ 2826 w 10216"/>
                  <a:gd name="connsiteY1" fmla="*/ 13 h 10000"/>
                  <a:gd name="connsiteX2" fmla="*/ 10216 w 10216"/>
                  <a:gd name="connsiteY2" fmla="*/ 0 h 10000"/>
                  <a:gd name="connsiteX3" fmla="*/ 10195 w 10216"/>
                  <a:gd name="connsiteY3" fmla="*/ 10000 h 10000"/>
                  <a:gd name="connsiteX4" fmla="*/ 0 w 10216"/>
                  <a:gd name="connsiteY4" fmla="*/ 9967 h 10000"/>
                  <a:gd name="connsiteX0" fmla="*/ 0 w 10216"/>
                  <a:gd name="connsiteY0" fmla="*/ 9987 h 10000"/>
                  <a:gd name="connsiteX1" fmla="*/ 2826 w 10216"/>
                  <a:gd name="connsiteY1" fmla="*/ 13 h 10000"/>
                  <a:gd name="connsiteX2" fmla="*/ 10216 w 10216"/>
                  <a:gd name="connsiteY2" fmla="*/ 0 h 10000"/>
                  <a:gd name="connsiteX3" fmla="*/ 10195 w 10216"/>
                  <a:gd name="connsiteY3" fmla="*/ 10000 h 10000"/>
                  <a:gd name="connsiteX4" fmla="*/ 0 w 10216"/>
                  <a:gd name="connsiteY4" fmla="*/ 9987 h 10000"/>
                  <a:gd name="connsiteX0" fmla="*/ 0 w 10189"/>
                  <a:gd name="connsiteY0" fmla="*/ 10027 h 10027"/>
                  <a:gd name="connsiteX1" fmla="*/ 2799 w 10189"/>
                  <a:gd name="connsiteY1" fmla="*/ 13 h 10027"/>
                  <a:gd name="connsiteX2" fmla="*/ 10189 w 10189"/>
                  <a:gd name="connsiteY2" fmla="*/ 0 h 10027"/>
                  <a:gd name="connsiteX3" fmla="*/ 10168 w 10189"/>
                  <a:gd name="connsiteY3" fmla="*/ 10000 h 10027"/>
                  <a:gd name="connsiteX4" fmla="*/ 0 w 10189"/>
                  <a:gd name="connsiteY4" fmla="*/ 10027 h 1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9" h="10027">
                    <a:moveTo>
                      <a:pt x="0" y="10027"/>
                    </a:moveTo>
                    <a:lnTo>
                      <a:pt x="2799" y="13"/>
                    </a:lnTo>
                    <a:lnTo>
                      <a:pt x="10189" y="0"/>
                    </a:lnTo>
                    <a:cubicBezTo>
                      <a:pt x="10182" y="3333"/>
                      <a:pt x="10175" y="6667"/>
                      <a:pt x="10168" y="10000"/>
                    </a:cubicBezTo>
                    <a:lnTo>
                      <a:pt x="0" y="100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lowchart: Data 7"/>
              <p:cNvSpPr/>
              <p:nvPr/>
            </p:nvSpPr>
            <p:spPr>
              <a:xfrm flipH="1">
                <a:off x="-6" y="3419808"/>
                <a:ext cx="2282955" cy="343819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8017"/>
                  <a:gd name="connsiteY0" fmla="*/ 10000 h 10000"/>
                  <a:gd name="connsiteX1" fmla="*/ 2000 w 8017"/>
                  <a:gd name="connsiteY1" fmla="*/ 0 h 10000"/>
                  <a:gd name="connsiteX2" fmla="*/ 8017 w 8017"/>
                  <a:gd name="connsiteY2" fmla="*/ 0 h 10000"/>
                  <a:gd name="connsiteX3" fmla="*/ 8000 w 8017"/>
                  <a:gd name="connsiteY3" fmla="*/ 10000 h 10000"/>
                  <a:gd name="connsiteX4" fmla="*/ 0 w 8017"/>
                  <a:gd name="connsiteY4" fmla="*/ 10000 h 10000"/>
                  <a:gd name="connsiteX0" fmla="*/ 0 w 10216"/>
                  <a:gd name="connsiteY0" fmla="*/ 9987 h 10000"/>
                  <a:gd name="connsiteX1" fmla="*/ 2711 w 10216"/>
                  <a:gd name="connsiteY1" fmla="*/ 0 h 10000"/>
                  <a:gd name="connsiteX2" fmla="*/ 10216 w 10216"/>
                  <a:gd name="connsiteY2" fmla="*/ 0 h 10000"/>
                  <a:gd name="connsiteX3" fmla="*/ 10195 w 10216"/>
                  <a:gd name="connsiteY3" fmla="*/ 10000 h 10000"/>
                  <a:gd name="connsiteX4" fmla="*/ 0 w 10216"/>
                  <a:gd name="connsiteY4" fmla="*/ 9987 h 10000"/>
                  <a:gd name="connsiteX0" fmla="*/ 0 w 10216"/>
                  <a:gd name="connsiteY0" fmla="*/ 9987 h 10000"/>
                  <a:gd name="connsiteX1" fmla="*/ 2826 w 10216"/>
                  <a:gd name="connsiteY1" fmla="*/ 13 h 10000"/>
                  <a:gd name="connsiteX2" fmla="*/ 10216 w 10216"/>
                  <a:gd name="connsiteY2" fmla="*/ 0 h 10000"/>
                  <a:gd name="connsiteX3" fmla="*/ 10195 w 10216"/>
                  <a:gd name="connsiteY3" fmla="*/ 10000 h 10000"/>
                  <a:gd name="connsiteX4" fmla="*/ 0 w 10216"/>
                  <a:gd name="connsiteY4" fmla="*/ 998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 h="10000">
                    <a:moveTo>
                      <a:pt x="0" y="9987"/>
                    </a:moveTo>
                    <a:lnTo>
                      <a:pt x="2826" y="13"/>
                    </a:lnTo>
                    <a:lnTo>
                      <a:pt x="10216" y="0"/>
                    </a:lnTo>
                    <a:cubicBezTo>
                      <a:pt x="10209" y="3333"/>
                      <a:pt x="10202" y="6667"/>
                      <a:pt x="10195" y="10000"/>
                    </a:cubicBezTo>
                    <a:lnTo>
                      <a:pt x="0" y="998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3" name="Group 22"/>
          <p:cNvGrpSpPr/>
          <p:nvPr/>
        </p:nvGrpSpPr>
        <p:grpSpPr>
          <a:xfrm>
            <a:off x="3482232" y="2589563"/>
            <a:ext cx="3250379" cy="2707700"/>
            <a:chOff x="3482230" y="2589563"/>
            <a:chExt cx="3250379" cy="2707700"/>
          </a:xfrm>
          <a:solidFill>
            <a:schemeClr val="bg1">
              <a:lumMod val="50000"/>
            </a:schemeClr>
          </a:solidFill>
        </p:grpSpPr>
        <p:sp>
          <p:nvSpPr>
            <p:cNvPr id="29" name="Freeform 28"/>
            <p:cNvSpPr/>
            <p:nvPr/>
          </p:nvSpPr>
          <p:spPr>
            <a:xfrm>
              <a:off x="3482230" y="2589563"/>
              <a:ext cx="3250379" cy="2707700"/>
            </a:xfrm>
            <a:custGeom>
              <a:avLst/>
              <a:gdLst>
                <a:gd name="connsiteX0" fmla="*/ 1445558 w 6785811"/>
                <a:gd name="connsiteY0" fmla="*/ 0 h 3949031"/>
                <a:gd name="connsiteX1" fmla="*/ 6785811 w 6785811"/>
                <a:gd name="connsiteY1" fmla="*/ 3 h 3949031"/>
                <a:gd name="connsiteX2" fmla="*/ 6785811 w 6785811"/>
                <a:gd name="connsiteY2" fmla="*/ 3949031 h 3949031"/>
                <a:gd name="connsiteX3" fmla="*/ 0 w 6785811"/>
                <a:gd name="connsiteY3" fmla="*/ 3949031 h 3949031"/>
                <a:gd name="connsiteX4" fmla="*/ 17639 w 6785811"/>
                <a:gd name="connsiteY4" fmla="*/ 3824324 h 3949031"/>
                <a:gd name="connsiteX5" fmla="*/ 60831 w 6785811"/>
                <a:gd name="connsiteY5" fmla="*/ 3652521 h 3949031"/>
                <a:gd name="connsiteX6" fmla="*/ 1055427 w 6785811"/>
                <a:gd name="connsiteY6" fmla="*/ 499379 h 3949031"/>
                <a:gd name="connsiteX7" fmla="*/ 1074119 w 6785811"/>
                <a:gd name="connsiteY7" fmla="*/ 425228 h 3949031"/>
                <a:gd name="connsiteX8" fmla="*/ 1445558 w 6785811"/>
                <a:gd name="connsiteY8" fmla="*/ 0 h 39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5811" h="3949031">
                  <a:moveTo>
                    <a:pt x="1445558" y="0"/>
                  </a:moveTo>
                  <a:lnTo>
                    <a:pt x="6785811" y="3"/>
                  </a:lnTo>
                  <a:lnTo>
                    <a:pt x="6785811" y="3949031"/>
                  </a:lnTo>
                  <a:lnTo>
                    <a:pt x="0" y="3949031"/>
                  </a:lnTo>
                  <a:lnTo>
                    <a:pt x="17639" y="3824324"/>
                  </a:lnTo>
                  <a:cubicBezTo>
                    <a:pt x="29087" y="3765167"/>
                    <a:pt x="43457" y="3707602"/>
                    <a:pt x="60831" y="3652521"/>
                  </a:cubicBezTo>
                  <a:lnTo>
                    <a:pt x="1055427" y="499379"/>
                  </a:lnTo>
                  <a:lnTo>
                    <a:pt x="1074119" y="425228"/>
                  </a:lnTo>
                  <a:cubicBezTo>
                    <a:pt x="1154617" y="168676"/>
                    <a:pt x="1290939" y="3"/>
                    <a:pt x="1445558"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endParaRPr lang="en-US"/>
            </a:p>
          </p:txBody>
        </p:sp>
        <p:sp>
          <p:nvSpPr>
            <p:cNvPr id="20" name="TextBox 19"/>
            <p:cNvSpPr txBox="1"/>
            <p:nvPr/>
          </p:nvSpPr>
          <p:spPr>
            <a:xfrm>
              <a:off x="4151675" y="4079105"/>
              <a:ext cx="1634138" cy="1018845"/>
            </a:xfrm>
            <a:prstGeom prst="rect">
              <a:avLst/>
            </a:prstGeom>
            <a:grpFill/>
          </p:spPr>
          <p:txBody>
            <a:bodyPr wrap="square" lIns="0" tIns="0" rIns="0" bIns="0" rtlCol="0">
              <a:noAutofit/>
            </a:bodyPr>
            <a:lstStyle/>
            <a:p>
              <a:pPr algn="ctr"/>
              <a:r>
                <a:rPr lang="en-US" sz="2000">
                  <a:ln w="0"/>
                  <a:solidFill>
                    <a:schemeClr val="bg1"/>
                  </a:solidFill>
                  <a:effectLst>
                    <a:outerShdw blurRad="38100" dist="19050" dir="2700000" algn="tl" rotWithShape="0">
                      <a:schemeClr val="dk1">
                        <a:alpha val="40000"/>
                      </a:schemeClr>
                    </a:outerShdw>
                  </a:effectLst>
                  <a:latin typeface="Avenir Next Medium" panose="020B0503020202020204" pitchFamily="34" charset="0"/>
                  <a:ea typeface="Roboto Light" panose="02000000000000000000" pitchFamily="2" charset="0"/>
                </a:rPr>
                <a:t>Reduces Energy Consumption</a:t>
              </a:r>
            </a:p>
          </p:txBody>
        </p:sp>
        <p:pic>
          <p:nvPicPr>
            <p:cNvPr id="42" name="Picture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5933" y="2964673"/>
              <a:ext cx="823704" cy="823704"/>
            </a:xfrm>
            <a:prstGeom prst="rect">
              <a:avLst/>
            </a:prstGeom>
            <a:grpFill/>
          </p:spPr>
        </p:pic>
      </p:grpSp>
      <p:grpSp>
        <p:nvGrpSpPr>
          <p:cNvPr id="16" name="Group 15"/>
          <p:cNvGrpSpPr/>
          <p:nvPr/>
        </p:nvGrpSpPr>
        <p:grpSpPr>
          <a:xfrm>
            <a:off x="5854914" y="2589563"/>
            <a:ext cx="3250379" cy="2707700"/>
            <a:chOff x="5854914" y="2589563"/>
            <a:chExt cx="3250379" cy="2707700"/>
          </a:xfrm>
          <a:solidFill>
            <a:schemeClr val="bg1">
              <a:lumMod val="25000"/>
            </a:schemeClr>
          </a:solidFill>
        </p:grpSpPr>
        <p:sp>
          <p:nvSpPr>
            <p:cNvPr id="30" name="Freeform 29"/>
            <p:cNvSpPr/>
            <p:nvPr/>
          </p:nvSpPr>
          <p:spPr>
            <a:xfrm>
              <a:off x="5854914" y="2589563"/>
              <a:ext cx="3250379" cy="2707700"/>
            </a:xfrm>
            <a:custGeom>
              <a:avLst/>
              <a:gdLst>
                <a:gd name="connsiteX0" fmla="*/ 1445558 w 6785811"/>
                <a:gd name="connsiteY0" fmla="*/ 0 h 3949031"/>
                <a:gd name="connsiteX1" fmla="*/ 6785811 w 6785811"/>
                <a:gd name="connsiteY1" fmla="*/ 3 h 3949031"/>
                <a:gd name="connsiteX2" fmla="*/ 6785811 w 6785811"/>
                <a:gd name="connsiteY2" fmla="*/ 3949031 h 3949031"/>
                <a:gd name="connsiteX3" fmla="*/ 0 w 6785811"/>
                <a:gd name="connsiteY3" fmla="*/ 3949031 h 3949031"/>
                <a:gd name="connsiteX4" fmla="*/ 17639 w 6785811"/>
                <a:gd name="connsiteY4" fmla="*/ 3824324 h 3949031"/>
                <a:gd name="connsiteX5" fmla="*/ 60831 w 6785811"/>
                <a:gd name="connsiteY5" fmla="*/ 3652521 h 3949031"/>
                <a:gd name="connsiteX6" fmla="*/ 1055427 w 6785811"/>
                <a:gd name="connsiteY6" fmla="*/ 499379 h 3949031"/>
                <a:gd name="connsiteX7" fmla="*/ 1074119 w 6785811"/>
                <a:gd name="connsiteY7" fmla="*/ 425228 h 3949031"/>
                <a:gd name="connsiteX8" fmla="*/ 1445558 w 6785811"/>
                <a:gd name="connsiteY8" fmla="*/ 0 h 39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5811" h="3949031">
                  <a:moveTo>
                    <a:pt x="1445558" y="0"/>
                  </a:moveTo>
                  <a:lnTo>
                    <a:pt x="6785811" y="3"/>
                  </a:lnTo>
                  <a:lnTo>
                    <a:pt x="6785811" y="3949031"/>
                  </a:lnTo>
                  <a:lnTo>
                    <a:pt x="0" y="3949031"/>
                  </a:lnTo>
                  <a:lnTo>
                    <a:pt x="17639" y="3824324"/>
                  </a:lnTo>
                  <a:cubicBezTo>
                    <a:pt x="29087" y="3765167"/>
                    <a:pt x="43457" y="3707602"/>
                    <a:pt x="60831" y="3652521"/>
                  </a:cubicBezTo>
                  <a:lnTo>
                    <a:pt x="1055427" y="499379"/>
                  </a:lnTo>
                  <a:lnTo>
                    <a:pt x="1074119" y="425228"/>
                  </a:lnTo>
                  <a:cubicBezTo>
                    <a:pt x="1154617" y="168676"/>
                    <a:pt x="1290939" y="3"/>
                    <a:pt x="1445558"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endParaRPr lang="en-US"/>
            </a:p>
          </p:txBody>
        </p:sp>
        <p:sp>
          <p:nvSpPr>
            <p:cNvPr id="21" name="TextBox 20"/>
            <p:cNvSpPr txBox="1"/>
            <p:nvPr/>
          </p:nvSpPr>
          <p:spPr>
            <a:xfrm>
              <a:off x="6592437" y="4069757"/>
              <a:ext cx="1472330" cy="1028193"/>
            </a:xfrm>
            <a:prstGeom prst="rect">
              <a:avLst/>
            </a:prstGeom>
            <a:grpFill/>
          </p:spPr>
          <p:txBody>
            <a:bodyPr wrap="square" lIns="0" tIns="0" rIns="0" bIns="0" rtlCol="0">
              <a:noAutofit/>
            </a:bodyPr>
            <a:lstStyle/>
            <a:p>
              <a:pPr algn="ctr"/>
              <a:r>
                <a:rPr lang="en-US" sz="2000">
                  <a:ln w="0"/>
                  <a:solidFill>
                    <a:schemeClr val="bg1"/>
                  </a:solidFill>
                  <a:effectLst>
                    <a:outerShdw blurRad="38100" dist="19050" dir="2700000" algn="tl" rotWithShape="0">
                      <a:schemeClr val="dk1">
                        <a:alpha val="40000"/>
                      </a:schemeClr>
                    </a:outerShdw>
                  </a:effectLst>
                  <a:latin typeface="Avenir Next Medium" panose="020B0503020202020204" pitchFamily="34" charset="0"/>
                  <a:ea typeface="Roboto Light" panose="02000000000000000000" pitchFamily="2" charset="0"/>
                </a:rPr>
                <a:t>Reduces “Carbon</a:t>
              </a:r>
            </a:p>
            <a:p>
              <a:pPr algn="ctr"/>
              <a:r>
                <a:rPr lang="en-US" sz="2000">
                  <a:ln w="0"/>
                  <a:solidFill>
                    <a:schemeClr val="bg1"/>
                  </a:solidFill>
                  <a:effectLst>
                    <a:outerShdw blurRad="38100" dist="19050" dir="2700000" algn="tl" rotWithShape="0">
                      <a:schemeClr val="dk1">
                        <a:alpha val="40000"/>
                      </a:schemeClr>
                    </a:outerShdw>
                  </a:effectLst>
                  <a:latin typeface="Avenir Next Medium" panose="020B0503020202020204" pitchFamily="34" charset="0"/>
                  <a:ea typeface="Roboto Light" panose="02000000000000000000" pitchFamily="2" charset="0"/>
                </a:rPr>
                <a:t>Footprint”</a:t>
              </a:r>
            </a:p>
          </p:txBody>
        </p:sp>
        <p:pic>
          <p:nvPicPr>
            <p:cNvPr id="41" name="Picture 4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2585" y="2849333"/>
              <a:ext cx="1021968" cy="1021968"/>
            </a:xfrm>
            <a:prstGeom prst="rect">
              <a:avLst/>
            </a:prstGeom>
            <a:grpFill/>
          </p:spPr>
        </p:pic>
      </p:grpSp>
      <p:grpSp>
        <p:nvGrpSpPr>
          <p:cNvPr id="15" name="Group 14"/>
          <p:cNvGrpSpPr/>
          <p:nvPr/>
        </p:nvGrpSpPr>
        <p:grpSpPr>
          <a:xfrm>
            <a:off x="8148605" y="2589563"/>
            <a:ext cx="3250379" cy="2707700"/>
            <a:chOff x="8148605" y="2589563"/>
            <a:chExt cx="3250379" cy="2707700"/>
          </a:xfrm>
          <a:solidFill>
            <a:schemeClr val="bg1">
              <a:lumMod val="10000"/>
            </a:schemeClr>
          </a:solidFill>
        </p:grpSpPr>
        <p:sp>
          <p:nvSpPr>
            <p:cNvPr id="31" name="Freeform 30"/>
            <p:cNvSpPr/>
            <p:nvPr/>
          </p:nvSpPr>
          <p:spPr>
            <a:xfrm>
              <a:off x="8148605" y="2589563"/>
              <a:ext cx="3250379" cy="2707700"/>
            </a:xfrm>
            <a:custGeom>
              <a:avLst/>
              <a:gdLst>
                <a:gd name="connsiteX0" fmla="*/ 1445558 w 6785811"/>
                <a:gd name="connsiteY0" fmla="*/ 0 h 3949031"/>
                <a:gd name="connsiteX1" fmla="*/ 6785811 w 6785811"/>
                <a:gd name="connsiteY1" fmla="*/ 3 h 3949031"/>
                <a:gd name="connsiteX2" fmla="*/ 6785811 w 6785811"/>
                <a:gd name="connsiteY2" fmla="*/ 3949031 h 3949031"/>
                <a:gd name="connsiteX3" fmla="*/ 0 w 6785811"/>
                <a:gd name="connsiteY3" fmla="*/ 3949031 h 3949031"/>
                <a:gd name="connsiteX4" fmla="*/ 17639 w 6785811"/>
                <a:gd name="connsiteY4" fmla="*/ 3824324 h 3949031"/>
                <a:gd name="connsiteX5" fmla="*/ 60831 w 6785811"/>
                <a:gd name="connsiteY5" fmla="*/ 3652521 h 3949031"/>
                <a:gd name="connsiteX6" fmla="*/ 1055427 w 6785811"/>
                <a:gd name="connsiteY6" fmla="*/ 499379 h 3949031"/>
                <a:gd name="connsiteX7" fmla="*/ 1074119 w 6785811"/>
                <a:gd name="connsiteY7" fmla="*/ 425228 h 3949031"/>
                <a:gd name="connsiteX8" fmla="*/ 1445558 w 6785811"/>
                <a:gd name="connsiteY8" fmla="*/ 0 h 39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5811" h="3949031">
                  <a:moveTo>
                    <a:pt x="1445558" y="0"/>
                  </a:moveTo>
                  <a:lnTo>
                    <a:pt x="6785811" y="3"/>
                  </a:lnTo>
                  <a:lnTo>
                    <a:pt x="6785811" y="3949031"/>
                  </a:lnTo>
                  <a:lnTo>
                    <a:pt x="0" y="3949031"/>
                  </a:lnTo>
                  <a:lnTo>
                    <a:pt x="17639" y="3824324"/>
                  </a:lnTo>
                  <a:cubicBezTo>
                    <a:pt x="29087" y="3765167"/>
                    <a:pt x="43457" y="3707602"/>
                    <a:pt x="60831" y="3652521"/>
                  </a:cubicBezTo>
                  <a:lnTo>
                    <a:pt x="1055427" y="499379"/>
                  </a:lnTo>
                  <a:lnTo>
                    <a:pt x="1074119" y="425228"/>
                  </a:lnTo>
                  <a:cubicBezTo>
                    <a:pt x="1154617" y="168676"/>
                    <a:pt x="1290939" y="3"/>
                    <a:pt x="1445558"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endParaRPr lang="en-US"/>
            </a:p>
          </p:txBody>
        </p:sp>
        <p:sp>
          <p:nvSpPr>
            <p:cNvPr id="22" name="TextBox 21"/>
            <p:cNvSpPr txBox="1"/>
            <p:nvPr/>
          </p:nvSpPr>
          <p:spPr>
            <a:xfrm>
              <a:off x="8771873" y="4186888"/>
              <a:ext cx="1472330" cy="730969"/>
            </a:xfrm>
            <a:prstGeom prst="rect">
              <a:avLst/>
            </a:prstGeom>
            <a:grpFill/>
          </p:spPr>
          <p:txBody>
            <a:bodyPr wrap="square" lIns="0" tIns="0" rIns="0" bIns="0" rtlCol="0">
              <a:normAutofit/>
            </a:bodyPr>
            <a:lstStyle/>
            <a:p>
              <a:pPr algn="ctr"/>
              <a:r>
                <a:rPr lang="en-US" sz="2000">
                  <a:ln w="0"/>
                  <a:solidFill>
                    <a:schemeClr val="bg1"/>
                  </a:solidFill>
                  <a:effectLst>
                    <a:outerShdw blurRad="38100" dist="19050" dir="2700000" algn="tl" rotWithShape="0">
                      <a:schemeClr val="dk1">
                        <a:alpha val="40000"/>
                      </a:schemeClr>
                    </a:outerShdw>
                  </a:effectLst>
                  <a:latin typeface="Avenir Next Medium" panose="020B0503020202020204" pitchFamily="34" charset="0"/>
                  <a:ea typeface="Roboto Light" panose="02000000000000000000" pitchFamily="2" charset="0"/>
                </a:rPr>
                <a:t>Potential Rebates</a:t>
              </a:r>
            </a:p>
          </p:txBody>
        </p:sp>
        <p:pic>
          <p:nvPicPr>
            <p:cNvPr id="40" name="Picture 3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73418" y="3126983"/>
              <a:ext cx="849798" cy="849798"/>
            </a:xfrm>
            <a:prstGeom prst="rect">
              <a:avLst/>
            </a:prstGeom>
            <a:grpFill/>
          </p:spPr>
        </p:pic>
      </p:grpSp>
      <p:grpSp>
        <p:nvGrpSpPr>
          <p:cNvPr id="3" name="Group 2"/>
          <p:cNvGrpSpPr/>
          <p:nvPr/>
        </p:nvGrpSpPr>
        <p:grpSpPr>
          <a:xfrm>
            <a:off x="9932361" y="1125540"/>
            <a:ext cx="2309515" cy="5743479"/>
            <a:chOff x="9932360" y="1125538"/>
            <a:chExt cx="2309515" cy="5743479"/>
          </a:xfrm>
          <a:solidFill>
            <a:srgbClr val="AA272F"/>
          </a:solidFill>
        </p:grpSpPr>
        <p:grpSp>
          <p:nvGrpSpPr>
            <p:cNvPr id="44" name="Group 43"/>
            <p:cNvGrpSpPr/>
            <p:nvPr/>
          </p:nvGrpSpPr>
          <p:grpSpPr>
            <a:xfrm>
              <a:off x="9932360" y="1130763"/>
              <a:ext cx="2009320" cy="5738254"/>
              <a:chOff x="9932360" y="1130763"/>
              <a:chExt cx="2009320" cy="5738254"/>
            </a:xfrm>
            <a:grpFill/>
            <a:effectLst>
              <a:outerShdw blurRad="190500" dist="38100" dir="5400000" algn="t" rotWithShape="0">
                <a:prstClr val="black">
                  <a:alpha val="61000"/>
                </a:prstClr>
              </a:outerShdw>
            </a:effectLst>
          </p:grpSpPr>
          <p:sp>
            <p:nvSpPr>
              <p:cNvPr id="51" name="Flowchart: Data 7"/>
              <p:cNvSpPr/>
              <p:nvPr/>
            </p:nvSpPr>
            <p:spPr>
              <a:xfrm rot="10800000" flipH="1">
                <a:off x="9932360" y="1130763"/>
                <a:ext cx="2009320" cy="279020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8017"/>
                  <a:gd name="connsiteY0" fmla="*/ 10000 h 10000"/>
                  <a:gd name="connsiteX1" fmla="*/ 2000 w 8017"/>
                  <a:gd name="connsiteY1" fmla="*/ 0 h 10000"/>
                  <a:gd name="connsiteX2" fmla="*/ 8017 w 8017"/>
                  <a:gd name="connsiteY2" fmla="*/ 0 h 10000"/>
                  <a:gd name="connsiteX3" fmla="*/ 8000 w 8017"/>
                  <a:gd name="connsiteY3" fmla="*/ 10000 h 10000"/>
                  <a:gd name="connsiteX4" fmla="*/ 0 w 8017"/>
                  <a:gd name="connsiteY4" fmla="*/ 10000 h 10000"/>
                  <a:gd name="connsiteX0" fmla="*/ 0 w 10216"/>
                  <a:gd name="connsiteY0" fmla="*/ 9987 h 10000"/>
                  <a:gd name="connsiteX1" fmla="*/ 2711 w 10216"/>
                  <a:gd name="connsiteY1" fmla="*/ 0 h 10000"/>
                  <a:gd name="connsiteX2" fmla="*/ 10216 w 10216"/>
                  <a:gd name="connsiteY2" fmla="*/ 0 h 10000"/>
                  <a:gd name="connsiteX3" fmla="*/ 10195 w 10216"/>
                  <a:gd name="connsiteY3" fmla="*/ 10000 h 10000"/>
                  <a:gd name="connsiteX4" fmla="*/ 0 w 10216"/>
                  <a:gd name="connsiteY4" fmla="*/ 9987 h 10000"/>
                  <a:gd name="connsiteX0" fmla="*/ 0 w 10216"/>
                  <a:gd name="connsiteY0" fmla="*/ 9987 h 10000"/>
                  <a:gd name="connsiteX1" fmla="*/ 2826 w 10216"/>
                  <a:gd name="connsiteY1" fmla="*/ 13 h 10000"/>
                  <a:gd name="connsiteX2" fmla="*/ 10216 w 10216"/>
                  <a:gd name="connsiteY2" fmla="*/ 0 h 10000"/>
                  <a:gd name="connsiteX3" fmla="*/ 10195 w 10216"/>
                  <a:gd name="connsiteY3" fmla="*/ 10000 h 10000"/>
                  <a:gd name="connsiteX4" fmla="*/ 0 w 10216"/>
                  <a:gd name="connsiteY4" fmla="*/ 998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 h="10000">
                    <a:moveTo>
                      <a:pt x="0" y="9987"/>
                    </a:moveTo>
                    <a:lnTo>
                      <a:pt x="2826" y="13"/>
                    </a:lnTo>
                    <a:lnTo>
                      <a:pt x="10216" y="0"/>
                    </a:lnTo>
                    <a:cubicBezTo>
                      <a:pt x="10209" y="3333"/>
                      <a:pt x="10202" y="6667"/>
                      <a:pt x="10195" y="10000"/>
                    </a:cubicBezTo>
                    <a:lnTo>
                      <a:pt x="0" y="998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Flowchart: Data 7"/>
              <p:cNvSpPr/>
              <p:nvPr/>
            </p:nvSpPr>
            <p:spPr>
              <a:xfrm>
                <a:off x="9934047" y="3776473"/>
                <a:ext cx="1968497" cy="309254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8017"/>
                  <a:gd name="connsiteY0" fmla="*/ 10000 h 10000"/>
                  <a:gd name="connsiteX1" fmla="*/ 2000 w 8017"/>
                  <a:gd name="connsiteY1" fmla="*/ 0 h 10000"/>
                  <a:gd name="connsiteX2" fmla="*/ 8017 w 8017"/>
                  <a:gd name="connsiteY2" fmla="*/ 0 h 10000"/>
                  <a:gd name="connsiteX3" fmla="*/ 8000 w 8017"/>
                  <a:gd name="connsiteY3" fmla="*/ 10000 h 10000"/>
                  <a:gd name="connsiteX4" fmla="*/ 0 w 8017"/>
                  <a:gd name="connsiteY4" fmla="*/ 10000 h 10000"/>
                  <a:gd name="connsiteX0" fmla="*/ 0 w 10216"/>
                  <a:gd name="connsiteY0" fmla="*/ 9987 h 10000"/>
                  <a:gd name="connsiteX1" fmla="*/ 2711 w 10216"/>
                  <a:gd name="connsiteY1" fmla="*/ 0 h 10000"/>
                  <a:gd name="connsiteX2" fmla="*/ 10216 w 10216"/>
                  <a:gd name="connsiteY2" fmla="*/ 0 h 10000"/>
                  <a:gd name="connsiteX3" fmla="*/ 10195 w 10216"/>
                  <a:gd name="connsiteY3" fmla="*/ 10000 h 10000"/>
                  <a:gd name="connsiteX4" fmla="*/ 0 w 10216"/>
                  <a:gd name="connsiteY4" fmla="*/ 9987 h 10000"/>
                  <a:gd name="connsiteX0" fmla="*/ 0 w 10216"/>
                  <a:gd name="connsiteY0" fmla="*/ 9987 h 10000"/>
                  <a:gd name="connsiteX1" fmla="*/ 2826 w 10216"/>
                  <a:gd name="connsiteY1" fmla="*/ 13 h 10000"/>
                  <a:gd name="connsiteX2" fmla="*/ 10216 w 10216"/>
                  <a:gd name="connsiteY2" fmla="*/ 0 h 10000"/>
                  <a:gd name="connsiteX3" fmla="*/ 10195 w 10216"/>
                  <a:gd name="connsiteY3" fmla="*/ 10000 h 10000"/>
                  <a:gd name="connsiteX4" fmla="*/ 0 w 10216"/>
                  <a:gd name="connsiteY4" fmla="*/ 998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 h="10000">
                    <a:moveTo>
                      <a:pt x="0" y="9987"/>
                    </a:moveTo>
                    <a:lnTo>
                      <a:pt x="2826" y="13"/>
                    </a:lnTo>
                    <a:lnTo>
                      <a:pt x="10216" y="0"/>
                    </a:lnTo>
                    <a:cubicBezTo>
                      <a:pt x="10209" y="3333"/>
                      <a:pt x="10202" y="6667"/>
                      <a:pt x="10195" y="10000"/>
                    </a:cubicBezTo>
                    <a:lnTo>
                      <a:pt x="0" y="998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 name="Group 35"/>
            <p:cNvGrpSpPr/>
            <p:nvPr/>
          </p:nvGrpSpPr>
          <p:grpSpPr>
            <a:xfrm>
              <a:off x="10022150" y="1125538"/>
              <a:ext cx="2219725" cy="5732462"/>
              <a:chOff x="9972274" y="1125538"/>
              <a:chExt cx="2219725" cy="5732462"/>
            </a:xfrm>
            <a:grpFill/>
            <a:effectLst>
              <a:outerShdw blurRad="50800" dist="38100" dir="5400000" algn="t" rotWithShape="0">
                <a:prstClr val="black">
                  <a:alpha val="89000"/>
                </a:prstClr>
              </a:outerShdw>
            </a:effectLst>
          </p:grpSpPr>
          <p:sp>
            <p:nvSpPr>
              <p:cNvPr id="5" name="Flowchart: Data 7"/>
              <p:cNvSpPr/>
              <p:nvPr/>
            </p:nvSpPr>
            <p:spPr>
              <a:xfrm>
                <a:off x="9972274" y="3429000"/>
                <a:ext cx="2219725" cy="342900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8017"/>
                  <a:gd name="connsiteY0" fmla="*/ 10000 h 10000"/>
                  <a:gd name="connsiteX1" fmla="*/ 2000 w 8017"/>
                  <a:gd name="connsiteY1" fmla="*/ 0 h 10000"/>
                  <a:gd name="connsiteX2" fmla="*/ 8017 w 8017"/>
                  <a:gd name="connsiteY2" fmla="*/ 0 h 10000"/>
                  <a:gd name="connsiteX3" fmla="*/ 8000 w 8017"/>
                  <a:gd name="connsiteY3" fmla="*/ 10000 h 10000"/>
                  <a:gd name="connsiteX4" fmla="*/ 0 w 8017"/>
                  <a:gd name="connsiteY4" fmla="*/ 10000 h 10000"/>
                  <a:gd name="connsiteX0" fmla="*/ 0 w 10216"/>
                  <a:gd name="connsiteY0" fmla="*/ 9987 h 10000"/>
                  <a:gd name="connsiteX1" fmla="*/ 2711 w 10216"/>
                  <a:gd name="connsiteY1" fmla="*/ 0 h 10000"/>
                  <a:gd name="connsiteX2" fmla="*/ 10216 w 10216"/>
                  <a:gd name="connsiteY2" fmla="*/ 0 h 10000"/>
                  <a:gd name="connsiteX3" fmla="*/ 10195 w 10216"/>
                  <a:gd name="connsiteY3" fmla="*/ 10000 h 10000"/>
                  <a:gd name="connsiteX4" fmla="*/ 0 w 10216"/>
                  <a:gd name="connsiteY4" fmla="*/ 9987 h 10000"/>
                  <a:gd name="connsiteX0" fmla="*/ 0 w 10216"/>
                  <a:gd name="connsiteY0" fmla="*/ 9987 h 10000"/>
                  <a:gd name="connsiteX1" fmla="*/ 2826 w 10216"/>
                  <a:gd name="connsiteY1" fmla="*/ 13 h 10000"/>
                  <a:gd name="connsiteX2" fmla="*/ 10216 w 10216"/>
                  <a:gd name="connsiteY2" fmla="*/ 0 h 10000"/>
                  <a:gd name="connsiteX3" fmla="*/ 10195 w 10216"/>
                  <a:gd name="connsiteY3" fmla="*/ 10000 h 10000"/>
                  <a:gd name="connsiteX4" fmla="*/ 0 w 10216"/>
                  <a:gd name="connsiteY4" fmla="*/ 998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 h="10000">
                    <a:moveTo>
                      <a:pt x="0" y="9987"/>
                    </a:moveTo>
                    <a:lnTo>
                      <a:pt x="2826" y="13"/>
                    </a:lnTo>
                    <a:lnTo>
                      <a:pt x="10216" y="0"/>
                    </a:lnTo>
                    <a:cubicBezTo>
                      <a:pt x="10209" y="3333"/>
                      <a:pt x="10202" y="6667"/>
                      <a:pt x="10195" y="10000"/>
                    </a:cubicBezTo>
                    <a:lnTo>
                      <a:pt x="0" y="998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lowchart: Data 7"/>
              <p:cNvSpPr/>
              <p:nvPr/>
            </p:nvSpPr>
            <p:spPr>
              <a:xfrm rot="10800000" flipH="1">
                <a:off x="9972274" y="1125538"/>
                <a:ext cx="2219725" cy="302578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8017"/>
                  <a:gd name="connsiteY0" fmla="*/ 10000 h 10000"/>
                  <a:gd name="connsiteX1" fmla="*/ 2000 w 8017"/>
                  <a:gd name="connsiteY1" fmla="*/ 0 h 10000"/>
                  <a:gd name="connsiteX2" fmla="*/ 8017 w 8017"/>
                  <a:gd name="connsiteY2" fmla="*/ 0 h 10000"/>
                  <a:gd name="connsiteX3" fmla="*/ 8000 w 8017"/>
                  <a:gd name="connsiteY3" fmla="*/ 10000 h 10000"/>
                  <a:gd name="connsiteX4" fmla="*/ 0 w 8017"/>
                  <a:gd name="connsiteY4" fmla="*/ 10000 h 10000"/>
                  <a:gd name="connsiteX0" fmla="*/ 0 w 10216"/>
                  <a:gd name="connsiteY0" fmla="*/ 9987 h 10000"/>
                  <a:gd name="connsiteX1" fmla="*/ 2711 w 10216"/>
                  <a:gd name="connsiteY1" fmla="*/ 0 h 10000"/>
                  <a:gd name="connsiteX2" fmla="*/ 10216 w 10216"/>
                  <a:gd name="connsiteY2" fmla="*/ 0 h 10000"/>
                  <a:gd name="connsiteX3" fmla="*/ 10195 w 10216"/>
                  <a:gd name="connsiteY3" fmla="*/ 10000 h 10000"/>
                  <a:gd name="connsiteX4" fmla="*/ 0 w 10216"/>
                  <a:gd name="connsiteY4" fmla="*/ 9987 h 10000"/>
                  <a:gd name="connsiteX0" fmla="*/ 0 w 10216"/>
                  <a:gd name="connsiteY0" fmla="*/ 9987 h 10000"/>
                  <a:gd name="connsiteX1" fmla="*/ 2826 w 10216"/>
                  <a:gd name="connsiteY1" fmla="*/ 13 h 10000"/>
                  <a:gd name="connsiteX2" fmla="*/ 10216 w 10216"/>
                  <a:gd name="connsiteY2" fmla="*/ 0 h 10000"/>
                  <a:gd name="connsiteX3" fmla="*/ 10195 w 10216"/>
                  <a:gd name="connsiteY3" fmla="*/ 10000 h 10000"/>
                  <a:gd name="connsiteX4" fmla="*/ 0 w 10216"/>
                  <a:gd name="connsiteY4" fmla="*/ 998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 h="10000">
                    <a:moveTo>
                      <a:pt x="0" y="9987"/>
                    </a:moveTo>
                    <a:lnTo>
                      <a:pt x="2826" y="13"/>
                    </a:lnTo>
                    <a:lnTo>
                      <a:pt x="10216" y="0"/>
                    </a:lnTo>
                    <a:cubicBezTo>
                      <a:pt x="10209" y="3333"/>
                      <a:pt x="10202" y="6667"/>
                      <a:pt x="10195" y="10000"/>
                    </a:cubicBezTo>
                    <a:lnTo>
                      <a:pt x="0" y="998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3483963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2000" fill="hold" nodeType="withEffect">
                                  <p:stCondLst>
                                    <p:cond delay="3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0-#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decel="52000" fill="hold" nodeType="withEffect">
                                  <p:stCondLst>
                                    <p:cond delay="3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1+#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decel="52000" fill="hold" nodeType="withEffect">
                                  <p:stCondLst>
                                    <p:cond delay="3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500" fill="hold"/>
                                        <p:tgtEl>
                                          <p:spTgt spid="11"/>
                                        </p:tgtEl>
                                        <p:attrNameLst>
                                          <p:attrName>ppt_x</p:attrName>
                                        </p:attrNameLst>
                                      </p:cBhvr>
                                      <p:tavLst>
                                        <p:tav tm="0">
                                          <p:val>
                                            <p:strVal val="0-#ppt_w/2"/>
                                          </p:val>
                                        </p:tav>
                                        <p:tav tm="100000">
                                          <p:val>
                                            <p:strVal val="#ppt_x"/>
                                          </p:val>
                                        </p:tav>
                                      </p:tavLst>
                                    </p:anim>
                                    <p:anim calcmode="lin" valueType="num">
                                      <p:cBhvr additive="base">
                                        <p:cTn id="16" dur="1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2" decel="52000" fill="hold" nodeType="withEffect">
                                  <p:stCondLst>
                                    <p:cond delay="30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500" fill="hold"/>
                                        <p:tgtEl>
                                          <p:spTgt spid="4"/>
                                        </p:tgtEl>
                                        <p:attrNameLst>
                                          <p:attrName>ppt_x</p:attrName>
                                        </p:attrNameLst>
                                      </p:cBhvr>
                                      <p:tavLst>
                                        <p:tav tm="0">
                                          <p:val>
                                            <p:strVal val="1+#ppt_w/2"/>
                                          </p:val>
                                        </p:tav>
                                        <p:tav tm="100000">
                                          <p:val>
                                            <p:strVal val="#ppt_x"/>
                                          </p:val>
                                        </p:tav>
                                      </p:tavLst>
                                    </p:anim>
                                    <p:anim calcmode="lin" valueType="num">
                                      <p:cBhvr additive="base">
                                        <p:cTn id="20" dur="1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decel="5200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1250" fill="hold"/>
                                        <p:tgtEl>
                                          <p:spTgt spid="18"/>
                                        </p:tgtEl>
                                        <p:attrNameLst>
                                          <p:attrName>ppt_x</p:attrName>
                                        </p:attrNameLst>
                                      </p:cBhvr>
                                      <p:tavLst>
                                        <p:tav tm="0">
                                          <p:val>
                                            <p:strVal val="0-#ppt_w/2"/>
                                          </p:val>
                                        </p:tav>
                                        <p:tav tm="100000">
                                          <p:val>
                                            <p:strVal val="#ppt_x"/>
                                          </p:val>
                                        </p:tav>
                                      </p:tavLst>
                                    </p:anim>
                                    <p:anim calcmode="lin" valueType="num">
                                      <p:cBhvr additive="base">
                                        <p:cTn id="26" dur="125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decel="5200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1250" fill="hold"/>
                                        <p:tgtEl>
                                          <p:spTgt spid="23"/>
                                        </p:tgtEl>
                                        <p:attrNameLst>
                                          <p:attrName>ppt_x</p:attrName>
                                        </p:attrNameLst>
                                      </p:cBhvr>
                                      <p:tavLst>
                                        <p:tav tm="0">
                                          <p:val>
                                            <p:strVal val="0-#ppt_w/2"/>
                                          </p:val>
                                        </p:tav>
                                        <p:tav tm="100000">
                                          <p:val>
                                            <p:strVal val="#ppt_x"/>
                                          </p:val>
                                        </p:tav>
                                      </p:tavLst>
                                    </p:anim>
                                    <p:anim calcmode="lin" valueType="num">
                                      <p:cBhvr additive="base">
                                        <p:cTn id="32" dur="125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decel="5200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1250" fill="hold"/>
                                        <p:tgtEl>
                                          <p:spTgt spid="16"/>
                                        </p:tgtEl>
                                        <p:attrNameLst>
                                          <p:attrName>ppt_x</p:attrName>
                                        </p:attrNameLst>
                                      </p:cBhvr>
                                      <p:tavLst>
                                        <p:tav tm="0">
                                          <p:val>
                                            <p:strVal val="0-#ppt_w/2"/>
                                          </p:val>
                                        </p:tav>
                                        <p:tav tm="100000">
                                          <p:val>
                                            <p:strVal val="#ppt_x"/>
                                          </p:val>
                                        </p:tav>
                                      </p:tavLst>
                                    </p:anim>
                                    <p:anim calcmode="lin" valueType="num">
                                      <p:cBhvr additive="base">
                                        <p:cTn id="38" dur="125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decel="5200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1250" fill="hold"/>
                                        <p:tgtEl>
                                          <p:spTgt spid="15"/>
                                        </p:tgtEl>
                                        <p:attrNameLst>
                                          <p:attrName>ppt_x</p:attrName>
                                        </p:attrNameLst>
                                      </p:cBhvr>
                                      <p:tavLst>
                                        <p:tav tm="0">
                                          <p:val>
                                            <p:strVal val="0-#ppt_w/2"/>
                                          </p:val>
                                        </p:tav>
                                        <p:tav tm="100000">
                                          <p:val>
                                            <p:strVal val="#ppt_x"/>
                                          </p:val>
                                        </p:tav>
                                      </p:tavLst>
                                    </p:anim>
                                    <p:anim calcmode="lin" valueType="num">
                                      <p:cBhvr additive="base">
                                        <p:cTn id="44" dur="125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lowchart: Data 48"/>
          <p:cNvSpPr/>
          <p:nvPr/>
        </p:nvSpPr>
        <p:spPr>
          <a:xfrm flipH="1">
            <a:off x="1226310" y="1191331"/>
            <a:ext cx="3999289" cy="4667047"/>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138 h 10138"/>
              <a:gd name="connsiteX1" fmla="*/ 2034 w 10000"/>
              <a:gd name="connsiteY1" fmla="*/ 0 h 10138"/>
              <a:gd name="connsiteX2" fmla="*/ 10000 w 10000"/>
              <a:gd name="connsiteY2" fmla="*/ 138 h 10138"/>
              <a:gd name="connsiteX3" fmla="*/ 8000 w 10000"/>
              <a:gd name="connsiteY3" fmla="*/ 10138 h 10138"/>
              <a:gd name="connsiteX4" fmla="*/ 0 w 10000"/>
              <a:gd name="connsiteY4" fmla="*/ 10138 h 10138"/>
              <a:gd name="connsiteX0" fmla="*/ 0 w 10000"/>
              <a:gd name="connsiteY0" fmla="*/ 35311 h 35311"/>
              <a:gd name="connsiteX1" fmla="*/ 9798 w 10000"/>
              <a:gd name="connsiteY1" fmla="*/ 0 h 35311"/>
              <a:gd name="connsiteX2" fmla="*/ 10000 w 10000"/>
              <a:gd name="connsiteY2" fmla="*/ 25311 h 35311"/>
              <a:gd name="connsiteX3" fmla="*/ 8000 w 10000"/>
              <a:gd name="connsiteY3" fmla="*/ 35311 h 35311"/>
              <a:gd name="connsiteX4" fmla="*/ 0 w 10000"/>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56" h="35311">
                <a:moveTo>
                  <a:pt x="0" y="35311"/>
                </a:moveTo>
                <a:lnTo>
                  <a:pt x="9798" y="0"/>
                </a:lnTo>
                <a:cubicBezTo>
                  <a:pt x="12223" y="3853"/>
                  <a:pt x="11275" y="953"/>
                  <a:pt x="14756" y="7640"/>
                </a:cubicBezTo>
                <a:lnTo>
                  <a:pt x="8000" y="35311"/>
                </a:lnTo>
                <a:lnTo>
                  <a:pt x="0" y="35311"/>
                </a:lnTo>
                <a:close/>
              </a:path>
            </a:pathLst>
          </a:custGeom>
          <a:solidFill>
            <a:schemeClr val="bg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pic>
        <p:nvPicPr>
          <p:cNvPr id="5" name="Picture Placeholder 4"/>
          <p:cNvPicPr>
            <a:picLocks noGrp="1" noChangeAspect="1"/>
          </p:cNvPicPr>
          <p:nvPr>
            <p:ph type="pic" sz="quarter" idx="10"/>
          </p:nvPr>
        </p:nvPicPr>
        <p:blipFill>
          <a:blip r:embed="rId3" cstate="print">
            <a:grayscl/>
            <a:extLst>
              <a:ext uri="{BEBA8EAE-BF5A-486C-A8C5-ECC9F3942E4B}">
                <a14:imgProps xmlns:a14="http://schemas.microsoft.com/office/drawing/2010/main">
                  <a14:imgLayer r:embed="rId4">
                    <a14:imgEffect>
                      <a14:brightnessContrast bright="-47000"/>
                    </a14:imgEffect>
                  </a14:imgLayer>
                </a14:imgProps>
              </a:ext>
              <a:ext uri="{28A0092B-C50C-407E-A947-70E740481C1C}">
                <a14:useLocalDpi xmlns:a14="http://schemas.microsoft.com/office/drawing/2010/main" val="0"/>
              </a:ext>
            </a:extLst>
          </a:blip>
          <a:srcRect t="31945" b="31945"/>
          <a:stretch>
            <a:fillRect/>
          </a:stretch>
        </p:blipFill>
        <p:spPr>
          <a:xfrm>
            <a:off x="0" y="2093514"/>
            <a:ext cx="12192000" cy="2639335"/>
          </a:xfrm>
        </p:spPr>
      </p:pic>
      <p:sp>
        <p:nvSpPr>
          <p:cNvPr id="43" name="TextBox 42"/>
          <p:cNvSpPr txBox="1"/>
          <p:nvPr/>
        </p:nvSpPr>
        <p:spPr>
          <a:xfrm>
            <a:off x="2278506" y="2354635"/>
            <a:ext cx="9698636" cy="1477328"/>
          </a:xfrm>
          <a:prstGeom prst="rect">
            <a:avLst/>
          </a:prstGeom>
          <a:noFill/>
        </p:spPr>
        <p:txBody>
          <a:bodyPr wrap="square" lIns="0" tIns="0" rIns="0" bIns="0" rtlCol="0" anchor="ctr" anchorCtr="0">
            <a:normAutofit/>
          </a:bodyPr>
          <a:lstStyle/>
          <a:p>
            <a:pPr indent="0">
              <a:spcBef>
                <a:spcPct val="50000"/>
              </a:spcBef>
              <a:buFont typeface="Arial" panose="020B0604020202020204" pitchFamily="34" charset="0"/>
              <a:buNone/>
            </a:pPr>
            <a:r>
              <a:rPr lang="en-US" sz="2400">
                <a:solidFill>
                  <a:schemeClr val="bg1"/>
                </a:solidFill>
                <a:latin typeface="Avenir Next Medium" panose="020B0503020202020204" pitchFamily="34" charset="0"/>
                <a:ea typeface="Calibri" charset="0"/>
                <a:cs typeface="Calibri" charset="0"/>
              </a:rPr>
              <a:t>This presentation is protected by US and International copyright laws. Reproduction, distribution, display and use of the presentation without written permission of the speaker is prohibited.</a:t>
            </a:r>
          </a:p>
        </p:txBody>
      </p:sp>
      <p:sp>
        <p:nvSpPr>
          <p:cNvPr id="44" name="Rectangle 43"/>
          <p:cNvSpPr/>
          <p:nvPr/>
        </p:nvSpPr>
        <p:spPr>
          <a:xfrm>
            <a:off x="1749980" y="376953"/>
            <a:ext cx="9045469" cy="833563"/>
          </a:xfrm>
          <a:prstGeom prst="rect">
            <a:avLst/>
          </a:prstGeom>
        </p:spPr>
        <p:txBody>
          <a:bodyPr wrap="square" lIns="0" tIns="0" rIns="0" bIns="0" anchor="ctr" anchorCtr="0">
            <a:normAutofit/>
          </a:bodyPr>
          <a:lstStyle/>
          <a:p>
            <a:pPr algn="ctr">
              <a:lnSpc>
                <a:spcPts val="6500"/>
              </a:lnSpc>
            </a:pPr>
            <a:r>
              <a:rPr lang="en-US" sz="3600" b="1">
                <a:ln w="0"/>
                <a:solidFill>
                  <a:schemeClr val="bg1">
                    <a:lumMod val="10000"/>
                  </a:schemeClr>
                </a:solidFill>
                <a:effectLst>
                  <a:outerShdw blurRad="38100" dist="19050" dir="2700000" algn="tl" rotWithShape="0">
                    <a:schemeClr val="dk1">
                      <a:alpha val="40000"/>
                    </a:schemeClr>
                  </a:outerShdw>
                </a:effectLst>
                <a:latin typeface="Avenir Next" panose="020B0503020202020204" pitchFamily="34" charset="0"/>
                <a:ea typeface="Roboto Light" panose="02000000000000000000" pitchFamily="2" charset="0"/>
                <a:cs typeface="Source Sans Pro ExtraLight" charset="0"/>
              </a:rPr>
              <a:t>Copyright</a:t>
            </a:r>
          </a:p>
        </p:txBody>
      </p:sp>
      <p:grpSp>
        <p:nvGrpSpPr>
          <p:cNvPr id="2" name="Group 1"/>
          <p:cNvGrpSpPr/>
          <p:nvPr/>
        </p:nvGrpSpPr>
        <p:grpSpPr>
          <a:xfrm>
            <a:off x="-1325" y="1193313"/>
            <a:ext cx="5844487" cy="5689150"/>
            <a:chOff x="-1325" y="1193311"/>
            <a:chExt cx="5844487" cy="5689149"/>
          </a:xfrm>
        </p:grpSpPr>
        <p:sp>
          <p:nvSpPr>
            <p:cNvPr id="50" name="Flowchart: Data 49"/>
            <p:cNvSpPr/>
            <p:nvPr/>
          </p:nvSpPr>
          <p:spPr>
            <a:xfrm>
              <a:off x="3073334" y="4092766"/>
              <a:ext cx="2769828" cy="1771446"/>
            </a:xfrm>
            <a:prstGeom prst="flowChartInputOutput">
              <a:avLst/>
            </a:prstGeom>
            <a:solidFill>
              <a:srgbClr val="AA272F"/>
            </a:solidFill>
            <a:ln>
              <a:noFill/>
            </a:ln>
            <a:effectLst>
              <a:outerShdw blurRad="1270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ight Triangle 18"/>
            <p:cNvSpPr/>
            <p:nvPr/>
          </p:nvSpPr>
          <p:spPr>
            <a:xfrm rot="10800000" flipH="1">
              <a:off x="0" y="1217926"/>
              <a:ext cx="2584227" cy="5664534"/>
            </a:xfrm>
            <a:custGeom>
              <a:avLst/>
              <a:gdLst>
                <a:gd name="connsiteX0" fmla="*/ 0 w 2474499"/>
                <a:gd name="connsiteY0" fmla="*/ 5664534 h 5664534"/>
                <a:gd name="connsiteX1" fmla="*/ 0 w 2474499"/>
                <a:gd name="connsiteY1" fmla="*/ 0 h 5664534"/>
                <a:gd name="connsiteX2" fmla="*/ 2474499 w 2474499"/>
                <a:gd name="connsiteY2" fmla="*/ 5664534 h 5664534"/>
                <a:gd name="connsiteX3" fmla="*/ 0 w 2474499"/>
                <a:gd name="connsiteY3" fmla="*/ 5664534 h 5664534"/>
                <a:gd name="connsiteX0" fmla="*/ 73152 w 2547651"/>
                <a:gd name="connsiteY0" fmla="*/ 5664534 h 5664534"/>
                <a:gd name="connsiteX1" fmla="*/ 0 w 2547651"/>
                <a:gd name="connsiteY1" fmla="*/ 0 h 5664534"/>
                <a:gd name="connsiteX2" fmla="*/ 2547651 w 2547651"/>
                <a:gd name="connsiteY2" fmla="*/ 5664534 h 5664534"/>
                <a:gd name="connsiteX3" fmla="*/ 73152 w 2547651"/>
                <a:gd name="connsiteY3" fmla="*/ 5664534 h 5664534"/>
                <a:gd name="connsiteX0" fmla="*/ 109728 w 2584227"/>
                <a:gd name="connsiteY0" fmla="*/ 5664534 h 5664534"/>
                <a:gd name="connsiteX1" fmla="*/ 0 w 2584227"/>
                <a:gd name="connsiteY1" fmla="*/ 0 h 5664534"/>
                <a:gd name="connsiteX2" fmla="*/ 2584227 w 2584227"/>
                <a:gd name="connsiteY2" fmla="*/ 5664534 h 5664534"/>
                <a:gd name="connsiteX3" fmla="*/ 109728 w 2584227"/>
                <a:gd name="connsiteY3" fmla="*/ 5664534 h 5664534"/>
              </a:gdLst>
              <a:ahLst/>
              <a:cxnLst>
                <a:cxn ang="0">
                  <a:pos x="connsiteX0" y="connsiteY0"/>
                </a:cxn>
                <a:cxn ang="0">
                  <a:pos x="connsiteX1" y="connsiteY1"/>
                </a:cxn>
                <a:cxn ang="0">
                  <a:pos x="connsiteX2" y="connsiteY2"/>
                </a:cxn>
                <a:cxn ang="0">
                  <a:pos x="connsiteX3" y="connsiteY3"/>
                </a:cxn>
              </a:cxnLst>
              <a:rect l="l" t="t" r="r" b="b"/>
              <a:pathLst>
                <a:path w="2584227" h="5664534">
                  <a:moveTo>
                    <a:pt x="109728" y="5664534"/>
                  </a:moveTo>
                  <a:lnTo>
                    <a:pt x="0" y="0"/>
                  </a:lnTo>
                  <a:lnTo>
                    <a:pt x="2584227" y="5664534"/>
                  </a:lnTo>
                  <a:lnTo>
                    <a:pt x="109728" y="5664534"/>
                  </a:lnTo>
                  <a:close/>
                </a:path>
              </a:pathLst>
            </a:custGeom>
            <a:solidFill>
              <a:schemeClr val="bg1">
                <a:lumMod val="50000"/>
              </a:schemeClr>
            </a:solidFill>
            <a:ln>
              <a:noFill/>
            </a:ln>
            <a:effectLst>
              <a:outerShdw blurRad="165100" dist="177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ight Triangle 17"/>
            <p:cNvSpPr/>
            <p:nvPr/>
          </p:nvSpPr>
          <p:spPr>
            <a:xfrm rot="10800000" flipH="1">
              <a:off x="-1325" y="1193311"/>
              <a:ext cx="2474499" cy="5664534"/>
            </a:xfrm>
            <a:prstGeom prst="rtTriangle">
              <a:avLst/>
            </a:prstGeom>
            <a:solidFill>
              <a:srgbClr val="AA272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Flowchart: Data 2"/>
          <p:cNvSpPr/>
          <p:nvPr/>
        </p:nvSpPr>
        <p:spPr>
          <a:xfrm>
            <a:off x="-22035" y="-27383"/>
            <a:ext cx="1911096" cy="122413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81 h 10081"/>
              <a:gd name="connsiteX1" fmla="*/ 38 w 10000"/>
              <a:gd name="connsiteY1" fmla="*/ 0 h 10081"/>
              <a:gd name="connsiteX2" fmla="*/ 10000 w 10000"/>
              <a:gd name="connsiteY2" fmla="*/ 81 h 10081"/>
              <a:gd name="connsiteX3" fmla="*/ 8000 w 10000"/>
              <a:gd name="connsiteY3" fmla="*/ 10081 h 10081"/>
              <a:gd name="connsiteX4" fmla="*/ 0 w 10000"/>
              <a:gd name="connsiteY4" fmla="*/ 10081 h 10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81">
                <a:moveTo>
                  <a:pt x="0" y="10081"/>
                </a:moveTo>
                <a:cubicBezTo>
                  <a:pt x="13" y="6721"/>
                  <a:pt x="25" y="3360"/>
                  <a:pt x="38" y="0"/>
                </a:cubicBezTo>
                <a:lnTo>
                  <a:pt x="10000" y="81"/>
                </a:lnTo>
                <a:lnTo>
                  <a:pt x="8000" y="10081"/>
                </a:lnTo>
                <a:lnTo>
                  <a:pt x="0" y="10081"/>
                </a:lnTo>
                <a:close/>
              </a:path>
            </a:pathLst>
          </a:custGeom>
          <a:solidFill>
            <a:srgbClr val="AA272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pic>
        <p:nvPicPr>
          <p:cNvPr id="14" name="Picture 13">
            <a:extLst>
              <a:ext uri="{FF2B5EF4-FFF2-40B4-BE49-F238E27FC236}">
                <a16:creationId xmlns:a16="http://schemas.microsoft.com/office/drawing/2014/main" id="{FF2326B2-CC52-4C4E-9185-16A17CC83F5D}"/>
              </a:ext>
            </a:extLst>
          </p:cNvPr>
          <p:cNvPicPr>
            <a:picLocks noChangeAspect="1"/>
          </p:cNvPicPr>
          <p:nvPr/>
        </p:nvPicPr>
        <p:blipFill>
          <a:blip r:embed="rId5"/>
          <a:stretch>
            <a:fillRect/>
          </a:stretch>
        </p:blipFill>
        <p:spPr>
          <a:xfrm>
            <a:off x="2281652" y="3784804"/>
            <a:ext cx="1888603" cy="177561"/>
          </a:xfrm>
          <a:prstGeom prst="rect">
            <a:avLst/>
          </a:prstGeom>
        </p:spPr>
      </p:pic>
    </p:spTree>
    <p:extLst>
      <p:ext uri="{BB962C8B-B14F-4D97-AF65-F5344CB8AC3E}">
        <p14:creationId xmlns:p14="http://schemas.microsoft.com/office/powerpoint/2010/main" val="41289256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venir Next" panose="020B0503020202020204" pitchFamily="34" charset="0"/>
              </a:rPr>
              <a:t>Reflective Roof Coatings</a:t>
            </a:r>
          </a:p>
        </p:txBody>
      </p:sp>
      <p:grpSp>
        <p:nvGrpSpPr>
          <p:cNvPr id="4" name="Group 3">
            <a:extLst>
              <a:ext uri="{FF2B5EF4-FFF2-40B4-BE49-F238E27FC236}">
                <a16:creationId xmlns:a16="http://schemas.microsoft.com/office/drawing/2014/main" id="{54124499-527D-CD4E-959C-BB28F1AD7A9F}"/>
              </a:ext>
            </a:extLst>
          </p:cNvPr>
          <p:cNvGrpSpPr/>
          <p:nvPr/>
        </p:nvGrpSpPr>
        <p:grpSpPr>
          <a:xfrm>
            <a:off x="10371929" y="0"/>
            <a:ext cx="1839059" cy="6858000"/>
            <a:chOff x="10371927" y="1629274"/>
            <a:chExt cx="1839059" cy="3514464"/>
          </a:xfrm>
        </p:grpSpPr>
        <p:sp>
          <p:nvSpPr>
            <p:cNvPr id="6" name="Right Triangle 5">
              <a:extLst>
                <a:ext uri="{FF2B5EF4-FFF2-40B4-BE49-F238E27FC236}">
                  <a16:creationId xmlns:a16="http://schemas.microsoft.com/office/drawing/2014/main" id="{8F19B9BA-6D95-3C4F-8C10-D6B94C959BFB}"/>
                </a:ext>
              </a:extLst>
            </p:cNvPr>
            <p:cNvSpPr/>
            <p:nvPr/>
          </p:nvSpPr>
          <p:spPr>
            <a:xfrm flipH="1">
              <a:off x="10371927" y="2414016"/>
              <a:ext cx="1828543" cy="2729722"/>
            </a:xfrm>
            <a:prstGeom prst="rtTriangle">
              <a:avLst/>
            </a:prstGeom>
            <a:solidFill>
              <a:schemeClr val="accent2"/>
            </a:solidFill>
            <a:ln>
              <a:noFill/>
            </a:ln>
            <a:effectLst>
              <a:outerShdw blurRad="2667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8F8F8"/>
                </a:solidFill>
              </a:endParaRPr>
            </a:p>
          </p:txBody>
        </p:sp>
        <p:sp>
          <p:nvSpPr>
            <p:cNvPr id="7" name="Right Triangle 6">
              <a:extLst>
                <a:ext uri="{FF2B5EF4-FFF2-40B4-BE49-F238E27FC236}">
                  <a16:creationId xmlns:a16="http://schemas.microsoft.com/office/drawing/2014/main" id="{5714E0E0-BB61-DA4E-966A-DFBB8C026B83}"/>
                </a:ext>
              </a:extLst>
            </p:cNvPr>
            <p:cNvSpPr/>
            <p:nvPr/>
          </p:nvSpPr>
          <p:spPr>
            <a:xfrm rot="10800000">
              <a:off x="10388282" y="1629274"/>
              <a:ext cx="1822704" cy="2763827"/>
            </a:xfrm>
            <a:prstGeom prst="rtTriangle">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a:effectLst>
              <a:outerShdw blurRad="152400" dist="63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8F8F8"/>
                </a:solidFill>
              </a:endParaRPr>
            </a:p>
          </p:txBody>
        </p:sp>
      </p:grpSp>
      <p:pic>
        <p:nvPicPr>
          <p:cNvPr id="8" name="Picture 7">
            <a:extLst>
              <a:ext uri="{FF2B5EF4-FFF2-40B4-BE49-F238E27FC236}">
                <a16:creationId xmlns:a16="http://schemas.microsoft.com/office/drawing/2014/main" id="{ACE01269-D29B-6249-9F58-E998B1FB12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2281" y="423582"/>
            <a:ext cx="11438965" cy="6434418"/>
          </a:xfrm>
          <a:prstGeom prst="rect">
            <a:avLst/>
          </a:prstGeom>
        </p:spPr>
      </p:pic>
      <p:sp>
        <p:nvSpPr>
          <p:cNvPr id="9" name="Rectangle 8">
            <a:extLst>
              <a:ext uri="{FF2B5EF4-FFF2-40B4-BE49-F238E27FC236}">
                <a16:creationId xmlns:a16="http://schemas.microsoft.com/office/drawing/2014/main" id="{D64DB995-AAC6-B64A-9BFC-0BCB4D0A7B11}"/>
              </a:ext>
            </a:extLst>
          </p:cNvPr>
          <p:cNvSpPr/>
          <p:nvPr/>
        </p:nvSpPr>
        <p:spPr>
          <a:xfrm>
            <a:off x="-183895" y="6372482"/>
            <a:ext cx="6096000" cy="429348"/>
          </a:xfrm>
          <a:prstGeom prst="rect">
            <a:avLst/>
          </a:prstGeom>
        </p:spPr>
        <p:txBody>
          <a:bodyPr>
            <a:spAutoFit/>
          </a:bodyPr>
          <a:lstStyle/>
          <a:p>
            <a:pPr lvl="1">
              <a:lnSpc>
                <a:spcPct val="90000"/>
              </a:lnSpc>
            </a:pPr>
            <a:r>
              <a:rPr lang="en-US" altLang="en-US" sz="1200">
                <a:latin typeface="Avenir Next Medium" panose="020B0503020202020204" pitchFamily="34" charset="0"/>
              </a:rPr>
              <a:t>Roof Coatings Manufacturers Assoc. (RCMA) (</a:t>
            </a:r>
            <a:r>
              <a:rPr lang="en-US" sz="1200">
                <a:latin typeface="Avenir Next Medium" panose="020B0503020202020204" pitchFamily="34" charset="0"/>
                <a:hlinkClick r:id="rId4"/>
              </a:rPr>
              <a:t>https://roofcoatings.org/reflective-roof-rebates-database/</a:t>
            </a:r>
            <a:r>
              <a:rPr lang="en-US" sz="1200">
                <a:latin typeface="Avenir Next Medium" panose="020B0503020202020204" pitchFamily="34" charset="0"/>
              </a:rPr>
              <a:t>)</a:t>
            </a:r>
            <a:endParaRPr lang="en-US" altLang="en-US" sz="1200">
              <a:latin typeface="Avenir Next Medium" panose="020B0503020202020204" pitchFamily="34" charset="0"/>
            </a:endParaRPr>
          </a:p>
        </p:txBody>
      </p:sp>
    </p:spTree>
    <p:extLst>
      <p:ext uri="{BB962C8B-B14F-4D97-AF65-F5344CB8AC3E}">
        <p14:creationId xmlns:p14="http://schemas.microsoft.com/office/powerpoint/2010/main" val="40259059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381000"/>
            <a:ext cx="11672047" cy="762000"/>
          </a:xfrm>
        </p:spPr>
        <p:txBody>
          <a:bodyPr>
            <a:noAutofit/>
          </a:bodyPr>
          <a:lstStyle/>
          <a:p>
            <a:pPr algn="ctr" eaLnBrk="1" hangingPunct="1"/>
            <a:r>
              <a:rPr lang="en-US" altLang="en-US" sz="3600" b="1" dirty="0">
                <a:latin typeface="Avenir Next" panose="020B0503020202020204" pitchFamily="34" charset="0"/>
              </a:rPr>
              <a:t>Reflective Coatings: How Do They Do It?</a:t>
            </a:r>
          </a:p>
        </p:txBody>
      </p:sp>
      <p:grpSp>
        <p:nvGrpSpPr>
          <p:cNvPr id="7" name="Group 6"/>
          <p:cNvGrpSpPr/>
          <p:nvPr/>
        </p:nvGrpSpPr>
        <p:grpSpPr>
          <a:xfrm>
            <a:off x="1677519" y="1706006"/>
            <a:ext cx="8913162" cy="939813"/>
            <a:chOff x="192169" y="2285999"/>
            <a:chExt cx="8975884" cy="939813"/>
          </a:xfrm>
        </p:grpSpPr>
        <p:sp>
          <p:nvSpPr>
            <p:cNvPr id="8" name="Rounded Rectangle 7"/>
            <p:cNvSpPr/>
            <p:nvPr/>
          </p:nvSpPr>
          <p:spPr>
            <a:xfrm>
              <a:off x="873251" y="2285999"/>
              <a:ext cx="8294802" cy="939813"/>
            </a:xfrm>
            <a:prstGeom prst="round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1800">
                <a:solidFill>
                  <a:prstClr val="white"/>
                </a:solidFill>
                <a:latin typeface="Calibri"/>
              </a:endParaRPr>
            </a:p>
          </p:txBody>
        </p:sp>
        <p:pic>
          <p:nvPicPr>
            <p:cNvPr id="9" name="Picture 3" descr="C:\Users\KWard\Desktop\Branding Site\ACC Icons\PNG_ACC color\icon-clipboard.pn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2169" y="2301694"/>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028131" y="2461612"/>
              <a:ext cx="8139922" cy="646331"/>
            </a:xfrm>
            <a:prstGeom prst="rect">
              <a:avLst/>
            </a:prstGeom>
            <a:noFill/>
          </p:spPr>
          <p:txBody>
            <a:bodyPr wrap="square" rtlCol="0">
              <a:spAutoFit/>
            </a:bodyPr>
            <a:lstStyle/>
            <a:p>
              <a:pPr defTabSz="914400"/>
              <a:r>
                <a:rPr lang="en-US" sz="1800" u="sng">
                  <a:solidFill>
                    <a:prstClr val="white"/>
                  </a:solidFill>
                  <a:latin typeface="Avenir Next Medium" panose="020B0503020202020204" pitchFamily="34" charset="0"/>
                </a:rPr>
                <a:t>Solar Reflectance (Reflectivity) </a:t>
              </a:r>
              <a:r>
                <a:rPr lang="en-US" sz="1800">
                  <a:solidFill>
                    <a:prstClr val="white"/>
                  </a:solidFill>
                  <a:latin typeface="Avenir Next Medium" panose="020B0503020202020204" pitchFamily="34" charset="0"/>
                </a:rPr>
                <a:t>- the ability of the roof surface to reflect solar radiation. Typically expressed in decimal format (i.e., 0.70)</a:t>
              </a:r>
            </a:p>
          </p:txBody>
        </p:sp>
      </p:grpSp>
      <p:grpSp>
        <p:nvGrpSpPr>
          <p:cNvPr id="11" name="Group 10"/>
          <p:cNvGrpSpPr/>
          <p:nvPr/>
        </p:nvGrpSpPr>
        <p:grpSpPr>
          <a:xfrm>
            <a:off x="1685846" y="2931911"/>
            <a:ext cx="8904835" cy="1168968"/>
            <a:chOff x="216816" y="3373138"/>
            <a:chExt cx="9026322" cy="1168968"/>
          </a:xfrm>
        </p:grpSpPr>
        <p:sp>
          <p:nvSpPr>
            <p:cNvPr id="12" name="Rounded Rectangle 11"/>
            <p:cNvSpPr/>
            <p:nvPr/>
          </p:nvSpPr>
          <p:spPr>
            <a:xfrm>
              <a:off x="948336" y="3373138"/>
              <a:ext cx="8294802" cy="1168968"/>
            </a:xfrm>
            <a:prstGeom prst="roundRect">
              <a:avLst/>
            </a:prstGeom>
            <a:solidFill>
              <a:srgbClr val="AA27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1800">
                <a:solidFill>
                  <a:prstClr val="white"/>
                </a:solidFill>
                <a:latin typeface="Calibri"/>
              </a:endParaRPr>
            </a:p>
          </p:txBody>
        </p:sp>
        <p:pic>
          <p:nvPicPr>
            <p:cNvPr id="13" name="Picture 5" descr="C:\Users\KWard\Desktop\Branding Site\ACC Icons\PNG_ACC color\icon-magnifying glass.png"/>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6816" y="3510605"/>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979225" y="3520186"/>
              <a:ext cx="7939254" cy="923330"/>
            </a:xfrm>
            <a:prstGeom prst="rect">
              <a:avLst/>
            </a:prstGeom>
            <a:noFill/>
          </p:spPr>
          <p:txBody>
            <a:bodyPr wrap="square" rtlCol="0">
              <a:spAutoFit/>
            </a:bodyPr>
            <a:lstStyle/>
            <a:p>
              <a:pPr defTabSz="914400"/>
              <a:r>
                <a:rPr lang="en-US" sz="1800" u="sng">
                  <a:solidFill>
                    <a:prstClr val="white"/>
                  </a:solidFill>
                  <a:latin typeface="Avenir Next Medium" panose="020B0503020202020204" pitchFamily="34" charset="0"/>
                </a:rPr>
                <a:t>Thermal Emittance (Emissivity) </a:t>
              </a:r>
              <a:r>
                <a:rPr lang="en-US" sz="1800">
                  <a:solidFill>
                    <a:prstClr val="white"/>
                  </a:solidFill>
                  <a:latin typeface="Avenir Next Medium" panose="020B0503020202020204" pitchFamily="34" charset="0"/>
                </a:rPr>
                <a:t>– the ability of the roof surface to release heat from the roof back into the air. Typically expressed in decimal format (i.e., 0.90)</a:t>
              </a:r>
            </a:p>
          </p:txBody>
        </p:sp>
      </p:grpSp>
      <p:grpSp>
        <p:nvGrpSpPr>
          <p:cNvPr id="24" name="Group 23"/>
          <p:cNvGrpSpPr/>
          <p:nvPr/>
        </p:nvGrpSpPr>
        <p:grpSpPr>
          <a:xfrm>
            <a:off x="2353842" y="4404362"/>
            <a:ext cx="8327131" cy="1579808"/>
            <a:chOff x="848477" y="3032759"/>
            <a:chExt cx="8390577" cy="1033811"/>
          </a:xfrm>
        </p:grpSpPr>
        <p:sp>
          <p:nvSpPr>
            <p:cNvPr id="25" name="Rounded Rectangle 24"/>
            <p:cNvSpPr/>
            <p:nvPr/>
          </p:nvSpPr>
          <p:spPr>
            <a:xfrm>
              <a:off x="944252" y="3032759"/>
              <a:ext cx="8294802" cy="884068"/>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1800">
                <a:solidFill>
                  <a:prstClr val="white"/>
                </a:solidFill>
                <a:latin typeface="Calibri"/>
              </a:endParaRPr>
            </a:p>
          </p:txBody>
        </p:sp>
        <p:sp>
          <p:nvSpPr>
            <p:cNvPr id="27" name="TextBox 26"/>
            <p:cNvSpPr txBox="1"/>
            <p:nvPr/>
          </p:nvSpPr>
          <p:spPr>
            <a:xfrm>
              <a:off x="848477" y="3109891"/>
              <a:ext cx="7991165" cy="956679"/>
            </a:xfrm>
            <a:prstGeom prst="rect">
              <a:avLst/>
            </a:prstGeom>
            <a:noFill/>
          </p:spPr>
          <p:txBody>
            <a:bodyPr wrap="square" rtlCol="0">
              <a:spAutoFit/>
            </a:bodyPr>
            <a:lstStyle/>
            <a:p>
              <a:pPr defTabSz="914400"/>
              <a:r>
                <a:rPr lang="en-US" sz="1800" u="sng">
                  <a:solidFill>
                    <a:prstClr val="white"/>
                  </a:solidFill>
                  <a:latin typeface="Avenir Next Medium" panose="020B0503020202020204" pitchFamily="34" charset="0"/>
                </a:rPr>
                <a:t>Solar Reflectance Index (SRI)</a:t>
              </a:r>
              <a:r>
                <a:rPr lang="en-US" sz="1800">
                  <a:solidFill>
                    <a:prstClr val="white"/>
                  </a:solidFill>
                  <a:latin typeface="Avenir Next Medium" panose="020B0503020202020204" pitchFamily="34" charset="0"/>
                </a:rPr>
                <a:t> – a measure of the roof's ability to reject solar heat and uses a scale from 0 to 100. Materials that absorb and retain solar radiation have a lower number, while highly reflective materials have a higher number. SRI is referred to in LEED, ASHRAE and ICC</a:t>
              </a:r>
            </a:p>
            <a:p>
              <a:pPr defTabSz="914400"/>
              <a:endParaRPr lang="en-US" sz="1700" b="1">
                <a:solidFill>
                  <a:prstClr val="white"/>
                </a:solidFill>
                <a:latin typeface="Calibri"/>
              </a:endParaRPr>
            </a:p>
          </p:txBody>
        </p:sp>
      </p:grpSp>
      <p:pic>
        <p:nvPicPr>
          <p:cNvPr id="28" name="Picture 5" descr="C:\Users\KWard\Desktop\Branding Site\ACC Icons\PNG_ACC color\icon-magnifying glass.png"/>
          <p:cNvPicPr>
            <a:picLocks noChangeAspect="1" noChangeArrowheads="1"/>
          </p:cNvPicPr>
          <p:nvPr/>
        </p:nvPicPr>
        <p:blipFill>
          <a:blip r:embed="rId4"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22224" y="4620820"/>
            <a:ext cx="726669"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92621555-45BC-3D45-8F3B-C504F5C18C49}"/>
              </a:ext>
            </a:extLst>
          </p:cNvPr>
          <p:cNvGrpSpPr/>
          <p:nvPr/>
        </p:nvGrpSpPr>
        <p:grpSpPr>
          <a:xfrm>
            <a:off x="10371929" y="0"/>
            <a:ext cx="1839059" cy="6858000"/>
            <a:chOff x="10371927" y="1629274"/>
            <a:chExt cx="1839059" cy="3514464"/>
          </a:xfrm>
        </p:grpSpPr>
        <p:sp>
          <p:nvSpPr>
            <p:cNvPr id="16" name="Right Triangle 15">
              <a:extLst>
                <a:ext uri="{FF2B5EF4-FFF2-40B4-BE49-F238E27FC236}">
                  <a16:creationId xmlns:a16="http://schemas.microsoft.com/office/drawing/2014/main" id="{D86351DC-080C-D348-8337-054C22E1AB5E}"/>
                </a:ext>
              </a:extLst>
            </p:cNvPr>
            <p:cNvSpPr/>
            <p:nvPr/>
          </p:nvSpPr>
          <p:spPr>
            <a:xfrm flipH="1">
              <a:off x="10371927" y="2414016"/>
              <a:ext cx="1828543" cy="2729722"/>
            </a:xfrm>
            <a:prstGeom prst="rtTriangle">
              <a:avLst/>
            </a:prstGeom>
            <a:solidFill>
              <a:schemeClr val="accent2"/>
            </a:solidFill>
            <a:ln>
              <a:noFill/>
            </a:ln>
            <a:effectLst>
              <a:outerShdw blurRad="2667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8F8F8"/>
                </a:solidFill>
              </a:endParaRPr>
            </a:p>
          </p:txBody>
        </p:sp>
        <p:sp>
          <p:nvSpPr>
            <p:cNvPr id="17" name="Right Triangle 16">
              <a:extLst>
                <a:ext uri="{FF2B5EF4-FFF2-40B4-BE49-F238E27FC236}">
                  <a16:creationId xmlns:a16="http://schemas.microsoft.com/office/drawing/2014/main" id="{CC72AB77-0A98-4248-A96E-32F139C643B5}"/>
                </a:ext>
              </a:extLst>
            </p:cNvPr>
            <p:cNvSpPr/>
            <p:nvPr/>
          </p:nvSpPr>
          <p:spPr>
            <a:xfrm rot="10800000">
              <a:off x="10388282" y="1629274"/>
              <a:ext cx="1822704" cy="2763827"/>
            </a:xfrm>
            <a:prstGeom prst="rtTriangle">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a:effectLst>
              <a:outerShdw blurRad="152400" dist="63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8F8F8"/>
                </a:solidFill>
              </a:endParaRPr>
            </a:p>
          </p:txBody>
        </p:sp>
      </p:grpSp>
    </p:spTree>
    <p:extLst>
      <p:ext uri="{BB962C8B-B14F-4D97-AF65-F5344CB8AC3E}">
        <p14:creationId xmlns:p14="http://schemas.microsoft.com/office/powerpoint/2010/main" val="3340600363"/>
      </p:ext>
    </p:extLst>
  </p:cSld>
  <p:clrMapOvr>
    <a:masterClrMapping/>
  </p:clrMapOvr>
  <p:transition>
    <p:pull dir="rd"/>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txBox="1">
            <a:spLocks noChangeArrowheads="1"/>
          </p:cNvSpPr>
          <p:nvPr/>
        </p:nvSpPr>
        <p:spPr bwMode="auto">
          <a:xfrm>
            <a:off x="1978025" y="304800"/>
            <a:ext cx="8382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400" eaLnBrk="1" hangingPunct="1">
              <a:spcBef>
                <a:spcPct val="0"/>
              </a:spcBef>
              <a:buNone/>
            </a:pPr>
            <a:endParaRPr lang="en-US" altLang="en-US" sz="2000">
              <a:solidFill>
                <a:srgbClr val="C00000"/>
              </a:solidFill>
              <a:latin typeface="Arial Rounded MT Bold" pitchFamily="34" charset="0"/>
            </a:endParaRPr>
          </a:p>
        </p:txBody>
      </p:sp>
      <p:pic>
        <p:nvPicPr>
          <p:cNvPr id="11267"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1371601"/>
            <a:ext cx="7315200"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Grp="1" noChangeArrowheads="1"/>
          </p:cNvSpPr>
          <p:nvPr>
            <p:ph type="title"/>
          </p:nvPr>
        </p:nvSpPr>
        <p:spPr>
          <a:xfrm>
            <a:off x="0" y="457200"/>
            <a:ext cx="12192000" cy="1143000"/>
          </a:xfrm>
        </p:spPr>
        <p:txBody>
          <a:bodyPr>
            <a:normAutofit/>
          </a:bodyPr>
          <a:lstStyle/>
          <a:p>
            <a:pPr algn="ctr" eaLnBrk="1" hangingPunct="1"/>
            <a:r>
              <a:rPr lang="en-US" altLang="en-US" sz="3600" b="1" dirty="0">
                <a:latin typeface="Avenir Next" panose="020B0503020202020204" pitchFamily="34" charset="0"/>
              </a:rPr>
              <a:t>Reflective Coatings: How do they Do It? </a:t>
            </a:r>
          </a:p>
        </p:txBody>
      </p:sp>
      <p:grpSp>
        <p:nvGrpSpPr>
          <p:cNvPr id="5" name="Group 4">
            <a:extLst>
              <a:ext uri="{FF2B5EF4-FFF2-40B4-BE49-F238E27FC236}">
                <a16:creationId xmlns:a16="http://schemas.microsoft.com/office/drawing/2014/main" id="{3AC8A278-7F87-8440-9CFE-ECFD44360AB5}"/>
              </a:ext>
            </a:extLst>
          </p:cNvPr>
          <p:cNvGrpSpPr/>
          <p:nvPr/>
        </p:nvGrpSpPr>
        <p:grpSpPr>
          <a:xfrm>
            <a:off x="10371929" y="0"/>
            <a:ext cx="1839059" cy="6858000"/>
            <a:chOff x="10371927" y="1629274"/>
            <a:chExt cx="1839059" cy="3514464"/>
          </a:xfrm>
        </p:grpSpPr>
        <p:sp>
          <p:nvSpPr>
            <p:cNvPr id="6" name="Right Triangle 5">
              <a:extLst>
                <a:ext uri="{FF2B5EF4-FFF2-40B4-BE49-F238E27FC236}">
                  <a16:creationId xmlns:a16="http://schemas.microsoft.com/office/drawing/2014/main" id="{990ABE4A-08EF-8540-9907-F3E54CF665B8}"/>
                </a:ext>
              </a:extLst>
            </p:cNvPr>
            <p:cNvSpPr/>
            <p:nvPr/>
          </p:nvSpPr>
          <p:spPr>
            <a:xfrm flipH="1">
              <a:off x="10371927" y="2414016"/>
              <a:ext cx="1828543" cy="2729722"/>
            </a:xfrm>
            <a:prstGeom prst="rtTriangle">
              <a:avLst/>
            </a:prstGeom>
            <a:solidFill>
              <a:schemeClr val="accent2"/>
            </a:solidFill>
            <a:ln>
              <a:noFill/>
            </a:ln>
            <a:effectLst>
              <a:outerShdw blurRad="2667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8F8F8"/>
                </a:solidFill>
              </a:endParaRPr>
            </a:p>
          </p:txBody>
        </p:sp>
        <p:sp>
          <p:nvSpPr>
            <p:cNvPr id="8" name="Right Triangle 7">
              <a:extLst>
                <a:ext uri="{FF2B5EF4-FFF2-40B4-BE49-F238E27FC236}">
                  <a16:creationId xmlns:a16="http://schemas.microsoft.com/office/drawing/2014/main" id="{690B0DFC-D375-8942-9096-EFDB58537631}"/>
                </a:ext>
              </a:extLst>
            </p:cNvPr>
            <p:cNvSpPr/>
            <p:nvPr/>
          </p:nvSpPr>
          <p:spPr>
            <a:xfrm rot="10800000">
              <a:off x="10388282" y="1629274"/>
              <a:ext cx="1822704" cy="2763827"/>
            </a:xfrm>
            <a:prstGeom prst="rtTriangle">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a:effectLst>
              <a:outerShdw blurRad="152400" dist="63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8F8F8"/>
                </a:solidFill>
              </a:endParaRPr>
            </a:p>
          </p:txBody>
        </p:sp>
      </p:grpSp>
    </p:spTree>
    <p:extLst>
      <p:ext uri="{BB962C8B-B14F-4D97-AF65-F5344CB8AC3E}">
        <p14:creationId xmlns:p14="http://schemas.microsoft.com/office/powerpoint/2010/main" val="636921862"/>
      </p:ext>
    </p:extLst>
  </p:cSld>
  <p:clrMapOvr>
    <a:masterClrMapping/>
  </p:clrMapOvr>
  <p:transition spd="med">
    <p:cover dir="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ED0974-9168-514B-A6C2-A1D24D5EE754}"/>
              </a:ext>
            </a:extLst>
          </p:cNvPr>
          <p:cNvPicPr>
            <a:picLocks noChangeAspect="1"/>
          </p:cNvPicPr>
          <p:nvPr/>
        </p:nvPicPr>
        <p:blipFill>
          <a:blip r:embed="rId3">
            <a:alphaModFix amt="57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noAutofit/>
          </a:bodyPr>
          <a:lstStyle/>
          <a:p>
            <a:r>
              <a:rPr lang="en-US" altLang="en-US" sz="3600" b="1" dirty="0">
                <a:latin typeface="Avenir Next" panose="020B0503020202020204" pitchFamily="34" charset="0"/>
              </a:rPr>
              <a:t>Benefits of Reflective Coatings </a:t>
            </a:r>
            <a:br>
              <a:rPr lang="en-US" altLang="en-US" sz="3600" b="1" dirty="0">
                <a:latin typeface="Avenir Next" panose="020B0503020202020204" pitchFamily="34" charset="0"/>
              </a:rPr>
            </a:br>
            <a:r>
              <a:rPr lang="en-US" altLang="en-US" sz="3600" b="1" dirty="0">
                <a:latin typeface="Avenir Next" panose="020B0503020202020204" pitchFamily="34" charset="0"/>
              </a:rPr>
              <a:t>Environment</a:t>
            </a:r>
          </a:p>
        </p:txBody>
      </p:sp>
      <p:sp>
        <p:nvSpPr>
          <p:cNvPr id="8" name="Rectangle 7">
            <a:extLst>
              <a:ext uri="{FF2B5EF4-FFF2-40B4-BE49-F238E27FC236}">
                <a16:creationId xmlns:a16="http://schemas.microsoft.com/office/drawing/2014/main" id="{1058E8FF-77A4-3441-8F41-0C136541DCD5}"/>
              </a:ext>
            </a:extLst>
          </p:cNvPr>
          <p:cNvSpPr/>
          <p:nvPr/>
        </p:nvSpPr>
        <p:spPr>
          <a:xfrm>
            <a:off x="5421406" y="1901731"/>
            <a:ext cx="6347012" cy="4176339"/>
          </a:xfrm>
          <a:prstGeom prst="rect">
            <a:avLst/>
          </a:prstGeom>
          <a:solidFill>
            <a:srgbClr val="AA2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421406" y="2332037"/>
            <a:ext cx="6394076" cy="4525963"/>
          </a:xfrm>
        </p:spPr>
        <p:txBody>
          <a:bodyPr>
            <a:normAutofit/>
          </a:bodyPr>
          <a:lstStyle/>
          <a:p>
            <a:pPr lvl="0"/>
            <a:r>
              <a:rPr lang="en-US" sz="2200" b="1">
                <a:solidFill>
                  <a:schemeClr val="bg1"/>
                </a:solidFill>
                <a:latin typeface="Avenir Next Medium" panose="020B0503020202020204" pitchFamily="34" charset="0"/>
              </a:rPr>
              <a:t>Waste Reduction </a:t>
            </a:r>
          </a:p>
          <a:p>
            <a:pPr marL="400050" lvl="1" indent="0">
              <a:buNone/>
            </a:pPr>
            <a:r>
              <a:rPr lang="en-US" sz="2000">
                <a:solidFill>
                  <a:schemeClr val="bg1"/>
                </a:solidFill>
                <a:latin typeface="Avenir Next Medium" panose="020B0503020202020204" pitchFamily="34" charset="0"/>
              </a:rPr>
              <a:t>Roofing materials are the 3</a:t>
            </a:r>
            <a:r>
              <a:rPr lang="en-US" sz="2000" baseline="30000">
                <a:solidFill>
                  <a:schemeClr val="bg1"/>
                </a:solidFill>
                <a:latin typeface="Avenir Next Medium" panose="020B0503020202020204" pitchFamily="34" charset="0"/>
              </a:rPr>
              <a:t>rd</a:t>
            </a:r>
            <a:r>
              <a:rPr lang="en-US" sz="2000">
                <a:solidFill>
                  <a:schemeClr val="bg1"/>
                </a:solidFill>
                <a:latin typeface="Avenir Next Medium" panose="020B0503020202020204" pitchFamily="34" charset="0"/>
              </a:rPr>
              <a:t> greatest contributor to waste in landfills. Roof coatings prolong the roof life and prevent tear-off and waste. </a:t>
            </a:r>
          </a:p>
          <a:p>
            <a:pPr lvl="0"/>
            <a:endParaRPr lang="en-US" sz="2200">
              <a:solidFill>
                <a:schemeClr val="bg1"/>
              </a:solidFill>
              <a:latin typeface="Avenir Next Medium" panose="020B0503020202020204" pitchFamily="34" charset="0"/>
            </a:endParaRPr>
          </a:p>
          <a:p>
            <a:pPr lvl="0"/>
            <a:r>
              <a:rPr lang="en-US" sz="2200" b="1">
                <a:solidFill>
                  <a:schemeClr val="bg1"/>
                </a:solidFill>
                <a:latin typeface="Avenir Next Medium" panose="020B0503020202020204" pitchFamily="34" charset="0"/>
              </a:rPr>
              <a:t>Air Quality Improvement</a:t>
            </a:r>
            <a:endParaRPr lang="en-US" sz="2200">
              <a:solidFill>
                <a:schemeClr val="bg1"/>
              </a:solidFill>
              <a:latin typeface="Avenir Next Medium" panose="020B0503020202020204" pitchFamily="34" charset="0"/>
            </a:endParaRPr>
          </a:p>
          <a:p>
            <a:pPr marL="400050" lvl="1" indent="0">
              <a:buNone/>
            </a:pPr>
            <a:r>
              <a:rPr lang="en-US" sz="2000">
                <a:solidFill>
                  <a:schemeClr val="bg1"/>
                </a:solidFill>
                <a:latin typeface="Avenir Next Medium" panose="020B0503020202020204" pitchFamily="34" charset="0"/>
              </a:rPr>
              <a:t>Reflective roof coatings reduce smog and improve air quality by lowering ambient temperatures.</a:t>
            </a:r>
          </a:p>
          <a:p>
            <a:endParaRPr lang="en-US"/>
          </a:p>
        </p:txBody>
      </p:sp>
    </p:spTree>
    <p:extLst>
      <p:ext uri="{BB962C8B-B14F-4D97-AF65-F5344CB8AC3E}">
        <p14:creationId xmlns:p14="http://schemas.microsoft.com/office/powerpoint/2010/main" val="28125374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3" name="Rectangle 2"/>
          <p:cNvSpPr txBox="1">
            <a:spLocks noChangeArrowheads="1"/>
          </p:cNvSpPr>
          <p:nvPr/>
        </p:nvSpPr>
        <p:spPr bwMode="auto">
          <a:xfrm>
            <a:off x="1943100" y="656785"/>
            <a:ext cx="8382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400" eaLnBrk="1" hangingPunct="1">
              <a:spcBef>
                <a:spcPct val="0"/>
              </a:spcBef>
              <a:buNone/>
            </a:pPr>
            <a:r>
              <a:rPr lang="en-US" altLang="en-US" sz="3600" b="1">
                <a:latin typeface="Avenir Next" panose="020B0503020202020204" pitchFamily="34" charset="0"/>
              </a:rPr>
              <a:t>Benefits of Reflective Coatings </a:t>
            </a:r>
          </a:p>
          <a:p>
            <a:pPr algn="ctr" defTabSz="914400" eaLnBrk="1" hangingPunct="1">
              <a:spcBef>
                <a:spcPct val="0"/>
              </a:spcBef>
              <a:buNone/>
            </a:pPr>
            <a:r>
              <a:rPr lang="en-US" altLang="en-US" sz="3600" b="1">
                <a:latin typeface="Avenir Next" panose="020B0503020202020204" pitchFamily="34" charset="0"/>
              </a:rPr>
              <a:t>Roof Performance</a:t>
            </a:r>
          </a:p>
        </p:txBody>
      </p:sp>
      <p:grpSp>
        <p:nvGrpSpPr>
          <p:cNvPr id="6" name="Group 5"/>
          <p:cNvGrpSpPr/>
          <p:nvPr/>
        </p:nvGrpSpPr>
        <p:grpSpPr>
          <a:xfrm>
            <a:off x="1638488" y="3733801"/>
            <a:ext cx="9001918" cy="746759"/>
            <a:chOff x="216816" y="2278379"/>
            <a:chExt cx="9001918" cy="746759"/>
          </a:xfrm>
        </p:grpSpPr>
        <p:sp>
          <p:nvSpPr>
            <p:cNvPr id="7" name="Rounded Rectangle 6"/>
            <p:cNvSpPr/>
            <p:nvPr/>
          </p:nvSpPr>
          <p:spPr>
            <a:xfrm>
              <a:off x="923932" y="2278379"/>
              <a:ext cx="8294802" cy="746759"/>
            </a:xfrm>
            <a:prstGeom prst="roundRect">
              <a:avLst/>
            </a:prstGeom>
            <a:solidFill>
              <a:srgbClr val="AA27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1800">
                <a:solidFill>
                  <a:prstClr val="white"/>
                </a:solidFill>
                <a:latin typeface="Calibri"/>
              </a:endParaRPr>
            </a:p>
          </p:txBody>
        </p:sp>
        <p:pic>
          <p:nvPicPr>
            <p:cNvPr id="8" name="Picture 3" descr="C:\Users\KWard\Desktop\Branding Site\ACC Icons\PNG_ACC color\icon-clipboard.png"/>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6816" y="2293618"/>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010920" y="2336212"/>
              <a:ext cx="7315200" cy="646331"/>
            </a:xfrm>
            <a:prstGeom prst="rect">
              <a:avLst/>
            </a:prstGeom>
            <a:noFill/>
          </p:spPr>
          <p:txBody>
            <a:bodyPr wrap="square" rtlCol="0">
              <a:spAutoFit/>
            </a:bodyPr>
            <a:lstStyle/>
            <a:p>
              <a:pPr defTabSz="914400"/>
              <a:r>
                <a:rPr lang="en-US" sz="1800">
                  <a:solidFill>
                    <a:prstClr val="white"/>
                  </a:solidFill>
                  <a:latin typeface="Avenir Next Medium" panose="020B0503020202020204" pitchFamily="34" charset="0"/>
                </a:rPr>
                <a:t>Prolong roof system life cycle by reducing “thermal shock” stress of large temperature changes</a:t>
              </a:r>
            </a:p>
          </p:txBody>
        </p:sp>
      </p:grpSp>
      <p:sp>
        <p:nvSpPr>
          <p:cNvPr id="13" name="TextBox 12"/>
          <p:cNvSpPr txBox="1"/>
          <p:nvPr/>
        </p:nvSpPr>
        <p:spPr>
          <a:xfrm>
            <a:off x="2372702" y="1566591"/>
            <a:ext cx="7848600" cy="646331"/>
          </a:xfrm>
          <a:prstGeom prst="rect">
            <a:avLst/>
          </a:prstGeom>
          <a:noFill/>
        </p:spPr>
        <p:txBody>
          <a:bodyPr wrap="square" rtlCol="0">
            <a:spAutoFit/>
          </a:bodyPr>
          <a:lstStyle/>
          <a:p>
            <a:pPr defTabSz="914400"/>
            <a:r>
              <a:rPr lang="en-US" sz="1800" b="1">
                <a:solidFill>
                  <a:prstClr val="white"/>
                </a:solidFill>
                <a:latin typeface="Calibri"/>
              </a:rPr>
              <a:t>Most effective, least costly option to save energy in low slope roofing in residential, commercial, and industrial buildings</a:t>
            </a:r>
          </a:p>
        </p:txBody>
      </p:sp>
      <p:grpSp>
        <p:nvGrpSpPr>
          <p:cNvPr id="14" name="Group 13"/>
          <p:cNvGrpSpPr/>
          <p:nvPr/>
        </p:nvGrpSpPr>
        <p:grpSpPr>
          <a:xfrm>
            <a:off x="1618168" y="4908345"/>
            <a:ext cx="9022238" cy="762001"/>
            <a:chOff x="216816" y="6095999"/>
            <a:chExt cx="9022238" cy="762001"/>
          </a:xfrm>
        </p:grpSpPr>
        <p:sp>
          <p:nvSpPr>
            <p:cNvPr id="15" name="Rounded Rectangle 14"/>
            <p:cNvSpPr/>
            <p:nvPr/>
          </p:nvSpPr>
          <p:spPr>
            <a:xfrm>
              <a:off x="944252" y="6096000"/>
              <a:ext cx="8294802" cy="762000"/>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1800">
                <a:solidFill>
                  <a:prstClr val="white"/>
                </a:solidFill>
                <a:latin typeface="Calibri"/>
              </a:endParaRPr>
            </a:p>
          </p:txBody>
        </p:sp>
        <p:pic>
          <p:nvPicPr>
            <p:cNvPr id="16" name="Picture 9" descr="C:\Users\KWard\Desktop\icon-beakers-white.png"/>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216816" y="6095999"/>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990600" y="6153834"/>
              <a:ext cx="7848600" cy="646331"/>
            </a:xfrm>
            <a:prstGeom prst="rect">
              <a:avLst/>
            </a:prstGeom>
            <a:noFill/>
          </p:spPr>
          <p:txBody>
            <a:bodyPr wrap="square" rtlCol="0">
              <a:spAutoFit/>
            </a:bodyPr>
            <a:lstStyle/>
            <a:p>
              <a:pPr defTabSz="914400"/>
              <a:r>
                <a:rPr lang="en-US" sz="1800">
                  <a:solidFill>
                    <a:prstClr val="white"/>
                  </a:solidFill>
                  <a:latin typeface="Avenir Next Medium" panose="020B0503020202020204" pitchFamily="34" charset="0"/>
                </a:rPr>
                <a:t>Certain roof coatings even provide an extra level of waterproofing protection to help shed water to keep building interiors dry</a:t>
              </a:r>
            </a:p>
          </p:txBody>
        </p:sp>
      </p:grpSp>
      <p:grpSp>
        <p:nvGrpSpPr>
          <p:cNvPr id="18" name="Group 17"/>
          <p:cNvGrpSpPr/>
          <p:nvPr/>
        </p:nvGrpSpPr>
        <p:grpSpPr>
          <a:xfrm>
            <a:off x="1605832" y="2611116"/>
            <a:ext cx="9015324" cy="761998"/>
            <a:chOff x="204876" y="4572000"/>
            <a:chExt cx="9015324" cy="761998"/>
          </a:xfrm>
        </p:grpSpPr>
        <p:grpSp>
          <p:nvGrpSpPr>
            <p:cNvPr id="19" name="Group 18"/>
            <p:cNvGrpSpPr/>
            <p:nvPr/>
          </p:nvGrpSpPr>
          <p:grpSpPr>
            <a:xfrm>
              <a:off x="925398" y="4572000"/>
              <a:ext cx="8294802" cy="761998"/>
              <a:chOff x="925398" y="4572000"/>
              <a:chExt cx="8294802" cy="761998"/>
            </a:xfrm>
          </p:grpSpPr>
          <p:sp>
            <p:nvSpPr>
              <p:cNvPr id="21" name="Rounded Rectangle 20"/>
              <p:cNvSpPr/>
              <p:nvPr/>
            </p:nvSpPr>
            <p:spPr>
              <a:xfrm>
                <a:off x="925398" y="4572000"/>
                <a:ext cx="8294802" cy="761998"/>
              </a:xfrm>
              <a:prstGeom prst="round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1800">
                  <a:solidFill>
                    <a:prstClr val="white"/>
                  </a:solidFill>
                  <a:latin typeface="Calibri"/>
                </a:endParaRPr>
              </a:p>
            </p:txBody>
          </p:sp>
          <p:sp>
            <p:nvSpPr>
              <p:cNvPr id="22" name="TextBox 21"/>
              <p:cNvSpPr txBox="1"/>
              <p:nvPr/>
            </p:nvSpPr>
            <p:spPr>
              <a:xfrm>
                <a:off x="990600" y="4768333"/>
                <a:ext cx="7848600" cy="369332"/>
              </a:xfrm>
              <a:prstGeom prst="rect">
                <a:avLst/>
              </a:prstGeom>
              <a:noFill/>
            </p:spPr>
            <p:txBody>
              <a:bodyPr wrap="square" rtlCol="0">
                <a:spAutoFit/>
              </a:bodyPr>
              <a:lstStyle/>
              <a:p>
                <a:pPr defTabSz="914400"/>
                <a:r>
                  <a:rPr lang="en-US" sz="1800" b="1">
                    <a:solidFill>
                      <a:prstClr val="white"/>
                    </a:solidFill>
                    <a:latin typeface="Calibri"/>
                  </a:rPr>
                  <a:t>Extend the </a:t>
                </a:r>
                <a:r>
                  <a:rPr lang="en-US" sz="1800">
                    <a:solidFill>
                      <a:prstClr val="white"/>
                    </a:solidFill>
                    <a:latin typeface="Avenir Next Medium" panose="020B0503020202020204" pitchFamily="34" charset="0"/>
                  </a:rPr>
                  <a:t>life</a:t>
                </a:r>
                <a:r>
                  <a:rPr lang="en-US" sz="1800" b="1">
                    <a:solidFill>
                      <a:prstClr val="white"/>
                    </a:solidFill>
                    <a:latin typeface="Calibri"/>
                  </a:rPr>
                  <a:t> of the roof by preventing water, chemical, or physical damage</a:t>
                </a:r>
              </a:p>
            </p:txBody>
          </p:sp>
        </p:grpSp>
        <p:pic>
          <p:nvPicPr>
            <p:cNvPr id="20" name="Picture 10" descr="C:\Users\KWard\Desktop\icon-epa-white.png"/>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4876" y="4587239"/>
              <a:ext cx="731520" cy="7315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3D1A8FE3-C581-E24B-86C3-454D6B3E3FB1}"/>
              </a:ext>
            </a:extLst>
          </p:cNvPr>
          <p:cNvGrpSpPr/>
          <p:nvPr/>
        </p:nvGrpSpPr>
        <p:grpSpPr>
          <a:xfrm>
            <a:off x="10371929" y="0"/>
            <a:ext cx="1839059" cy="6858000"/>
            <a:chOff x="10371927" y="1629274"/>
            <a:chExt cx="1839059" cy="3514464"/>
          </a:xfrm>
        </p:grpSpPr>
        <p:sp>
          <p:nvSpPr>
            <p:cNvPr id="24" name="Right Triangle 23">
              <a:extLst>
                <a:ext uri="{FF2B5EF4-FFF2-40B4-BE49-F238E27FC236}">
                  <a16:creationId xmlns:a16="http://schemas.microsoft.com/office/drawing/2014/main" id="{9C07E134-FCFA-DA4E-AF30-CA6631B206D4}"/>
                </a:ext>
              </a:extLst>
            </p:cNvPr>
            <p:cNvSpPr/>
            <p:nvPr/>
          </p:nvSpPr>
          <p:spPr>
            <a:xfrm flipH="1">
              <a:off x="10371927" y="2414016"/>
              <a:ext cx="1828543" cy="2729722"/>
            </a:xfrm>
            <a:prstGeom prst="rtTriangle">
              <a:avLst/>
            </a:prstGeom>
            <a:solidFill>
              <a:schemeClr val="accent2"/>
            </a:solidFill>
            <a:ln>
              <a:noFill/>
            </a:ln>
            <a:effectLst>
              <a:outerShdw blurRad="2667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8F8F8"/>
                </a:solidFill>
              </a:endParaRPr>
            </a:p>
          </p:txBody>
        </p:sp>
        <p:sp>
          <p:nvSpPr>
            <p:cNvPr id="25" name="Right Triangle 24">
              <a:extLst>
                <a:ext uri="{FF2B5EF4-FFF2-40B4-BE49-F238E27FC236}">
                  <a16:creationId xmlns:a16="http://schemas.microsoft.com/office/drawing/2014/main" id="{FAE7BCE6-BCE6-304D-9DD0-9CEEBFF18F21}"/>
                </a:ext>
              </a:extLst>
            </p:cNvPr>
            <p:cNvSpPr/>
            <p:nvPr/>
          </p:nvSpPr>
          <p:spPr>
            <a:xfrm rot="10800000">
              <a:off x="10388282" y="1629274"/>
              <a:ext cx="1822704" cy="2763827"/>
            </a:xfrm>
            <a:prstGeom prst="rtTriangle">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a:effectLst>
              <a:outerShdw blurRad="152400" dist="63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8F8F8"/>
                </a:solidFill>
              </a:endParaRPr>
            </a:p>
          </p:txBody>
        </p:sp>
      </p:grpSp>
    </p:spTree>
    <p:extLst>
      <p:ext uri="{BB962C8B-B14F-4D97-AF65-F5344CB8AC3E}">
        <p14:creationId xmlns:p14="http://schemas.microsoft.com/office/powerpoint/2010/main" val="3054440764"/>
      </p:ext>
    </p:extLst>
  </p:cSld>
  <p:clrMapOvr>
    <a:masterClrMapping/>
  </p:clrMapOvr>
  <p:transition spd="med">
    <p:cover dir="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A7B34F-DF5B-AA42-8049-481216204C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134100" y="1600201"/>
            <a:ext cx="5448299" cy="4525963"/>
          </a:xfrm>
        </p:spPr>
        <p:txBody>
          <a:bodyPr>
            <a:normAutofit/>
          </a:bodyPr>
          <a:lstStyle/>
          <a:p>
            <a:pPr marL="0" indent="0">
              <a:buNone/>
            </a:pPr>
            <a:r>
              <a:rPr lang="en-US" sz="2000" dirty="0">
                <a:latin typeface="Avenir Next Medium" panose="020B0503020202020204" pitchFamily="34" charset="0"/>
              </a:rPr>
              <a:t>Benefits associated with reflective roof coatings are:  </a:t>
            </a:r>
          </a:p>
          <a:p>
            <a:pPr marL="514350" indent="-514350">
              <a:buFont typeface="+mj-lt"/>
              <a:buAutoNum type="alphaLcParenR"/>
            </a:pPr>
            <a:r>
              <a:rPr lang="en-US" sz="2000" dirty="0">
                <a:latin typeface="Avenir Next Medium" panose="020B0503020202020204" pitchFamily="34" charset="0"/>
              </a:rPr>
              <a:t>Reduce roof top temperature</a:t>
            </a:r>
          </a:p>
          <a:p>
            <a:pPr marL="514350" indent="-514350">
              <a:buFont typeface="+mj-lt"/>
              <a:buAutoNum type="alphaLcParenR"/>
            </a:pPr>
            <a:r>
              <a:rPr lang="en-US" sz="2000" dirty="0">
                <a:latin typeface="Avenir Next Medium" panose="020B0503020202020204" pitchFamily="34" charset="0"/>
              </a:rPr>
              <a:t>Reduce landfill waste</a:t>
            </a:r>
          </a:p>
          <a:p>
            <a:pPr marL="514350" indent="-514350">
              <a:buFont typeface="+mj-lt"/>
              <a:buAutoNum type="alphaLcParenR"/>
            </a:pPr>
            <a:r>
              <a:rPr lang="en-US" sz="2000" dirty="0">
                <a:latin typeface="Avenir Next Medium" panose="020B0503020202020204" pitchFamily="34" charset="0"/>
              </a:rPr>
              <a:t>Reduce thermal stress of roof system</a:t>
            </a:r>
          </a:p>
          <a:p>
            <a:pPr marL="514350" indent="-514350">
              <a:buFont typeface="+mj-lt"/>
              <a:buAutoNum type="alphaLcParenR"/>
            </a:pPr>
            <a:r>
              <a:rPr lang="en-US" sz="2000" dirty="0">
                <a:latin typeface="Avenir Next Medium" panose="020B0503020202020204" pitchFamily="34" charset="0"/>
              </a:rPr>
              <a:t>All of the above</a:t>
            </a:r>
          </a:p>
          <a:p>
            <a:pPr marL="0" indent="0">
              <a:buNone/>
            </a:pPr>
            <a:endParaRPr lang="en-US" dirty="0"/>
          </a:p>
        </p:txBody>
      </p:sp>
      <p:sp>
        <p:nvSpPr>
          <p:cNvPr id="4" name="Title 1"/>
          <p:cNvSpPr>
            <a:spLocks noGrp="1"/>
          </p:cNvSpPr>
          <p:nvPr>
            <p:ph type="title"/>
          </p:nvPr>
        </p:nvSpPr>
        <p:spPr>
          <a:xfrm>
            <a:off x="5331854" y="274638"/>
            <a:ext cx="6860146" cy="1143000"/>
          </a:xfrm>
        </p:spPr>
        <p:txBody>
          <a:bodyPr>
            <a:normAutofit/>
          </a:bodyPr>
          <a:lstStyle/>
          <a:p>
            <a:r>
              <a:rPr lang="en-US" sz="3600" dirty="0">
                <a:latin typeface="Arial Rounded MT Bold" panose="020F0704030504030204" pitchFamily="34" charset="77"/>
              </a:rPr>
              <a:t>Knowledge Check</a:t>
            </a:r>
          </a:p>
        </p:txBody>
      </p:sp>
    </p:spTree>
    <p:extLst>
      <p:ext uri="{BB962C8B-B14F-4D97-AF65-F5344CB8AC3E}">
        <p14:creationId xmlns:p14="http://schemas.microsoft.com/office/powerpoint/2010/main" val="2991776481"/>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lowchart: Data 2"/>
          <p:cNvSpPr/>
          <p:nvPr/>
        </p:nvSpPr>
        <p:spPr>
          <a:xfrm>
            <a:off x="-22035" y="-27383"/>
            <a:ext cx="1911096" cy="122413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81 h 10081"/>
              <a:gd name="connsiteX1" fmla="*/ 38 w 10000"/>
              <a:gd name="connsiteY1" fmla="*/ 0 h 10081"/>
              <a:gd name="connsiteX2" fmla="*/ 10000 w 10000"/>
              <a:gd name="connsiteY2" fmla="*/ 81 h 10081"/>
              <a:gd name="connsiteX3" fmla="*/ 8000 w 10000"/>
              <a:gd name="connsiteY3" fmla="*/ 10081 h 10081"/>
              <a:gd name="connsiteX4" fmla="*/ 0 w 10000"/>
              <a:gd name="connsiteY4" fmla="*/ 10081 h 10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81">
                <a:moveTo>
                  <a:pt x="0" y="10081"/>
                </a:moveTo>
                <a:cubicBezTo>
                  <a:pt x="13" y="6721"/>
                  <a:pt x="25" y="3360"/>
                  <a:pt x="38" y="0"/>
                </a:cubicBezTo>
                <a:lnTo>
                  <a:pt x="10000" y="81"/>
                </a:lnTo>
                <a:lnTo>
                  <a:pt x="8000" y="10081"/>
                </a:lnTo>
                <a:lnTo>
                  <a:pt x="0" y="10081"/>
                </a:lnTo>
                <a:close/>
              </a:path>
            </a:pathLst>
          </a:custGeom>
          <a:solidFill>
            <a:srgbClr val="AA272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17" name="Flowchart: Data 16"/>
          <p:cNvSpPr/>
          <p:nvPr/>
        </p:nvSpPr>
        <p:spPr>
          <a:xfrm rot="10800000" flipH="1">
            <a:off x="304383" y="1204544"/>
            <a:ext cx="3603047" cy="355191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334"/>
              <a:gd name="connsiteY0" fmla="*/ 26844 h 26844"/>
              <a:gd name="connsiteX1" fmla="*/ 2000 w 13334"/>
              <a:gd name="connsiteY1" fmla="*/ 16844 h 26844"/>
              <a:gd name="connsiteX2" fmla="*/ 13334 w 13334"/>
              <a:gd name="connsiteY2" fmla="*/ 0 h 26844"/>
              <a:gd name="connsiteX3" fmla="*/ 8000 w 13334"/>
              <a:gd name="connsiteY3" fmla="*/ 26844 h 26844"/>
              <a:gd name="connsiteX4" fmla="*/ 0 w 13334"/>
              <a:gd name="connsiteY4" fmla="*/ 26844 h 26844"/>
              <a:gd name="connsiteX0" fmla="*/ 0 w 13334"/>
              <a:gd name="connsiteY0" fmla="*/ 26844 h 26844"/>
              <a:gd name="connsiteX1" fmla="*/ 5253 w 13334"/>
              <a:gd name="connsiteY1" fmla="*/ 245 h 26844"/>
              <a:gd name="connsiteX2" fmla="*/ 13334 w 13334"/>
              <a:gd name="connsiteY2" fmla="*/ 0 h 26844"/>
              <a:gd name="connsiteX3" fmla="*/ 8000 w 13334"/>
              <a:gd name="connsiteY3" fmla="*/ 26844 h 26844"/>
              <a:gd name="connsiteX4" fmla="*/ 0 w 13334"/>
              <a:gd name="connsiteY4" fmla="*/ 26844 h 26844"/>
              <a:gd name="connsiteX0" fmla="*/ 0 w 13294"/>
              <a:gd name="connsiteY0" fmla="*/ 26680 h 26680"/>
              <a:gd name="connsiteX1" fmla="*/ 5253 w 13294"/>
              <a:gd name="connsiteY1" fmla="*/ 81 h 26680"/>
              <a:gd name="connsiteX2" fmla="*/ 13294 w 13294"/>
              <a:gd name="connsiteY2" fmla="*/ 0 h 26680"/>
              <a:gd name="connsiteX3" fmla="*/ 8000 w 13294"/>
              <a:gd name="connsiteY3" fmla="*/ 26680 h 26680"/>
              <a:gd name="connsiteX4" fmla="*/ 0 w 13294"/>
              <a:gd name="connsiteY4" fmla="*/ 26680 h 26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94" h="26680">
                <a:moveTo>
                  <a:pt x="0" y="26680"/>
                </a:moveTo>
                <a:lnTo>
                  <a:pt x="5253" y="81"/>
                </a:lnTo>
                <a:lnTo>
                  <a:pt x="13294" y="0"/>
                </a:lnTo>
                <a:lnTo>
                  <a:pt x="8000" y="26680"/>
                </a:lnTo>
                <a:lnTo>
                  <a:pt x="0" y="26680"/>
                </a:lnTo>
                <a:close/>
              </a:path>
            </a:pathLst>
          </a:cu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16" name="Flowchart: Data 15"/>
          <p:cNvSpPr/>
          <p:nvPr/>
        </p:nvSpPr>
        <p:spPr>
          <a:xfrm flipH="1">
            <a:off x="8327201" y="2097861"/>
            <a:ext cx="3652861" cy="476013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2448"/>
              <a:gd name="connsiteY0" fmla="*/ 22054 h 22054"/>
              <a:gd name="connsiteX1" fmla="*/ 2000 w 12448"/>
              <a:gd name="connsiteY1" fmla="*/ 12054 h 22054"/>
              <a:gd name="connsiteX2" fmla="*/ 12448 w 12448"/>
              <a:gd name="connsiteY2" fmla="*/ 0 h 22054"/>
              <a:gd name="connsiteX3" fmla="*/ 8000 w 12448"/>
              <a:gd name="connsiteY3" fmla="*/ 22054 h 22054"/>
              <a:gd name="connsiteX4" fmla="*/ 0 w 12448"/>
              <a:gd name="connsiteY4" fmla="*/ 22054 h 22054"/>
              <a:gd name="connsiteX0" fmla="*/ 0 w 12448"/>
              <a:gd name="connsiteY0" fmla="*/ 22054 h 22054"/>
              <a:gd name="connsiteX1" fmla="*/ 4411 w 12448"/>
              <a:gd name="connsiteY1" fmla="*/ 101 h 22054"/>
              <a:gd name="connsiteX2" fmla="*/ 12448 w 12448"/>
              <a:gd name="connsiteY2" fmla="*/ 0 h 22054"/>
              <a:gd name="connsiteX3" fmla="*/ 8000 w 12448"/>
              <a:gd name="connsiteY3" fmla="*/ 22054 h 22054"/>
              <a:gd name="connsiteX4" fmla="*/ 0 w 12448"/>
              <a:gd name="connsiteY4" fmla="*/ 22054 h 2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8" h="22054">
                <a:moveTo>
                  <a:pt x="0" y="22054"/>
                </a:moveTo>
                <a:lnTo>
                  <a:pt x="4411" y="101"/>
                </a:lnTo>
                <a:lnTo>
                  <a:pt x="12448" y="0"/>
                </a:lnTo>
                <a:lnTo>
                  <a:pt x="8000" y="22054"/>
                </a:lnTo>
                <a:lnTo>
                  <a:pt x="0" y="22054"/>
                </a:lnTo>
                <a:close/>
              </a:path>
            </a:pathLst>
          </a:cu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22" name="Rectangle 21"/>
          <p:cNvSpPr/>
          <p:nvPr/>
        </p:nvSpPr>
        <p:spPr>
          <a:xfrm>
            <a:off x="0" y="2085183"/>
            <a:ext cx="12192000" cy="3879661"/>
          </a:xfrm>
          <a:prstGeom prst="rect">
            <a:avLst/>
          </a:prstGeom>
          <a:solidFill>
            <a:srgbClr val="40404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19" name="Flowchart: Data 4"/>
          <p:cNvSpPr/>
          <p:nvPr/>
        </p:nvSpPr>
        <p:spPr>
          <a:xfrm>
            <a:off x="-43388" y="1181002"/>
            <a:ext cx="2511831" cy="574013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411 w 8000"/>
              <a:gd name="connsiteY0" fmla="*/ 9980 h 10000"/>
              <a:gd name="connsiteX1" fmla="*/ 0 w 8000"/>
              <a:gd name="connsiteY1" fmla="*/ 0 h 10000"/>
              <a:gd name="connsiteX2" fmla="*/ 8000 w 8000"/>
              <a:gd name="connsiteY2" fmla="*/ 0 h 10000"/>
              <a:gd name="connsiteX3" fmla="*/ 6000 w 8000"/>
              <a:gd name="connsiteY3" fmla="*/ 10000 h 10000"/>
              <a:gd name="connsiteX4" fmla="*/ 1411 w 8000"/>
              <a:gd name="connsiteY4" fmla="*/ 9980 h 10000"/>
              <a:gd name="connsiteX0" fmla="*/ 0 w 8236"/>
              <a:gd name="connsiteY0" fmla="*/ 9980 h 10000"/>
              <a:gd name="connsiteX1" fmla="*/ 1449 w 8236"/>
              <a:gd name="connsiteY1" fmla="*/ 20 h 10000"/>
              <a:gd name="connsiteX2" fmla="*/ 8236 w 8236"/>
              <a:gd name="connsiteY2" fmla="*/ 0 h 10000"/>
              <a:gd name="connsiteX3" fmla="*/ 5736 w 8236"/>
              <a:gd name="connsiteY3" fmla="*/ 10000 h 10000"/>
              <a:gd name="connsiteX4" fmla="*/ 0 w 8236"/>
              <a:gd name="connsiteY4" fmla="*/ 9980 h 10000"/>
              <a:gd name="connsiteX0" fmla="*/ 0 w 8987"/>
              <a:gd name="connsiteY0" fmla="*/ 10000 h 10000"/>
              <a:gd name="connsiteX1" fmla="*/ 746 w 8987"/>
              <a:gd name="connsiteY1" fmla="*/ 20 h 10000"/>
              <a:gd name="connsiteX2" fmla="*/ 8987 w 8987"/>
              <a:gd name="connsiteY2" fmla="*/ 0 h 10000"/>
              <a:gd name="connsiteX3" fmla="*/ 5952 w 8987"/>
              <a:gd name="connsiteY3" fmla="*/ 10000 h 10000"/>
              <a:gd name="connsiteX4" fmla="*/ 0 w 8987"/>
              <a:gd name="connsiteY4" fmla="*/ 10000 h 10000"/>
              <a:gd name="connsiteX0" fmla="*/ 0 w 9499"/>
              <a:gd name="connsiteY0" fmla="*/ 10000 h 10000"/>
              <a:gd name="connsiteX1" fmla="*/ 329 w 9499"/>
              <a:gd name="connsiteY1" fmla="*/ 20 h 10000"/>
              <a:gd name="connsiteX2" fmla="*/ 9499 w 9499"/>
              <a:gd name="connsiteY2" fmla="*/ 0 h 10000"/>
              <a:gd name="connsiteX3" fmla="*/ 6122 w 9499"/>
              <a:gd name="connsiteY3" fmla="*/ 10000 h 10000"/>
              <a:gd name="connsiteX4" fmla="*/ 0 w 9499"/>
              <a:gd name="connsiteY4" fmla="*/ 10000 h 10000"/>
              <a:gd name="connsiteX0" fmla="*/ 249 w 9722"/>
              <a:gd name="connsiteY0" fmla="*/ 10020 h 10020"/>
              <a:gd name="connsiteX1" fmla="*/ 68 w 9722"/>
              <a:gd name="connsiteY1" fmla="*/ 20 h 10020"/>
              <a:gd name="connsiteX2" fmla="*/ 9722 w 9722"/>
              <a:gd name="connsiteY2" fmla="*/ 0 h 10020"/>
              <a:gd name="connsiteX3" fmla="*/ 6167 w 9722"/>
              <a:gd name="connsiteY3" fmla="*/ 10000 h 10020"/>
              <a:gd name="connsiteX4" fmla="*/ 249 w 9722"/>
              <a:gd name="connsiteY4" fmla="*/ 10020 h 10020"/>
              <a:gd name="connsiteX0" fmla="*/ 51 w 10021"/>
              <a:gd name="connsiteY0" fmla="*/ 10000 h 10000"/>
              <a:gd name="connsiteX1" fmla="*/ 91 w 10021"/>
              <a:gd name="connsiteY1" fmla="*/ 20 h 10000"/>
              <a:gd name="connsiteX2" fmla="*/ 10021 w 10021"/>
              <a:gd name="connsiteY2" fmla="*/ 0 h 10000"/>
              <a:gd name="connsiteX3" fmla="*/ 6364 w 10021"/>
              <a:gd name="connsiteY3" fmla="*/ 9980 h 10000"/>
              <a:gd name="connsiteX4" fmla="*/ 51 w 10021"/>
              <a:gd name="connsiteY4" fmla="*/ 10000 h 10000"/>
              <a:gd name="connsiteX0" fmla="*/ 51 w 10021"/>
              <a:gd name="connsiteY0" fmla="*/ 10000 h 10000"/>
              <a:gd name="connsiteX1" fmla="*/ 91 w 10021"/>
              <a:gd name="connsiteY1" fmla="*/ 20 h 10000"/>
              <a:gd name="connsiteX2" fmla="*/ 10021 w 10021"/>
              <a:gd name="connsiteY2" fmla="*/ 0 h 10000"/>
              <a:gd name="connsiteX3" fmla="*/ 216 w 10021"/>
              <a:gd name="connsiteY3" fmla="*/ 9919 h 10000"/>
              <a:gd name="connsiteX4" fmla="*/ 51 w 10021"/>
              <a:gd name="connsiteY4" fmla="*/ 10000 h 10000"/>
              <a:gd name="connsiteX0" fmla="*/ 13 w 10027"/>
              <a:gd name="connsiteY0" fmla="*/ 10039 h 10039"/>
              <a:gd name="connsiteX1" fmla="*/ 97 w 10027"/>
              <a:gd name="connsiteY1" fmla="*/ 20 h 10039"/>
              <a:gd name="connsiteX2" fmla="*/ 10027 w 10027"/>
              <a:gd name="connsiteY2" fmla="*/ 0 h 10039"/>
              <a:gd name="connsiteX3" fmla="*/ 222 w 10027"/>
              <a:gd name="connsiteY3" fmla="*/ 9919 h 10039"/>
              <a:gd name="connsiteX4" fmla="*/ 13 w 10027"/>
              <a:gd name="connsiteY4" fmla="*/ 10039 h 10039"/>
              <a:gd name="connsiteX0" fmla="*/ 51 w 10065"/>
              <a:gd name="connsiteY0" fmla="*/ 10039 h 10039"/>
              <a:gd name="connsiteX1" fmla="*/ 91 w 10065"/>
              <a:gd name="connsiteY1" fmla="*/ 1 h 10039"/>
              <a:gd name="connsiteX2" fmla="*/ 10065 w 10065"/>
              <a:gd name="connsiteY2" fmla="*/ 0 h 10039"/>
              <a:gd name="connsiteX3" fmla="*/ 260 w 10065"/>
              <a:gd name="connsiteY3" fmla="*/ 9919 h 10039"/>
              <a:gd name="connsiteX4" fmla="*/ 51 w 10065"/>
              <a:gd name="connsiteY4" fmla="*/ 10039 h 10039"/>
              <a:gd name="connsiteX0" fmla="*/ 51 w 10065"/>
              <a:gd name="connsiteY0" fmla="*/ 10039 h 10039"/>
              <a:gd name="connsiteX1" fmla="*/ 91 w 10065"/>
              <a:gd name="connsiteY1" fmla="*/ 1 h 10039"/>
              <a:gd name="connsiteX2" fmla="*/ 10065 w 10065"/>
              <a:gd name="connsiteY2" fmla="*/ 0 h 10039"/>
              <a:gd name="connsiteX3" fmla="*/ 260 w 10065"/>
              <a:gd name="connsiteY3" fmla="*/ 9919 h 10039"/>
              <a:gd name="connsiteX4" fmla="*/ 51 w 10065"/>
              <a:gd name="connsiteY4" fmla="*/ 10039 h 10039"/>
              <a:gd name="connsiteX0" fmla="*/ 0 w 10014"/>
              <a:gd name="connsiteY0" fmla="*/ 10039 h 10039"/>
              <a:gd name="connsiteX1" fmla="*/ 40 w 10014"/>
              <a:gd name="connsiteY1" fmla="*/ 1 h 10039"/>
              <a:gd name="connsiteX2" fmla="*/ 10014 w 10014"/>
              <a:gd name="connsiteY2" fmla="*/ 0 h 10039"/>
              <a:gd name="connsiteX3" fmla="*/ 209 w 10014"/>
              <a:gd name="connsiteY3" fmla="*/ 9919 h 10039"/>
              <a:gd name="connsiteX4" fmla="*/ 0 w 10014"/>
              <a:gd name="connsiteY4" fmla="*/ 10039 h 10039"/>
              <a:gd name="connsiteX0" fmla="*/ 169 w 9974"/>
              <a:gd name="connsiteY0" fmla="*/ 9919 h 9919"/>
              <a:gd name="connsiteX1" fmla="*/ 0 w 9974"/>
              <a:gd name="connsiteY1" fmla="*/ 1 h 9919"/>
              <a:gd name="connsiteX2" fmla="*/ 9974 w 9974"/>
              <a:gd name="connsiteY2" fmla="*/ 0 h 9919"/>
              <a:gd name="connsiteX3" fmla="*/ 169 w 9974"/>
              <a:gd name="connsiteY3" fmla="*/ 9919 h 9919"/>
              <a:gd name="connsiteX0" fmla="*/ 9 w 10103"/>
              <a:gd name="connsiteY0" fmla="*/ 10253 h 10253"/>
              <a:gd name="connsiteX1" fmla="*/ 103 w 10103"/>
              <a:gd name="connsiteY1" fmla="*/ 1 h 10253"/>
              <a:gd name="connsiteX2" fmla="*/ 10103 w 10103"/>
              <a:gd name="connsiteY2" fmla="*/ 0 h 10253"/>
              <a:gd name="connsiteX3" fmla="*/ 9 w 10103"/>
              <a:gd name="connsiteY3" fmla="*/ 10253 h 10253"/>
            </a:gdLst>
            <a:ahLst/>
            <a:cxnLst>
              <a:cxn ang="0">
                <a:pos x="connsiteX0" y="connsiteY0"/>
              </a:cxn>
              <a:cxn ang="0">
                <a:pos x="connsiteX1" y="connsiteY1"/>
              </a:cxn>
              <a:cxn ang="0">
                <a:pos x="connsiteX2" y="connsiteY2"/>
              </a:cxn>
              <a:cxn ang="0">
                <a:pos x="connsiteX3" y="connsiteY3"/>
              </a:cxn>
            </a:cxnLst>
            <a:rect l="l" t="t" r="r" b="b"/>
            <a:pathLst>
              <a:path w="10103" h="10253">
                <a:moveTo>
                  <a:pt x="9" y="10253"/>
                </a:moveTo>
                <a:cubicBezTo>
                  <a:pt x="-47" y="6920"/>
                  <a:pt x="159" y="3334"/>
                  <a:pt x="103" y="1"/>
                </a:cubicBezTo>
                <a:lnTo>
                  <a:pt x="10103" y="0"/>
                </a:lnTo>
                <a:lnTo>
                  <a:pt x="9" y="10253"/>
                </a:lnTo>
                <a:close/>
              </a:path>
            </a:pathLst>
          </a:custGeom>
          <a:solidFill>
            <a:srgbClr val="AA272F"/>
          </a:solidFill>
          <a:ln>
            <a:noFill/>
          </a:ln>
          <a:effectLst>
            <a:outerShdw blurRad="279400" dist="152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15" name="Flowchart: Data 4"/>
          <p:cNvSpPr/>
          <p:nvPr/>
        </p:nvSpPr>
        <p:spPr>
          <a:xfrm rot="10800000">
            <a:off x="9627066" y="1099644"/>
            <a:ext cx="2622553" cy="575822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411 w 8000"/>
              <a:gd name="connsiteY0" fmla="*/ 9980 h 10000"/>
              <a:gd name="connsiteX1" fmla="*/ 0 w 8000"/>
              <a:gd name="connsiteY1" fmla="*/ 0 h 10000"/>
              <a:gd name="connsiteX2" fmla="*/ 8000 w 8000"/>
              <a:gd name="connsiteY2" fmla="*/ 0 h 10000"/>
              <a:gd name="connsiteX3" fmla="*/ 6000 w 8000"/>
              <a:gd name="connsiteY3" fmla="*/ 10000 h 10000"/>
              <a:gd name="connsiteX4" fmla="*/ 1411 w 8000"/>
              <a:gd name="connsiteY4" fmla="*/ 9980 h 10000"/>
              <a:gd name="connsiteX0" fmla="*/ 0 w 8236"/>
              <a:gd name="connsiteY0" fmla="*/ 9980 h 10000"/>
              <a:gd name="connsiteX1" fmla="*/ 1449 w 8236"/>
              <a:gd name="connsiteY1" fmla="*/ 20 h 10000"/>
              <a:gd name="connsiteX2" fmla="*/ 8236 w 8236"/>
              <a:gd name="connsiteY2" fmla="*/ 0 h 10000"/>
              <a:gd name="connsiteX3" fmla="*/ 5736 w 8236"/>
              <a:gd name="connsiteY3" fmla="*/ 10000 h 10000"/>
              <a:gd name="connsiteX4" fmla="*/ 0 w 8236"/>
              <a:gd name="connsiteY4" fmla="*/ 9980 h 10000"/>
              <a:gd name="connsiteX0" fmla="*/ 0 w 8987"/>
              <a:gd name="connsiteY0" fmla="*/ 10000 h 10000"/>
              <a:gd name="connsiteX1" fmla="*/ 746 w 8987"/>
              <a:gd name="connsiteY1" fmla="*/ 20 h 10000"/>
              <a:gd name="connsiteX2" fmla="*/ 8987 w 8987"/>
              <a:gd name="connsiteY2" fmla="*/ 0 h 10000"/>
              <a:gd name="connsiteX3" fmla="*/ 5952 w 8987"/>
              <a:gd name="connsiteY3" fmla="*/ 10000 h 10000"/>
              <a:gd name="connsiteX4" fmla="*/ 0 w 8987"/>
              <a:gd name="connsiteY4" fmla="*/ 10000 h 10000"/>
              <a:gd name="connsiteX0" fmla="*/ 0 w 9499"/>
              <a:gd name="connsiteY0" fmla="*/ 10000 h 10000"/>
              <a:gd name="connsiteX1" fmla="*/ 329 w 9499"/>
              <a:gd name="connsiteY1" fmla="*/ 20 h 10000"/>
              <a:gd name="connsiteX2" fmla="*/ 9499 w 9499"/>
              <a:gd name="connsiteY2" fmla="*/ 0 h 10000"/>
              <a:gd name="connsiteX3" fmla="*/ 6122 w 9499"/>
              <a:gd name="connsiteY3" fmla="*/ 10000 h 10000"/>
              <a:gd name="connsiteX4" fmla="*/ 0 w 9499"/>
              <a:gd name="connsiteY4" fmla="*/ 10000 h 10000"/>
              <a:gd name="connsiteX0" fmla="*/ 249 w 9722"/>
              <a:gd name="connsiteY0" fmla="*/ 10020 h 10020"/>
              <a:gd name="connsiteX1" fmla="*/ 68 w 9722"/>
              <a:gd name="connsiteY1" fmla="*/ 20 h 10020"/>
              <a:gd name="connsiteX2" fmla="*/ 9722 w 9722"/>
              <a:gd name="connsiteY2" fmla="*/ 0 h 10020"/>
              <a:gd name="connsiteX3" fmla="*/ 6167 w 9722"/>
              <a:gd name="connsiteY3" fmla="*/ 10000 h 10020"/>
              <a:gd name="connsiteX4" fmla="*/ 249 w 9722"/>
              <a:gd name="connsiteY4" fmla="*/ 10020 h 10020"/>
              <a:gd name="connsiteX0" fmla="*/ 51 w 10021"/>
              <a:gd name="connsiteY0" fmla="*/ 10000 h 10000"/>
              <a:gd name="connsiteX1" fmla="*/ 91 w 10021"/>
              <a:gd name="connsiteY1" fmla="*/ 20 h 10000"/>
              <a:gd name="connsiteX2" fmla="*/ 10021 w 10021"/>
              <a:gd name="connsiteY2" fmla="*/ 0 h 10000"/>
              <a:gd name="connsiteX3" fmla="*/ 6364 w 10021"/>
              <a:gd name="connsiteY3" fmla="*/ 9980 h 10000"/>
              <a:gd name="connsiteX4" fmla="*/ 51 w 10021"/>
              <a:gd name="connsiteY4" fmla="*/ 10000 h 10000"/>
              <a:gd name="connsiteX0" fmla="*/ 51 w 10021"/>
              <a:gd name="connsiteY0" fmla="*/ 10000 h 10000"/>
              <a:gd name="connsiteX1" fmla="*/ 91 w 10021"/>
              <a:gd name="connsiteY1" fmla="*/ 20 h 10000"/>
              <a:gd name="connsiteX2" fmla="*/ 10021 w 10021"/>
              <a:gd name="connsiteY2" fmla="*/ 0 h 10000"/>
              <a:gd name="connsiteX3" fmla="*/ 216 w 10021"/>
              <a:gd name="connsiteY3" fmla="*/ 9919 h 10000"/>
              <a:gd name="connsiteX4" fmla="*/ 51 w 10021"/>
              <a:gd name="connsiteY4" fmla="*/ 10000 h 10000"/>
              <a:gd name="connsiteX0" fmla="*/ 0 w 10533"/>
              <a:gd name="connsiteY0" fmla="*/ 10000 h 10000"/>
              <a:gd name="connsiteX1" fmla="*/ 603 w 10533"/>
              <a:gd name="connsiteY1" fmla="*/ 20 h 10000"/>
              <a:gd name="connsiteX2" fmla="*/ 10533 w 10533"/>
              <a:gd name="connsiteY2" fmla="*/ 0 h 10000"/>
              <a:gd name="connsiteX3" fmla="*/ 728 w 10533"/>
              <a:gd name="connsiteY3" fmla="*/ 9919 h 10000"/>
              <a:gd name="connsiteX4" fmla="*/ 0 w 10533"/>
              <a:gd name="connsiteY4" fmla="*/ 10000 h 10000"/>
              <a:gd name="connsiteX0" fmla="*/ 0 w 10533"/>
              <a:gd name="connsiteY0" fmla="*/ 10000 h 10046"/>
              <a:gd name="connsiteX1" fmla="*/ 603 w 10533"/>
              <a:gd name="connsiteY1" fmla="*/ 20 h 10046"/>
              <a:gd name="connsiteX2" fmla="*/ 10533 w 10533"/>
              <a:gd name="connsiteY2" fmla="*/ 0 h 10046"/>
              <a:gd name="connsiteX3" fmla="*/ 728 w 10533"/>
              <a:gd name="connsiteY3" fmla="*/ 10046 h 10046"/>
              <a:gd name="connsiteX4" fmla="*/ 0 w 10533"/>
              <a:gd name="connsiteY4" fmla="*/ 10000 h 10046"/>
              <a:gd name="connsiteX0" fmla="*/ 0 w 10627"/>
              <a:gd name="connsiteY0" fmla="*/ 10063 h 10063"/>
              <a:gd name="connsiteX1" fmla="*/ 697 w 10627"/>
              <a:gd name="connsiteY1" fmla="*/ 20 h 10063"/>
              <a:gd name="connsiteX2" fmla="*/ 10627 w 10627"/>
              <a:gd name="connsiteY2" fmla="*/ 0 h 10063"/>
              <a:gd name="connsiteX3" fmla="*/ 822 w 10627"/>
              <a:gd name="connsiteY3" fmla="*/ 10046 h 10063"/>
              <a:gd name="connsiteX4" fmla="*/ 0 w 10627"/>
              <a:gd name="connsiteY4" fmla="*/ 10063 h 10063"/>
              <a:gd name="connsiteX0" fmla="*/ 0 w 10627"/>
              <a:gd name="connsiteY0" fmla="*/ 10063 h 10063"/>
              <a:gd name="connsiteX1" fmla="*/ 697 w 10627"/>
              <a:gd name="connsiteY1" fmla="*/ 20 h 10063"/>
              <a:gd name="connsiteX2" fmla="*/ 10627 w 10627"/>
              <a:gd name="connsiteY2" fmla="*/ 0 h 10063"/>
              <a:gd name="connsiteX3" fmla="*/ 775 w 10627"/>
              <a:gd name="connsiteY3" fmla="*/ 9898 h 10063"/>
              <a:gd name="connsiteX4" fmla="*/ 0 w 10627"/>
              <a:gd name="connsiteY4" fmla="*/ 10063 h 10063"/>
              <a:gd name="connsiteX0" fmla="*/ 0 w 11190"/>
              <a:gd name="connsiteY0" fmla="*/ 11142 h 11142"/>
              <a:gd name="connsiteX1" fmla="*/ 1260 w 11190"/>
              <a:gd name="connsiteY1" fmla="*/ 20 h 11142"/>
              <a:gd name="connsiteX2" fmla="*/ 11190 w 11190"/>
              <a:gd name="connsiteY2" fmla="*/ 0 h 11142"/>
              <a:gd name="connsiteX3" fmla="*/ 1338 w 11190"/>
              <a:gd name="connsiteY3" fmla="*/ 9898 h 11142"/>
              <a:gd name="connsiteX4" fmla="*/ 0 w 11190"/>
              <a:gd name="connsiteY4" fmla="*/ 11142 h 11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0" h="11142">
                <a:moveTo>
                  <a:pt x="0" y="11142"/>
                </a:moveTo>
                <a:cubicBezTo>
                  <a:pt x="300" y="7822"/>
                  <a:pt x="961" y="3340"/>
                  <a:pt x="1260" y="20"/>
                </a:cubicBezTo>
                <a:lnTo>
                  <a:pt x="11190" y="0"/>
                </a:lnTo>
                <a:lnTo>
                  <a:pt x="1338" y="9898"/>
                </a:lnTo>
                <a:lnTo>
                  <a:pt x="0" y="11142"/>
                </a:lnTo>
                <a:close/>
              </a:path>
            </a:pathLst>
          </a:custGeom>
          <a:solidFill>
            <a:srgbClr val="404043"/>
          </a:solidFill>
          <a:ln>
            <a:noFill/>
          </a:ln>
          <a:effectLst>
            <a:outerShdw blurRad="203200" dist="1270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14" name="Flowchart: Data 4"/>
          <p:cNvSpPr/>
          <p:nvPr/>
        </p:nvSpPr>
        <p:spPr>
          <a:xfrm rot="10800000">
            <a:off x="9753322" y="1232139"/>
            <a:ext cx="2496195" cy="562586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411 w 8000"/>
              <a:gd name="connsiteY0" fmla="*/ 9980 h 10000"/>
              <a:gd name="connsiteX1" fmla="*/ 0 w 8000"/>
              <a:gd name="connsiteY1" fmla="*/ 0 h 10000"/>
              <a:gd name="connsiteX2" fmla="*/ 8000 w 8000"/>
              <a:gd name="connsiteY2" fmla="*/ 0 h 10000"/>
              <a:gd name="connsiteX3" fmla="*/ 6000 w 8000"/>
              <a:gd name="connsiteY3" fmla="*/ 10000 h 10000"/>
              <a:gd name="connsiteX4" fmla="*/ 1411 w 8000"/>
              <a:gd name="connsiteY4" fmla="*/ 9980 h 10000"/>
              <a:gd name="connsiteX0" fmla="*/ 0 w 8236"/>
              <a:gd name="connsiteY0" fmla="*/ 9980 h 10000"/>
              <a:gd name="connsiteX1" fmla="*/ 1449 w 8236"/>
              <a:gd name="connsiteY1" fmla="*/ 20 h 10000"/>
              <a:gd name="connsiteX2" fmla="*/ 8236 w 8236"/>
              <a:gd name="connsiteY2" fmla="*/ 0 h 10000"/>
              <a:gd name="connsiteX3" fmla="*/ 5736 w 8236"/>
              <a:gd name="connsiteY3" fmla="*/ 10000 h 10000"/>
              <a:gd name="connsiteX4" fmla="*/ 0 w 8236"/>
              <a:gd name="connsiteY4" fmla="*/ 9980 h 10000"/>
              <a:gd name="connsiteX0" fmla="*/ 0 w 8987"/>
              <a:gd name="connsiteY0" fmla="*/ 10000 h 10000"/>
              <a:gd name="connsiteX1" fmla="*/ 746 w 8987"/>
              <a:gd name="connsiteY1" fmla="*/ 20 h 10000"/>
              <a:gd name="connsiteX2" fmla="*/ 8987 w 8987"/>
              <a:gd name="connsiteY2" fmla="*/ 0 h 10000"/>
              <a:gd name="connsiteX3" fmla="*/ 5952 w 8987"/>
              <a:gd name="connsiteY3" fmla="*/ 10000 h 10000"/>
              <a:gd name="connsiteX4" fmla="*/ 0 w 8987"/>
              <a:gd name="connsiteY4" fmla="*/ 10000 h 10000"/>
              <a:gd name="connsiteX0" fmla="*/ 0 w 9499"/>
              <a:gd name="connsiteY0" fmla="*/ 10000 h 10000"/>
              <a:gd name="connsiteX1" fmla="*/ 329 w 9499"/>
              <a:gd name="connsiteY1" fmla="*/ 20 h 10000"/>
              <a:gd name="connsiteX2" fmla="*/ 9499 w 9499"/>
              <a:gd name="connsiteY2" fmla="*/ 0 h 10000"/>
              <a:gd name="connsiteX3" fmla="*/ 6122 w 9499"/>
              <a:gd name="connsiteY3" fmla="*/ 10000 h 10000"/>
              <a:gd name="connsiteX4" fmla="*/ 0 w 9499"/>
              <a:gd name="connsiteY4" fmla="*/ 10000 h 10000"/>
              <a:gd name="connsiteX0" fmla="*/ 249 w 9722"/>
              <a:gd name="connsiteY0" fmla="*/ 10020 h 10020"/>
              <a:gd name="connsiteX1" fmla="*/ 68 w 9722"/>
              <a:gd name="connsiteY1" fmla="*/ 20 h 10020"/>
              <a:gd name="connsiteX2" fmla="*/ 9722 w 9722"/>
              <a:gd name="connsiteY2" fmla="*/ 0 h 10020"/>
              <a:gd name="connsiteX3" fmla="*/ 6167 w 9722"/>
              <a:gd name="connsiteY3" fmla="*/ 10000 h 10020"/>
              <a:gd name="connsiteX4" fmla="*/ 249 w 9722"/>
              <a:gd name="connsiteY4" fmla="*/ 10020 h 10020"/>
              <a:gd name="connsiteX0" fmla="*/ 51 w 10021"/>
              <a:gd name="connsiteY0" fmla="*/ 10000 h 10000"/>
              <a:gd name="connsiteX1" fmla="*/ 91 w 10021"/>
              <a:gd name="connsiteY1" fmla="*/ 20 h 10000"/>
              <a:gd name="connsiteX2" fmla="*/ 10021 w 10021"/>
              <a:gd name="connsiteY2" fmla="*/ 0 h 10000"/>
              <a:gd name="connsiteX3" fmla="*/ 6364 w 10021"/>
              <a:gd name="connsiteY3" fmla="*/ 9980 h 10000"/>
              <a:gd name="connsiteX4" fmla="*/ 51 w 10021"/>
              <a:gd name="connsiteY4" fmla="*/ 10000 h 10000"/>
              <a:gd name="connsiteX0" fmla="*/ 51 w 10021"/>
              <a:gd name="connsiteY0" fmla="*/ 10000 h 10000"/>
              <a:gd name="connsiteX1" fmla="*/ 91 w 10021"/>
              <a:gd name="connsiteY1" fmla="*/ 20 h 10000"/>
              <a:gd name="connsiteX2" fmla="*/ 10021 w 10021"/>
              <a:gd name="connsiteY2" fmla="*/ 0 h 10000"/>
              <a:gd name="connsiteX3" fmla="*/ 216 w 10021"/>
              <a:gd name="connsiteY3" fmla="*/ 9919 h 10000"/>
              <a:gd name="connsiteX4" fmla="*/ 51 w 10021"/>
              <a:gd name="connsiteY4" fmla="*/ 10000 h 10000"/>
              <a:gd name="connsiteX0" fmla="*/ 13 w 10027"/>
              <a:gd name="connsiteY0" fmla="*/ 10039 h 10039"/>
              <a:gd name="connsiteX1" fmla="*/ 97 w 10027"/>
              <a:gd name="connsiteY1" fmla="*/ 20 h 10039"/>
              <a:gd name="connsiteX2" fmla="*/ 10027 w 10027"/>
              <a:gd name="connsiteY2" fmla="*/ 0 h 10039"/>
              <a:gd name="connsiteX3" fmla="*/ 222 w 10027"/>
              <a:gd name="connsiteY3" fmla="*/ 9919 h 10039"/>
              <a:gd name="connsiteX4" fmla="*/ 13 w 10027"/>
              <a:gd name="connsiteY4" fmla="*/ 10039 h 10039"/>
              <a:gd name="connsiteX0" fmla="*/ 0 w 10014"/>
              <a:gd name="connsiteY0" fmla="*/ 10068 h 10068"/>
              <a:gd name="connsiteX1" fmla="*/ 121 w 10014"/>
              <a:gd name="connsiteY1" fmla="*/ 0 h 10068"/>
              <a:gd name="connsiteX2" fmla="*/ 10014 w 10014"/>
              <a:gd name="connsiteY2" fmla="*/ 29 h 10068"/>
              <a:gd name="connsiteX3" fmla="*/ 209 w 10014"/>
              <a:gd name="connsiteY3" fmla="*/ 9948 h 10068"/>
              <a:gd name="connsiteX4" fmla="*/ 0 w 10014"/>
              <a:gd name="connsiteY4" fmla="*/ 10068 h 10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4" h="10068">
                <a:moveTo>
                  <a:pt x="0" y="10068"/>
                </a:moveTo>
                <a:cubicBezTo>
                  <a:pt x="300" y="6748"/>
                  <a:pt x="-178" y="3320"/>
                  <a:pt x="121" y="0"/>
                </a:cubicBezTo>
                <a:lnTo>
                  <a:pt x="10014" y="29"/>
                </a:lnTo>
                <a:lnTo>
                  <a:pt x="209" y="9948"/>
                </a:lnTo>
                <a:lnTo>
                  <a:pt x="0" y="10068"/>
                </a:lnTo>
                <a:close/>
              </a:path>
            </a:pathLst>
          </a:custGeom>
          <a:solidFill>
            <a:srgbClr val="AA272F"/>
          </a:solidFill>
          <a:ln>
            <a:noFill/>
          </a:ln>
          <a:effectLst>
            <a:outerShdw blurRad="2921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20" name="Title 1">
            <a:extLst>
              <a:ext uri="{FF2B5EF4-FFF2-40B4-BE49-F238E27FC236}">
                <a16:creationId xmlns:a16="http://schemas.microsoft.com/office/drawing/2014/main" id="{88661CFF-49FB-654B-AF34-AC27AF7080C7}"/>
              </a:ext>
            </a:extLst>
          </p:cNvPr>
          <p:cNvSpPr txBox="1">
            <a:spLocks/>
          </p:cNvSpPr>
          <p:nvPr/>
        </p:nvSpPr>
        <p:spPr>
          <a:xfrm>
            <a:off x="1996083" y="528016"/>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a:latin typeface="Avenir Next" panose="020B0503020202020204" pitchFamily="34" charset="0"/>
              </a:rPr>
              <a:t>Sustainable Roofing Solutions</a:t>
            </a:r>
          </a:p>
        </p:txBody>
      </p:sp>
      <p:sp>
        <p:nvSpPr>
          <p:cNvPr id="21" name="Rectangle 1">
            <a:extLst>
              <a:ext uri="{FF2B5EF4-FFF2-40B4-BE49-F238E27FC236}">
                <a16:creationId xmlns:a16="http://schemas.microsoft.com/office/drawing/2014/main" id="{009ACB47-84F9-2045-8AD1-2BD6DBD9B2C6}"/>
              </a:ext>
            </a:extLst>
          </p:cNvPr>
          <p:cNvSpPr>
            <a:spLocks noChangeArrowheads="1"/>
          </p:cNvSpPr>
          <p:nvPr/>
        </p:nvSpPr>
        <p:spPr bwMode="auto">
          <a:xfrm>
            <a:off x="9341" y="1251518"/>
            <a:ext cx="12249517" cy="461665"/>
          </a:xfrm>
          <a:prstGeom prst="rect">
            <a:avLst/>
          </a:prstGeom>
          <a:noFill/>
          <a:ln w="9525">
            <a:noFill/>
            <a:miter lim="800000"/>
            <a:headEnd/>
            <a:tailEnd/>
          </a:ln>
        </p:spPr>
        <p:txBody>
          <a:bodyPr wrap="square">
            <a:spAutoFit/>
          </a:bodyPr>
          <a:lstStyle/>
          <a:p>
            <a:pPr algn="ctr" defTabSz="914400"/>
            <a:r>
              <a:rPr lang="en-US" altLang="en-US" sz="1800" b="1">
                <a:solidFill>
                  <a:prstClr val="black"/>
                </a:solidFill>
                <a:latin typeface="Calibri"/>
              </a:rPr>
              <a:t>      </a:t>
            </a:r>
            <a:r>
              <a:rPr lang="en-US" altLang="en-US" sz="2400">
                <a:solidFill>
                  <a:prstClr val="black"/>
                </a:solidFill>
                <a:latin typeface="Avenir Next Medium" panose="020B0503020202020204" pitchFamily="34" charset="0"/>
              </a:rPr>
              <a:t>“Before &amp; After”</a:t>
            </a:r>
          </a:p>
        </p:txBody>
      </p:sp>
      <p:pic>
        <p:nvPicPr>
          <p:cNvPr id="23" name="Picture Placeholder 22" descr="Averasboro-20130904-00401.jpg">
            <a:extLst>
              <a:ext uri="{FF2B5EF4-FFF2-40B4-BE49-F238E27FC236}">
                <a16:creationId xmlns:a16="http://schemas.microsoft.com/office/drawing/2014/main" id="{285C29CE-C573-3E44-B7A6-FF215AC1BB46}"/>
              </a:ext>
            </a:extLst>
          </p:cNvPr>
          <p:cNvPicPr>
            <a:picLocks noGrp="1" noChangeAspect="1"/>
          </p:cNvPicPr>
          <p:nvPr>
            <p:ph type="pic" sz="quarter" idx="13"/>
          </p:nvPr>
        </p:nvPicPr>
        <p:blipFill>
          <a:blip r:embed="rId3"/>
          <a:srcRect t="1353" b="1353"/>
          <a:stretch>
            <a:fillRect/>
          </a:stretch>
        </p:blipFill>
        <p:spPr>
          <a:xfrm>
            <a:off x="2011363" y="2630488"/>
            <a:ext cx="3382962" cy="2468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Placeholder 23" descr="Averasboro-20130925-00452.jpg">
            <a:extLst>
              <a:ext uri="{FF2B5EF4-FFF2-40B4-BE49-F238E27FC236}">
                <a16:creationId xmlns:a16="http://schemas.microsoft.com/office/drawing/2014/main" id="{F6CC25F7-F433-D347-835C-E9305F40BD4C}"/>
              </a:ext>
            </a:extLst>
          </p:cNvPr>
          <p:cNvPicPr>
            <a:picLocks noGrp="1" noChangeAspect="1"/>
          </p:cNvPicPr>
          <p:nvPr>
            <p:ph type="pic" sz="quarter" idx="15"/>
          </p:nvPr>
        </p:nvPicPr>
        <p:blipFill>
          <a:blip r:embed="rId4"/>
          <a:srcRect t="1376" b="1376"/>
          <a:stretch>
            <a:fillRect/>
          </a:stretch>
        </p:blipFill>
        <p:spPr>
          <a:xfrm>
            <a:off x="6854382" y="2630488"/>
            <a:ext cx="3384550" cy="2468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A4679598-26EA-504D-B440-6705A178E4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7849" y="2990850"/>
            <a:ext cx="952500" cy="952500"/>
          </a:xfrm>
          <a:prstGeom prst="rect">
            <a:avLst/>
          </a:prstGeom>
        </p:spPr>
      </p:pic>
    </p:spTree>
    <p:extLst>
      <p:ext uri="{BB962C8B-B14F-4D97-AF65-F5344CB8AC3E}">
        <p14:creationId xmlns:p14="http://schemas.microsoft.com/office/powerpoint/2010/main" val="12628701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lowchart: Data 2"/>
          <p:cNvSpPr/>
          <p:nvPr/>
        </p:nvSpPr>
        <p:spPr>
          <a:xfrm>
            <a:off x="-22035" y="-27383"/>
            <a:ext cx="1911096" cy="122413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81 h 10081"/>
              <a:gd name="connsiteX1" fmla="*/ 38 w 10000"/>
              <a:gd name="connsiteY1" fmla="*/ 0 h 10081"/>
              <a:gd name="connsiteX2" fmla="*/ 10000 w 10000"/>
              <a:gd name="connsiteY2" fmla="*/ 81 h 10081"/>
              <a:gd name="connsiteX3" fmla="*/ 8000 w 10000"/>
              <a:gd name="connsiteY3" fmla="*/ 10081 h 10081"/>
              <a:gd name="connsiteX4" fmla="*/ 0 w 10000"/>
              <a:gd name="connsiteY4" fmla="*/ 10081 h 10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81">
                <a:moveTo>
                  <a:pt x="0" y="10081"/>
                </a:moveTo>
                <a:cubicBezTo>
                  <a:pt x="13" y="6721"/>
                  <a:pt x="25" y="3360"/>
                  <a:pt x="38" y="0"/>
                </a:cubicBezTo>
                <a:lnTo>
                  <a:pt x="10000" y="81"/>
                </a:lnTo>
                <a:lnTo>
                  <a:pt x="8000" y="10081"/>
                </a:lnTo>
                <a:lnTo>
                  <a:pt x="0" y="10081"/>
                </a:lnTo>
                <a:close/>
              </a:path>
            </a:pathLst>
          </a:custGeom>
          <a:solidFill>
            <a:srgbClr val="AA272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17" name="Flowchart: Data 16"/>
          <p:cNvSpPr/>
          <p:nvPr/>
        </p:nvSpPr>
        <p:spPr>
          <a:xfrm rot="10800000" flipH="1">
            <a:off x="304383" y="1204544"/>
            <a:ext cx="3603047" cy="355191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334"/>
              <a:gd name="connsiteY0" fmla="*/ 26844 h 26844"/>
              <a:gd name="connsiteX1" fmla="*/ 2000 w 13334"/>
              <a:gd name="connsiteY1" fmla="*/ 16844 h 26844"/>
              <a:gd name="connsiteX2" fmla="*/ 13334 w 13334"/>
              <a:gd name="connsiteY2" fmla="*/ 0 h 26844"/>
              <a:gd name="connsiteX3" fmla="*/ 8000 w 13334"/>
              <a:gd name="connsiteY3" fmla="*/ 26844 h 26844"/>
              <a:gd name="connsiteX4" fmla="*/ 0 w 13334"/>
              <a:gd name="connsiteY4" fmla="*/ 26844 h 26844"/>
              <a:gd name="connsiteX0" fmla="*/ 0 w 13334"/>
              <a:gd name="connsiteY0" fmla="*/ 26844 h 26844"/>
              <a:gd name="connsiteX1" fmla="*/ 5253 w 13334"/>
              <a:gd name="connsiteY1" fmla="*/ 245 h 26844"/>
              <a:gd name="connsiteX2" fmla="*/ 13334 w 13334"/>
              <a:gd name="connsiteY2" fmla="*/ 0 h 26844"/>
              <a:gd name="connsiteX3" fmla="*/ 8000 w 13334"/>
              <a:gd name="connsiteY3" fmla="*/ 26844 h 26844"/>
              <a:gd name="connsiteX4" fmla="*/ 0 w 13334"/>
              <a:gd name="connsiteY4" fmla="*/ 26844 h 26844"/>
              <a:gd name="connsiteX0" fmla="*/ 0 w 13294"/>
              <a:gd name="connsiteY0" fmla="*/ 26680 h 26680"/>
              <a:gd name="connsiteX1" fmla="*/ 5253 w 13294"/>
              <a:gd name="connsiteY1" fmla="*/ 81 h 26680"/>
              <a:gd name="connsiteX2" fmla="*/ 13294 w 13294"/>
              <a:gd name="connsiteY2" fmla="*/ 0 h 26680"/>
              <a:gd name="connsiteX3" fmla="*/ 8000 w 13294"/>
              <a:gd name="connsiteY3" fmla="*/ 26680 h 26680"/>
              <a:gd name="connsiteX4" fmla="*/ 0 w 13294"/>
              <a:gd name="connsiteY4" fmla="*/ 26680 h 26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94" h="26680">
                <a:moveTo>
                  <a:pt x="0" y="26680"/>
                </a:moveTo>
                <a:lnTo>
                  <a:pt x="5253" y="81"/>
                </a:lnTo>
                <a:lnTo>
                  <a:pt x="13294" y="0"/>
                </a:lnTo>
                <a:lnTo>
                  <a:pt x="8000" y="26680"/>
                </a:lnTo>
                <a:lnTo>
                  <a:pt x="0" y="26680"/>
                </a:lnTo>
                <a:close/>
              </a:path>
            </a:pathLst>
          </a:cu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16" name="Flowchart: Data 15"/>
          <p:cNvSpPr/>
          <p:nvPr/>
        </p:nvSpPr>
        <p:spPr>
          <a:xfrm flipH="1">
            <a:off x="8327201" y="2097861"/>
            <a:ext cx="3652861" cy="476013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2448"/>
              <a:gd name="connsiteY0" fmla="*/ 22054 h 22054"/>
              <a:gd name="connsiteX1" fmla="*/ 2000 w 12448"/>
              <a:gd name="connsiteY1" fmla="*/ 12054 h 22054"/>
              <a:gd name="connsiteX2" fmla="*/ 12448 w 12448"/>
              <a:gd name="connsiteY2" fmla="*/ 0 h 22054"/>
              <a:gd name="connsiteX3" fmla="*/ 8000 w 12448"/>
              <a:gd name="connsiteY3" fmla="*/ 22054 h 22054"/>
              <a:gd name="connsiteX4" fmla="*/ 0 w 12448"/>
              <a:gd name="connsiteY4" fmla="*/ 22054 h 22054"/>
              <a:gd name="connsiteX0" fmla="*/ 0 w 12448"/>
              <a:gd name="connsiteY0" fmla="*/ 22054 h 22054"/>
              <a:gd name="connsiteX1" fmla="*/ 4411 w 12448"/>
              <a:gd name="connsiteY1" fmla="*/ 101 h 22054"/>
              <a:gd name="connsiteX2" fmla="*/ 12448 w 12448"/>
              <a:gd name="connsiteY2" fmla="*/ 0 h 22054"/>
              <a:gd name="connsiteX3" fmla="*/ 8000 w 12448"/>
              <a:gd name="connsiteY3" fmla="*/ 22054 h 22054"/>
              <a:gd name="connsiteX4" fmla="*/ 0 w 12448"/>
              <a:gd name="connsiteY4" fmla="*/ 22054 h 2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8" h="22054">
                <a:moveTo>
                  <a:pt x="0" y="22054"/>
                </a:moveTo>
                <a:lnTo>
                  <a:pt x="4411" y="101"/>
                </a:lnTo>
                <a:lnTo>
                  <a:pt x="12448" y="0"/>
                </a:lnTo>
                <a:lnTo>
                  <a:pt x="8000" y="22054"/>
                </a:lnTo>
                <a:lnTo>
                  <a:pt x="0" y="22054"/>
                </a:lnTo>
                <a:close/>
              </a:path>
            </a:pathLst>
          </a:cu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22" name="Rectangle 21"/>
          <p:cNvSpPr/>
          <p:nvPr/>
        </p:nvSpPr>
        <p:spPr>
          <a:xfrm>
            <a:off x="0" y="2085183"/>
            <a:ext cx="12192000" cy="2687639"/>
          </a:xfrm>
          <a:prstGeom prst="rect">
            <a:avLst/>
          </a:prstGeom>
          <a:solidFill>
            <a:srgbClr val="40404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19" name="Flowchart: Data 4"/>
          <p:cNvSpPr/>
          <p:nvPr/>
        </p:nvSpPr>
        <p:spPr>
          <a:xfrm>
            <a:off x="-43388" y="1181002"/>
            <a:ext cx="2511831" cy="574013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411 w 8000"/>
              <a:gd name="connsiteY0" fmla="*/ 9980 h 10000"/>
              <a:gd name="connsiteX1" fmla="*/ 0 w 8000"/>
              <a:gd name="connsiteY1" fmla="*/ 0 h 10000"/>
              <a:gd name="connsiteX2" fmla="*/ 8000 w 8000"/>
              <a:gd name="connsiteY2" fmla="*/ 0 h 10000"/>
              <a:gd name="connsiteX3" fmla="*/ 6000 w 8000"/>
              <a:gd name="connsiteY3" fmla="*/ 10000 h 10000"/>
              <a:gd name="connsiteX4" fmla="*/ 1411 w 8000"/>
              <a:gd name="connsiteY4" fmla="*/ 9980 h 10000"/>
              <a:gd name="connsiteX0" fmla="*/ 0 w 8236"/>
              <a:gd name="connsiteY0" fmla="*/ 9980 h 10000"/>
              <a:gd name="connsiteX1" fmla="*/ 1449 w 8236"/>
              <a:gd name="connsiteY1" fmla="*/ 20 h 10000"/>
              <a:gd name="connsiteX2" fmla="*/ 8236 w 8236"/>
              <a:gd name="connsiteY2" fmla="*/ 0 h 10000"/>
              <a:gd name="connsiteX3" fmla="*/ 5736 w 8236"/>
              <a:gd name="connsiteY3" fmla="*/ 10000 h 10000"/>
              <a:gd name="connsiteX4" fmla="*/ 0 w 8236"/>
              <a:gd name="connsiteY4" fmla="*/ 9980 h 10000"/>
              <a:gd name="connsiteX0" fmla="*/ 0 w 8987"/>
              <a:gd name="connsiteY0" fmla="*/ 10000 h 10000"/>
              <a:gd name="connsiteX1" fmla="*/ 746 w 8987"/>
              <a:gd name="connsiteY1" fmla="*/ 20 h 10000"/>
              <a:gd name="connsiteX2" fmla="*/ 8987 w 8987"/>
              <a:gd name="connsiteY2" fmla="*/ 0 h 10000"/>
              <a:gd name="connsiteX3" fmla="*/ 5952 w 8987"/>
              <a:gd name="connsiteY3" fmla="*/ 10000 h 10000"/>
              <a:gd name="connsiteX4" fmla="*/ 0 w 8987"/>
              <a:gd name="connsiteY4" fmla="*/ 10000 h 10000"/>
              <a:gd name="connsiteX0" fmla="*/ 0 w 9499"/>
              <a:gd name="connsiteY0" fmla="*/ 10000 h 10000"/>
              <a:gd name="connsiteX1" fmla="*/ 329 w 9499"/>
              <a:gd name="connsiteY1" fmla="*/ 20 h 10000"/>
              <a:gd name="connsiteX2" fmla="*/ 9499 w 9499"/>
              <a:gd name="connsiteY2" fmla="*/ 0 h 10000"/>
              <a:gd name="connsiteX3" fmla="*/ 6122 w 9499"/>
              <a:gd name="connsiteY3" fmla="*/ 10000 h 10000"/>
              <a:gd name="connsiteX4" fmla="*/ 0 w 9499"/>
              <a:gd name="connsiteY4" fmla="*/ 10000 h 10000"/>
              <a:gd name="connsiteX0" fmla="*/ 249 w 9722"/>
              <a:gd name="connsiteY0" fmla="*/ 10020 h 10020"/>
              <a:gd name="connsiteX1" fmla="*/ 68 w 9722"/>
              <a:gd name="connsiteY1" fmla="*/ 20 h 10020"/>
              <a:gd name="connsiteX2" fmla="*/ 9722 w 9722"/>
              <a:gd name="connsiteY2" fmla="*/ 0 h 10020"/>
              <a:gd name="connsiteX3" fmla="*/ 6167 w 9722"/>
              <a:gd name="connsiteY3" fmla="*/ 10000 h 10020"/>
              <a:gd name="connsiteX4" fmla="*/ 249 w 9722"/>
              <a:gd name="connsiteY4" fmla="*/ 10020 h 10020"/>
              <a:gd name="connsiteX0" fmla="*/ 51 w 10021"/>
              <a:gd name="connsiteY0" fmla="*/ 10000 h 10000"/>
              <a:gd name="connsiteX1" fmla="*/ 91 w 10021"/>
              <a:gd name="connsiteY1" fmla="*/ 20 h 10000"/>
              <a:gd name="connsiteX2" fmla="*/ 10021 w 10021"/>
              <a:gd name="connsiteY2" fmla="*/ 0 h 10000"/>
              <a:gd name="connsiteX3" fmla="*/ 6364 w 10021"/>
              <a:gd name="connsiteY3" fmla="*/ 9980 h 10000"/>
              <a:gd name="connsiteX4" fmla="*/ 51 w 10021"/>
              <a:gd name="connsiteY4" fmla="*/ 10000 h 10000"/>
              <a:gd name="connsiteX0" fmla="*/ 51 w 10021"/>
              <a:gd name="connsiteY0" fmla="*/ 10000 h 10000"/>
              <a:gd name="connsiteX1" fmla="*/ 91 w 10021"/>
              <a:gd name="connsiteY1" fmla="*/ 20 h 10000"/>
              <a:gd name="connsiteX2" fmla="*/ 10021 w 10021"/>
              <a:gd name="connsiteY2" fmla="*/ 0 h 10000"/>
              <a:gd name="connsiteX3" fmla="*/ 216 w 10021"/>
              <a:gd name="connsiteY3" fmla="*/ 9919 h 10000"/>
              <a:gd name="connsiteX4" fmla="*/ 51 w 10021"/>
              <a:gd name="connsiteY4" fmla="*/ 10000 h 10000"/>
              <a:gd name="connsiteX0" fmla="*/ 13 w 10027"/>
              <a:gd name="connsiteY0" fmla="*/ 10039 h 10039"/>
              <a:gd name="connsiteX1" fmla="*/ 97 w 10027"/>
              <a:gd name="connsiteY1" fmla="*/ 20 h 10039"/>
              <a:gd name="connsiteX2" fmla="*/ 10027 w 10027"/>
              <a:gd name="connsiteY2" fmla="*/ 0 h 10039"/>
              <a:gd name="connsiteX3" fmla="*/ 222 w 10027"/>
              <a:gd name="connsiteY3" fmla="*/ 9919 h 10039"/>
              <a:gd name="connsiteX4" fmla="*/ 13 w 10027"/>
              <a:gd name="connsiteY4" fmla="*/ 10039 h 10039"/>
              <a:gd name="connsiteX0" fmla="*/ 51 w 10065"/>
              <a:gd name="connsiteY0" fmla="*/ 10039 h 10039"/>
              <a:gd name="connsiteX1" fmla="*/ 91 w 10065"/>
              <a:gd name="connsiteY1" fmla="*/ 1 h 10039"/>
              <a:gd name="connsiteX2" fmla="*/ 10065 w 10065"/>
              <a:gd name="connsiteY2" fmla="*/ 0 h 10039"/>
              <a:gd name="connsiteX3" fmla="*/ 260 w 10065"/>
              <a:gd name="connsiteY3" fmla="*/ 9919 h 10039"/>
              <a:gd name="connsiteX4" fmla="*/ 51 w 10065"/>
              <a:gd name="connsiteY4" fmla="*/ 10039 h 10039"/>
              <a:gd name="connsiteX0" fmla="*/ 51 w 10065"/>
              <a:gd name="connsiteY0" fmla="*/ 10039 h 10039"/>
              <a:gd name="connsiteX1" fmla="*/ 91 w 10065"/>
              <a:gd name="connsiteY1" fmla="*/ 1 h 10039"/>
              <a:gd name="connsiteX2" fmla="*/ 10065 w 10065"/>
              <a:gd name="connsiteY2" fmla="*/ 0 h 10039"/>
              <a:gd name="connsiteX3" fmla="*/ 260 w 10065"/>
              <a:gd name="connsiteY3" fmla="*/ 9919 h 10039"/>
              <a:gd name="connsiteX4" fmla="*/ 51 w 10065"/>
              <a:gd name="connsiteY4" fmla="*/ 10039 h 10039"/>
              <a:gd name="connsiteX0" fmla="*/ 0 w 10014"/>
              <a:gd name="connsiteY0" fmla="*/ 10039 h 10039"/>
              <a:gd name="connsiteX1" fmla="*/ 40 w 10014"/>
              <a:gd name="connsiteY1" fmla="*/ 1 h 10039"/>
              <a:gd name="connsiteX2" fmla="*/ 10014 w 10014"/>
              <a:gd name="connsiteY2" fmla="*/ 0 h 10039"/>
              <a:gd name="connsiteX3" fmla="*/ 209 w 10014"/>
              <a:gd name="connsiteY3" fmla="*/ 9919 h 10039"/>
              <a:gd name="connsiteX4" fmla="*/ 0 w 10014"/>
              <a:gd name="connsiteY4" fmla="*/ 10039 h 10039"/>
              <a:gd name="connsiteX0" fmla="*/ 169 w 9974"/>
              <a:gd name="connsiteY0" fmla="*/ 9919 h 9919"/>
              <a:gd name="connsiteX1" fmla="*/ 0 w 9974"/>
              <a:gd name="connsiteY1" fmla="*/ 1 h 9919"/>
              <a:gd name="connsiteX2" fmla="*/ 9974 w 9974"/>
              <a:gd name="connsiteY2" fmla="*/ 0 h 9919"/>
              <a:gd name="connsiteX3" fmla="*/ 169 w 9974"/>
              <a:gd name="connsiteY3" fmla="*/ 9919 h 9919"/>
              <a:gd name="connsiteX0" fmla="*/ 9 w 10103"/>
              <a:gd name="connsiteY0" fmla="*/ 10253 h 10253"/>
              <a:gd name="connsiteX1" fmla="*/ 103 w 10103"/>
              <a:gd name="connsiteY1" fmla="*/ 1 h 10253"/>
              <a:gd name="connsiteX2" fmla="*/ 10103 w 10103"/>
              <a:gd name="connsiteY2" fmla="*/ 0 h 10253"/>
              <a:gd name="connsiteX3" fmla="*/ 9 w 10103"/>
              <a:gd name="connsiteY3" fmla="*/ 10253 h 10253"/>
            </a:gdLst>
            <a:ahLst/>
            <a:cxnLst>
              <a:cxn ang="0">
                <a:pos x="connsiteX0" y="connsiteY0"/>
              </a:cxn>
              <a:cxn ang="0">
                <a:pos x="connsiteX1" y="connsiteY1"/>
              </a:cxn>
              <a:cxn ang="0">
                <a:pos x="connsiteX2" y="connsiteY2"/>
              </a:cxn>
              <a:cxn ang="0">
                <a:pos x="connsiteX3" y="connsiteY3"/>
              </a:cxn>
            </a:cxnLst>
            <a:rect l="l" t="t" r="r" b="b"/>
            <a:pathLst>
              <a:path w="10103" h="10253">
                <a:moveTo>
                  <a:pt x="9" y="10253"/>
                </a:moveTo>
                <a:cubicBezTo>
                  <a:pt x="-47" y="6920"/>
                  <a:pt x="159" y="3334"/>
                  <a:pt x="103" y="1"/>
                </a:cubicBezTo>
                <a:lnTo>
                  <a:pt x="10103" y="0"/>
                </a:lnTo>
                <a:lnTo>
                  <a:pt x="9" y="10253"/>
                </a:lnTo>
                <a:close/>
              </a:path>
            </a:pathLst>
          </a:custGeom>
          <a:solidFill>
            <a:srgbClr val="AA272F"/>
          </a:solidFill>
          <a:ln>
            <a:noFill/>
          </a:ln>
          <a:effectLst>
            <a:outerShdw blurRad="279400" dist="152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pic>
        <p:nvPicPr>
          <p:cNvPr id="10" name="Picture Placeholder 9"/>
          <p:cNvPicPr>
            <a:picLocks noGrp="1" noChangeAspect="1"/>
          </p:cNvPicPr>
          <p:nvPr>
            <p:ph type="pic" sz="quarter" idx="13"/>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66" t="31" r="66" b="-31"/>
          <a:stretch/>
        </p:blipFill>
        <p:spPr>
          <a:xfrm>
            <a:off x="2094338" y="2200232"/>
            <a:ext cx="2412422" cy="2459039"/>
          </a:xfrm>
        </p:spPr>
      </p:pic>
      <p:pic>
        <p:nvPicPr>
          <p:cNvPr id="11" name="Picture Placeholder 10"/>
          <p:cNvPicPr>
            <a:picLocks noGrp="1" noChangeAspect="1"/>
          </p:cNvPicPr>
          <p:nvPr>
            <p:ph type="pic" sz="quarter" idx="14"/>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4878672" y="2162783"/>
            <a:ext cx="2434661" cy="2459039"/>
          </a:xfrm>
        </p:spPr>
      </p:pic>
      <p:pic>
        <p:nvPicPr>
          <p:cNvPr id="12" name="Picture Placeholder 11"/>
          <p:cNvPicPr>
            <a:picLocks noGrp="1" noChangeAspect="1"/>
          </p:cNvPicPr>
          <p:nvPr>
            <p:ph type="pic" sz="quarter" idx="15"/>
          </p:nvPr>
        </p:nvPicPr>
        <p:blipFill>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7657421" y="2231391"/>
            <a:ext cx="2459707" cy="2322491"/>
          </a:xfrm>
        </p:spPr>
      </p:pic>
      <p:sp>
        <p:nvSpPr>
          <p:cNvPr id="23" name="TextBox 22"/>
          <p:cNvSpPr txBox="1"/>
          <p:nvPr/>
        </p:nvSpPr>
        <p:spPr>
          <a:xfrm>
            <a:off x="1753489" y="5320651"/>
            <a:ext cx="2687994" cy="1231107"/>
          </a:xfrm>
          <a:prstGeom prst="rect">
            <a:avLst/>
          </a:prstGeom>
          <a:noFill/>
        </p:spPr>
        <p:txBody>
          <a:bodyPr wrap="square" lIns="0" tIns="0" rIns="0" bIns="0" rtlCol="0" anchor="ctr" anchorCtr="0">
            <a:normAutofit/>
          </a:bodyPr>
          <a:lstStyle/>
          <a:p>
            <a:pPr algn="ctr"/>
            <a:r>
              <a:rPr lang="en-US" sz="2000" i="1">
                <a:ln w="0"/>
                <a:solidFill>
                  <a:schemeClr val="tx1">
                    <a:lumMod val="75000"/>
                    <a:lumOff val="25000"/>
                  </a:schemeClr>
                </a:solidFill>
                <a:effectLst>
                  <a:outerShdw blurRad="38100" dist="19050" dir="2700000" algn="tl" rotWithShape="0">
                    <a:schemeClr val="dk1">
                      <a:alpha val="40000"/>
                    </a:schemeClr>
                  </a:outerShdw>
                </a:effectLst>
                <a:latin typeface="Avenir Next Medium" panose="020B0503020202020204" pitchFamily="34" charset="0"/>
                <a:ea typeface="Roboto Light" panose="02000000000000000000" pitchFamily="2" charset="0"/>
              </a:rPr>
              <a:t>Uses earth’s resources responsibly</a:t>
            </a:r>
          </a:p>
        </p:txBody>
      </p:sp>
      <p:sp>
        <p:nvSpPr>
          <p:cNvPr id="24" name="TextBox 23"/>
          <p:cNvSpPr txBox="1"/>
          <p:nvPr/>
        </p:nvSpPr>
        <p:spPr>
          <a:xfrm>
            <a:off x="1889061" y="4845018"/>
            <a:ext cx="2418539" cy="764485"/>
          </a:xfrm>
          <a:prstGeom prst="rect">
            <a:avLst/>
          </a:prstGeom>
          <a:noFill/>
        </p:spPr>
        <p:txBody>
          <a:bodyPr wrap="square" lIns="0" tIns="0" rIns="0" bIns="0" rtlCol="0" anchor="ctr" anchorCtr="0">
            <a:noAutofit/>
          </a:bodyPr>
          <a:lstStyle/>
          <a:p>
            <a:pPr algn="ctr"/>
            <a:r>
              <a:rPr lang="en-GB" sz="2000" b="1">
                <a:latin typeface="Avenir Next Medium" panose="020B0503020202020204" pitchFamily="34" charset="0"/>
              </a:rPr>
              <a:t>Minimizes Burden</a:t>
            </a:r>
          </a:p>
          <a:p>
            <a:pPr algn="ctr"/>
            <a:r>
              <a:rPr lang="en-GB" sz="2000" b="1">
                <a:latin typeface="Avenir Next Medium" panose="020B0503020202020204" pitchFamily="34" charset="0"/>
              </a:rPr>
              <a:t>On Environmen</a:t>
            </a:r>
            <a:r>
              <a:rPr lang="en-GB" sz="2400">
                <a:latin typeface="Avenir Next Medium" panose="020B0503020202020204" pitchFamily="34" charset="0"/>
              </a:rPr>
              <a:t>t</a:t>
            </a:r>
          </a:p>
        </p:txBody>
      </p:sp>
      <p:sp>
        <p:nvSpPr>
          <p:cNvPr id="25" name="TextBox 24"/>
          <p:cNvSpPr txBox="1"/>
          <p:nvPr/>
        </p:nvSpPr>
        <p:spPr>
          <a:xfrm>
            <a:off x="4918067" y="5432269"/>
            <a:ext cx="2533117" cy="1231107"/>
          </a:xfrm>
          <a:prstGeom prst="rect">
            <a:avLst/>
          </a:prstGeom>
          <a:noFill/>
        </p:spPr>
        <p:txBody>
          <a:bodyPr wrap="square" lIns="0" tIns="0" rIns="0" bIns="0" rtlCol="0" anchor="ctr" anchorCtr="0">
            <a:normAutofit/>
          </a:bodyPr>
          <a:lstStyle/>
          <a:p>
            <a:pPr algn="ctr"/>
            <a:r>
              <a:rPr lang="en-US" sz="2000" i="1">
                <a:ln w="0"/>
                <a:solidFill>
                  <a:schemeClr val="tx1">
                    <a:lumMod val="75000"/>
                    <a:lumOff val="25000"/>
                  </a:schemeClr>
                </a:solidFill>
                <a:effectLst>
                  <a:outerShdw blurRad="38100" dist="19050" dir="2700000" algn="tl" rotWithShape="0">
                    <a:schemeClr val="dk1">
                      <a:alpha val="40000"/>
                    </a:schemeClr>
                  </a:outerShdw>
                </a:effectLst>
                <a:latin typeface="Avenir Next Medium" panose="020B0503020202020204" pitchFamily="34" charset="0"/>
                <a:ea typeface="Roboto Light" panose="02000000000000000000" pitchFamily="2" charset="0"/>
              </a:rPr>
              <a:t>Improves the </a:t>
            </a:r>
            <a:br>
              <a:rPr lang="en-US" sz="2000" i="1">
                <a:ln w="0"/>
                <a:solidFill>
                  <a:schemeClr val="tx1">
                    <a:lumMod val="75000"/>
                    <a:lumOff val="25000"/>
                  </a:schemeClr>
                </a:solidFill>
                <a:effectLst>
                  <a:outerShdw blurRad="38100" dist="19050" dir="2700000" algn="tl" rotWithShape="0">
                    <a:schemeClr val="dk1">
                      <a:alpha val="40000"/>
                    </a:schemeClr>
                  </a:outerShdw>
                </a:effectLst>
                <a:latin typeface="Avenir Next Medium" panose="020B0503020202020204" pitchFamily="34" charset="0"/>
                <a:ea typeface="Roboto Light" panose="02000000000000000000" pitchFamily="2" charset="0"/>
              </a:rPr>
            </a:br>
            <a:r>
              <a:rPr lang="en-US" sz="2000" i="1">
                <a:ln w="0"/>
                <a:solidFill>
                  <a:schemeClr val="tx1">
                    <a:lumMod val="75000"/>
                    <a:lumOff val="25000"/>
                  </a:schemeClr>
                </a:solidFill>
                <a:effectLst>
                  <a:outerShdw blurRad="38100" dist="19050" dir="2700000" algn="tl" rotWithShape="0">
                    <a:schemeClr val="dk1">
                      <a:alpha val="40000"/>
                    </a:schemeClr>
                  </a:outerShdw>
                </a:effectLst>
                <a:latin typeface="Avenir Next Medium" panose="020B0503020202020204" pitchFamily="34" charset="0"/>
                <a:ea typeface="Roboto Light" panose="02000000000000000000" pitchFamily="2" charset="0"/>
              </a:rPr>
              <a:t>thermal efficiency </a:t>
            </a:r>
            <a:br>
              <a:rPr lang="en-US" sz="2000" i="1">
                <a:ln w="0"/>
                <a:solidFill>
                  <a:schemeClr val="tx1">
                    <a:lumMod val="75000"/>
                    <a:lumOff val="25000"/>
                  </a:schemeClr>
                </a:solidFill>
                <a:effectLst>
                  <a:outerShdw blurRad="38100" dist="19050" dir="2700000" algn="tl" rotWithShape="0">
                    <a:schemeClr val="dk1">
                      <a:alpha val="40000"/>
                    </a:schemeClr>
                  </a:outerShdw>
                </a:effectLst>
                <a:latin typeface="Avenir Next Medium" panose="020B0503020202020204" pitchFamily="34" charset="0"/>
                <a:ea typeface="Roboto Light" panose="02000000000000000000" pitchFamily="2" charset="0"/>
              </a:rPr>
            </a:br>
            <a:r>
              <a:rPr lang="en-US" sz="2000" i="1">
                <a:ln w="0"/>
                <a:solidFill>
                  <a:schemeClr val="tx1">
                    <a:lumMod val="75000"/>
                    <a:lumOff val="25000"/>
                  </a:schemeClr>
                </a:solidFill>
                <a:effectLst>
                  <a:outerShdw blurRad="38100" dist="19050" dir="2700000" algn="tl" rotWithShape="0">
                    <a:schemeClr val="dk1">
                      <a:alpha val="40000"/>
                    </a:schemeClr>
                  </a:outerShdw>
                </a:effectLst>
                <a:latin typeface="Avenir Next Medium" panose="020B0503020202020204" pitchFamily="34" charset="0"/>
                <a:ea typeface="Roboto Light" panose="02000000000000000000" pitchFamily="2" charset="0"/>
              </a:rPr>
              <a:t>of roof</a:t>
            </a:r>
          </a:p>
        </p:txBody>
      </p:sp>
      <p:sp>
        <p:nvSpPr>
          <p:cNvPr id="26" name="TextBox 25"/>
          <p:cNvSpPr txBox="1"/>
          <p:nvPr/>
        </p:nvSpPr>
        <p:spPr>
          <a:xfrm>
            <a:off x="5054913" y="4856037"/>
            <a:ext cx="2060155" cy="584329"/>
          </a:xfrm>
          <a:prstGeom prst="rect">
            <a:avLst/>
          </a:prstGeom>
          <a:noFill/>
        </p:spPr>
        <p:txBody>
          <a:bodyPr wrap="square" lIns="0" tIns="0" rIns="0" bIns="0" rtlCol="0" anchor="ctr" anchorCtr="0">
            <a:noAutofit/>
          </a:bodyPr>
          <a:lstStyle/>
          <a:p>
            <a:pPr algn="ctr"/>
            <a:r>
              <a:rPr lang="en-GB" sz="2000" b="1">
                <a:solidFill>
                  <a:schemeClr val="tx1">
                    <a:lumMod val="75000"/>
                    <a:lumOff val="25000"/>
                  </a:schemeClr>
                </a:solidFill>
                <a:latin typeface="Avenir Next Medium" panose="020B0503020202020204" pitchFamily="34" charset="0"/>
              </a:rPr>
              <a:t>Conserves Energy</a:t>
            </a:r>
          </a:p>
        </p:txBody>
      </p:sp>
      <p:sp>
        <p:nvSpPr>
          <p:cNvPr id="27" name="TextBox 26"/>
          <p:cNvSpPr txBox="1"/>
          <p:nvPr/>
        </p:nvSpPr>
        <p:spPr>
          <a:xfrm>
            <a:off x="7883526" y="5432268"/>
            <a:ext cx="2098540" cy="1231107"/>
          </a:xfrm>
          <a:prstGeom prst="rect">
            <a:avLst/>
          </a:prstGeom>
          <a:noFill/>
        </p:spPr>
        <p:txBody>
          <a:bodyPr wrap="square" lIns="0" tIns="0" rIns="0" bIns="0" rtlCol="0" anchor="ctr" anchorCtr="0">
            <a:normAutofit/>
          </a:bodyPr>
          <a:lstStyle/>
          <a:p>
            <a:pPr algn="ctr"/>
            <a:r>
              <a:rPr lang="en-US" sz="2000" i="1">
                <a:ln w="0"/>
                <a:solidFill>
                  <a:schemeClr val="tx1">
                    <a:lumMod val="75000"/>
                    <a:lumOff val="25000"/>
                  </a:schemeClr>
                </a:solidFill>
                <a:effectLst>
                  <a:outerShdw blurRad="38100" dist="19050" dir="2700000" algn="tl" rotWithShape="0">
                    <a:schemeClr val="dk1">
                      <a:alpha val="40000"/>
                    </a:schemeClr>
                  </a:outerShdw>
                </a:effectLst>
                <a:latin typeface="Avenir Next Medium" panose="020B0503020202020204" pitchFamily="34" charset="0"/>
                <a:ea typeface="Roboto Light" panose="02000000000000000000" pitchFamily="2" charset="0"/>
              </a:rPr>
              <a:t>Improves </a:t>
            </a:r>
            <a:br>
              <a:rPr lang="en-US" sz="2000" i="1">
                <a:ln w="0"/>
                <a:solidFill>
                  <a:schemeClr val="tx1">
                    <a:lumMod val="75000"/>
                    <a:lumOff val="25000"/>
                  </a:schemeClr>
                </a:solidFill>
                <a:effectLst>
                  <a:outerShdw blurRad="38100" dist="19050" dir="2700000" algn="tl" rotWithShape="0">
                    <a:schemeClr val="dk1">
                      <a:alpha val="40000"/>
                    </a:schemeClr>
                  </a:outerShdw>
                </a:effectLst>
                <a:latin typeface="Avenir Next Medium" panose="020B0503020202020204" pitchFamily="34" charset="0"/>
                <a:ea typeface="Roboto Light" panose="02000000000000000000" pitchFamily="2" charset="0"/>
              </a:rPr>
            </a:br>
            <a:r>
              <a:rPr lang="en-US" sz="2000" i="1">
                <a:ln w="0"/>
                <a:solidFill>
                  <a:schemeClr val="tx1">
                    <a:lumMod val="75000"/>
                    <a:lumOff val="25000"/>
                  </a:schemeClr>
                </a:solidFill>
                <a:effectLst>
                  <a:outerShdw blurRad="38100" dist="19050" dir="2700000" algn="tl" rotWithShape="0">
                    <a:schemeClr val="dk1">
                      <a:alpha val="40000"/>
                    </a:schemeClr>
                  </a:outerShdw>
                </a:effectLst>
                <a:latin typeface="Avenir Next Medium" panose="020B0503020202020204" pitchFamily="34" charset="0"/>
                <a:ea typeface="Roboto Light" panose="02000000000000000000" pitchFamily="2" charset="0"/>
              </a:rPr>
              <a:t>long-term performance</a:t>
            </a:r>
          </a:p>
        </p:txBody>
      </p:sp>
      <p:sp>
        <p:nvSpPr>
          <p:cNvPr id="28" name="TextBox 27"/>
          <p:cNvSpPr txBox="1"/>
          <p:nvPr/>
        </p:nvSpPr>
        <p:spPr>
          <a:xfrm>
            <a:off x="7993358" y="4962567"/>
            <a:ext cx="1866465" cy="473971"/>
          </a:xfrm>
          <a:prstGeom prst="rect">
            <a:avLst/>
          </a:prstGeom>
          <a:noFill/>
        </p:spPr>
        <p:txBody>
          <a:bodyPr wrap="square" lIns="0" tIns="0" rIns="0" bIns="0" rtlCol="0" anchor="ctr" anchorCtr="0">
            <a:noAutofit/>
          </a:bodyPr>
          <a:lstStyle/>
          <a:p>
            <a:pPr algn="ctr"/>
            <a:r>
              <a:rPr lang="en-GB" sz="2000" b="1">
                <a:solidFill>
                  <a:schemeClr val="tx1">
                    <a:lumMod val="75000"/>
                    <a:lumOff val="25000"/>
                  </a:schemeClr>
                </a:solidFill>
                <a:latin typeface="Avenir Next Medium" panose="020B0503020202020204" pitchFamily="34" charset="0"/>
              </a:rPr>
              <a:t>Extends Roof Life Span</a:t>
            </a:r>
          </a:p>
        </p:txBody>
      </p:sp>
      <p:sp>
        <p:nvSpPr>
          <p:cNvPr id="15" name="Flowchart: Data 4"/>
          <p:cNvSpPr/>
          <p:nvPr/>
        </p:nvSpPr>
        <p:spPr>
          <a:xfrm rot="10800000">
            <a:off x="9627066" y="1099644"/>
            <a:ext cx="2622553" cy="575822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411 w 8000"/>
              <a:gd name="connsiteY0" fmla="*/ 9980 h 10000"/>
              <a:gd name="connsiteX1" fmla="*/ 0 w 8000"/>
              <a:gd name="connsiteY1" fmla="*/ 0 h 10000"/>
              <a:gd name="connsiteX2" fmla="*/ 8000 w 8000"/>
              <a:gd name="connsiteY2" fmla="*/ 0 h 10000"/>
              <a:gd name="connsiteX3" fmla="*/ 6000 w 8000"/>
              <a:gd name="connsiteY3" fmla="*/ 10000 h 10000"/>
              <a:gd name="connsiteX4" fmla="*/ 1411 w 8000"/>
              <a:gd name="connsiteY4" fmla="*/ 9980 h 10000"/>
              <a:gd name="connsiteX0" fmla="*/ 0 w 8236"/>
              <a:gd name="connsiteY0" fmla="*/ 9980 h 10000"/>
              <a:gd name="connsiteX1" fmla="*/ 1449 w 8236"/>
              <a:gd name="connsiteY1" fmla="*/ 20 h 10000"/>
              <a:gd name="connsiteX2" fmla="*/ 8236 w 8236"/>
              <a:gd name="connsiteY2" fmla="*/ 0 h 10000"/>
              <a:gd name="connsiteX3" fmla="*/ 5736 w 8236"/>
              <a:gd name="connsiteY3" fmla="*/ 10000 h 10000"/>
              <a:gd name="connsiteX4" fmla="*/ 0 w 8236"/>
              <a:gd name="connsiteY4" fmla="*/ 9980 h 10000"/>
              <a:gd name="connsiteX0" fmla="*/ 0 w 8987"/>
              <a:gd name="connsiteY0" fmla="*/ 10000 h 10000"/>
              <a:gd name="connsiteX1" fmla="*/ 746 w 8987"/>
              <a:gd name="connsiteY1" fmla="*/ 20 h 10000"/>
              <a:gd name="connsiteX2" fmla="*/ 8987 w 8987"/>
              <a:gd name="connsiteY2" fmla="*/ 0 h 10000"/>
              <a:gd name="connsiteX3" fmla="*/ 5952 w 8987"/>
              <a:gd name="connsiteY3" fmla="*/ 10000 h 10000"/>
              <a:gd name="connsiteX4" fmla="*/ 0 w 8987"/>
              <a:gd name="connsiteY4" fmla="*/ 10000 h 10000"/>
              <a:gd name="connsiteX0" fmla="*/ 0 w 9499"/>
              <a:gd name="connsiteY0" fmla="*/ 10000 h 10000"/>
              <a:gd name="connsiteX1" fmla="*/ 329 w 9499"/>
              <a:gd name="connsiteY1" fmla="*/ 20 h 10000"/>
              <a:gd name="connsiteX2" fmla="*/ 9499 w 9499"/>
              <a:gd name="connsiteY2" fmla="*/ 0 h 10000"/>
              <a:gd name="connsiteX3" fmla="*/ 6122 w 9499"/>
              <a:gd name="connsiteY3" fmla="*/ 10000 h 10000"/>
              <a:gd name="connsiteX4" fmla="*/ 0 w 9499"/>
              <a:gd name="connsiteY4" fmla="*/ 10000 h 10000"/>
              <a:gd name="connsiteX0" fmla="*/ 249 w 9722"/>
              <a:gd name="connsiteY0" fmla="*/ 10020 h 10020"/>
              <a:gd name="connsiteX1" fmla="*/ 68 w 9722"/>
              <a:gd name="connsiteY1" fmla="*/ 20 h 10020"/>
              <a:gd name="connsiteX2" fmla="*/ 9722 w 9722"/>
              <a:gd name="connsiteY2" fmla="*/ 0 h 10020"/>
              <a:gd name="connsiteX3" fmla="*/ 6167 w 9722"/>
              <a:gd name="connsiteY3" fmla="*/ 10000 h 10020"/>
              <a:gd name="connsiteX4" fmla="*/ 249 w 9722"/>
              <a:gd name="connsiteY4" fmla="*/ 10020 h 10020"/>
              <a:gd name="connsiteX0" fmla="*/ 51 w 10021"/>
              <a:gd name="connsiteY0" fmla="*/ 10000 h 10000"/>
              <a:gd name="connsiteX1" fmla="*/ 91 w 10021"/>
              <a:gd name="connsiteY1" fmla="*/ 20 h 10000"/>
              <a:gd name="connsiteX2" fmla="*/ 10021 w 10021"/>
              <a:gd name="connsiteY2" fmla="*/ 0 h 10000"/>
              <a:gd name="connsiteX3" fmla="*/ 6364 w 10021"/>
              <a:gd name="connsiteY3" fmla="*/ 9980 h 10000"/>
              <a:gd name="connsiteX4" fmla="*/ 51 w 10021"/>
              <a:gd name="connsiteY4" fmla="*/ 10000 h 10000"/>
              <a:gd name="connsiteX0" fmla="*/ 51 w 10021"/>
              <a:gd name="connsiteY0" fmla="*/ 10000 h 10000"/>
              <a:gd name="connsiteX1" fmla="*/ 91 w 10021"/>
              <a:gd name="connsiteY1" fmla="*/ 20 h 10000"/>
              <a:gd name="connsiteX2" fmla="*/ 10021 w 10021"/>
              <a:gd name="connsiteY2" fmla="*/ 0 h 10000"/>
              <a:gd name="connsiteX3" fmla="*/ 216 w 10021"/>
              <a:gd name="connsiteY3" fmla="*/ 9919 h 10000"/>
              <a:gd name="connsiteX4" fmla="*/ 51 w 10021"/>
              <a:gd name="connsiteY4" fmla="*/ 10000 h 10000"/>
              <a:gd name="connsiteX0" fmla="*/ 0 w 10533"/>
              <a:gd name="connsiteY0" fmla="*/ 10000 h 10000"/>
              <a:gd name="connsiteX1" fmla="*/ 603 w 10533"/>
              <a:gd name="connsiteY1" fmla="*/ 20 h 10000"/>
              <a:gd name="connsiteX2" fmla="*/ 10533 w 10533"/>
              <a:gd name="connsiteY2" fmla="*/ 0 h 10000"/>
              <a:gd name="connsiteX3" fmla="*/ 728 w 10533"/>
              <a:gd name="connsiteY3" fmla="*/ 9919 h 10000"/>
              <a:gd name="connsiteX4" fmla="*/ 0 w 10533"/>
              <a:gd name="connsiteY4" fmla="*/ 10000 h 10000"/>
              <a:gd name="connsiteX0" fmla="*/ 0 w 10533"/>
              <a:gd name="connsiteY0" fmla="*/ 10000 h 10046"/>
              <a:gd name="connsiteX1" fmla="*/ 603 w 10533"/>
              <a:gd name="connsiteY1" fmla="*/ 20 h 10046"/>
              <a:gd name="connsiteX2" fmla="*/ 10533 w 10533"/>
              <a:gd name="connsiteY2" fmla="*/ 0 h 10046"/>
              <a:gd name="connsiteX3" fmla="*/ 728 w 10533"/>
              <a:gd name="connsiteY3" fmla="*/ 10046 h 10046"/>
              <a:gd name="connsiteX4" fmla="*/ 0 w 10533"/>
              <a:gd name="connsiteY4" fmla="*/ 10000 h 10046"/>
              <a:gd name="connsiteX0" fmla="*/ 0 w 10627"/>
              <a:gd name="connsiteY0" fmla="*/ 10063 h 10063"/>
              <a:gd name="connsiteX1" fmla="*/ 697 w 10627"/>
              <a:gd name="connsiteY1" fmla="*/ 20 h 10063"/>
              <a:gd name="connsiteX2" fmla="*/ 10627 w 10627"/>
              <a:gd name="connsiteY2" fmla="*/ 0 h 10063"/>
              <a:gd name="connsiteX3" fmla="*/ 822 w 10627"/>
              <a:gd name="connsiteY3" fmla="*/ 10046 h 10063"/>
              <a:gd name="connsiteX4" fmla="*/ 0 w 10627"/>
              <a:gd name="connsiteY4" fmla="*/ 10063 h 10063"/>
              <a:gd name="connsiteX0" fmla="*/ 0 w 10627"/>
              <a:gd name="connsiteY0" fmla="*/ 10063 h 10063"/>
              <a:gd name="connsiteX1" fmla="*/ 697 w 10627"/>
              <a:gd name="connsiteY1" fmla="*/ 20 h 10063"/>
              <a:gd name="connsiteX2" fmla="*/ 10627 w 10627"/>
              <a:gd name="connsiteY2" fmla="*/ 0 h 10063"/>
              <a:gd name="connsiteX3" fmla="*/ 775 w 10627"/>
              <a:gd name="connsiteY3" fmla="*/ 9898 h 10063"/>
              <a:gd name="connsiteX4" fmla="*/ 0 w 10627"/>
              <a:gd name="connsiteY4" fmla="*/ 10063 h 10063"/>
              <a:gd name="connsiteX0" fmla="*/ 0 w 11190"/>
              <a:gd name="connsiteY0" fmla="*/ 11142 h 11142"/>
              <a:gd name="connsiteX1" fmla="*/ 1260 w 11190"/>
              <a:gd name="connsiteY1" fmla="*/ 20 h 11142"/>
              <a:gd name="connsiteX2" fmla="*/ 11190 w 11190"/>
              <a:gd name="connsiteY2" fmla="*/ 0 h 11142"/>
              <a:gd name="connsiteX3" fmla="*/ 1338 w 11190"/>
              <a:gd name="connsiteY3" fmla="*/ 9898 h 11142"/>
              <a:gd name="connsiteX4" fmla="*/ 0 w 11190"/>
              <a:gd name="connsiteY4" fmla="*/ 11142 h 11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0" h="11142">
                <a:moveTo>
                  <a:pt x="0" y="11142"/>
                </a:moveTo>
                <a:cubicBezTo>
                  <a:pt x="300" y="7822"/>
                  <a:pt x="961" y="3340"/>
                  <a:pt x="1260" y="20"/>
                </a:cubicBezTo>
                <a:lnTo>
                  <a:pt x="11190" y="0"/>
                </a:lnTo>
                <a:lnTo>
                  <a:pt x="1338" y="9898"/>
                </a:lnTo>
                <a:lnTo>
                  <a:pt x="0" y="11142"/>
                </a:lnTo>
                <a:close/>
              </a:path>
            </a:pathLst>
          </a:custGeom>
          <a:solidFill>
            <a:srgbClr val="404043"/>
          </a:solidFill>
          <a:ln>
            <a:noFill/>
          </a:ln>
          <a:effectLst>
            <a:outerShdw blurRad="203200" dist="1270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14" name="Flowchart: Data 4"/>
          <p:cNvSpPr/>
          <p:nvPr/>
        </p:nvSpPr>
        <p:spPr>
          <a:xfrm rot="10800000">
            <a:off x="9753322" y="1232139"/>
            <a:ext cx="2496195" cy="562586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411 w 8000"/>
              <a:gd name="connsiteY0" fmla="*/ 9980 h 10000"/>
              <a:gd name="connsiteX1" fmla="*/ 0 w 8000"/>
              <a:gd name="connsiteY1" fmla="*/ 0 h 10000"/>
              <a:gd name="connsiteX2" fmla="*/ 8000 w 8000"/>
              <a:gd name="connsiteY2" fmla="*/ 0 h 10000"/>
              <a:gd name="connsiteX3" fmla="*/ 6000 w 8000"/>
              <a:gd name="connsiteY3" fmla="*/ 10000 h 10000"/>
              <a:gd name="connsiteX4" fmla="*/ 1411 w 8000"/>
              <a:gd name="connsiteY4" fmla="*/ 9980 h 10000"/>
              <a:gd name="connsiteX0" fmla="*/ 0 w 8236"/>
              <a:gd name="connsiteY0" fmla="*/ 9980 h 10000"/>
              <a:gd name="connsiteX1" fmla="*/ 1449 w 8236"/>
              <a:gd name="connsiteY1" fmla="*/ 20 h 10000"/>
              <a:gd name="connsiteX2" fmla="*/ 8236 w 8236"/>
              <a:gd name="connsiteY2" fmla="*/ 0 h 10000"/>
              <a:gd name="connsiteX3" fmla="*/ 5736 w 8236"/>
              <a:gd name="connsiteY3" fmla="*/ 10000 h 10000"/>
              <a:gd name="connsiteX4" fmla="*/ 0 w 8236"/>
              <a:gd name="connsiteY4" fmla="*/ 9980 h 10000"/>
              <a:gd name="connsiteX0" fmla="*/ 0 w 8987"/>
              <a:gd name="connsiteY0" fmla="*/ 10000 h 10000"/>
              <a:gd name="connsiteX1" fmla="*/ 746 w 8987"/>
              <a:gd name="connsiteY1" fmla="*/ 20 h 10000"/>
              <a:gd name="connsiteX2" fmla="*/ 8987 w 8987"/>
              <a:gd name="connsiteY2" fmla="*/ 0 h 10000"/>
              <a:gd name="connsiteX3" fmla="*/ 5952 w 8987"/>
              <a:gd name="connsiteY3" fmla="*/ 10000 h 10000"/>
              <a:gd name="connsiteX4" fmla="*/ 0 w 8987"/>
              <a:gd name="connsiteY4" fmla="*/ 10000 h 10000"/>
              <a:gd name="connsiteX0" fmla="*/ 0 w 9499"/>
              <a:gd name="connsiteY0" fmla="*/ 10000 h 10000"/>
              <a:gd name="connsiteX1" fmla="*/ 329 w 9499"/>
              <a:gd name="connsiteY1" fmla="*/ 20 h 10000"/>
              <a:gd name="connsiteX2" fmla="*/ 9499 w 9499"/>
              <a:gd name="connsiteY2" fmla="*/ 0 h 10000"/>
              <a:gd name="connsiteX3" fmla="*/ 6122 w 9499"/>
              <a:gd name="connsiteY3" fmla="*/ 10000 h 10000"/>
              <a:gd name="connsiteX4" fmla="*/ 0 w 9499"/>
              <a:gd name="connsiteY4" fmla="*/ 10000 h 10000"/>
              <a:gd name="connsiteX0" fmla="*/ 249 w 9722"/>
              <a:gd name="connsiteY0" fmla="*/ 10020 h 10020"/>
              <a:gd name="connsiteX1" fmla="*/ 68 w 9722"/>
              <a:gd name="connsiteY1" fmla="*/ 20 h 10020"/>
              <a:gd name="connsiteX2" fmla="*/ 9722 w 9722"/>
              <a:gd name="connsiteY2" fmla="*/ 0 h 10020"/>
              <a:gd name="connsiteX3" fmla="*/ 6167 w 9722"/>
              <a:gd name="connsiteY3" fmla="*/ 10000 h 10020"/>
              <a:gd name="connsiteX4" fmla="*/ 249 w 9722"/>
              <a:gd name="connsiteY4" fmla="*/ 10020 h 10020"/>
              <a:gd name="connsiteX0" fmla="*/ 51 w 10021"/>
              <a:gd name="connsiteY0" fmla="*/ 10000 h 10000"/>
              <a:gd name="connsiteX1" fmla="*/ 91 w 10021"/>
              <a:gd name="connsiteY1" fmla="*/ 20 h 10000"/>
              <a:gd name="connsiteX2" fmla="*/ 10021 w 10021"/>
              <a:gd name="connsiteY2" fmla="*/ 0 h 10000"/>
              <a:gd name="connsiteX3" fmla="*/ 6364 w 10021"/>
              <a:gd name="connsiteY3" fmla="*/ 9980 h 10000"/>
              <a:gd name="connsiteX4" fmla="*/ 51 w 10021"/>
              <a:gd name="connsiteY4" fmla="*/ 10000 h 10000"/>
              <a:gd name="connsiteX0" fmla="*/ 51 w 10021"/>
              <a:gd name="connsiteY0" fmla="*/ 10000 h 10000"/>
              <a:gd name="connsiteX1" fmla="*/ 91 w 10021"/>
              <a:gd name="connsiteY1" fmla="*/ 20 h 10000"/>
              <a:gd name="connsiteX2" fmla="*/ 10021 w 10021"/>
              <a:gd name="connsiteY2" fmla="*/ 0 h 10000"/>
              <a:gd name="connsiteX3" fmla="*/ 216 w 10021"/>
              <a:gd name="connsiteY3" fmla="*/ 9919 h 10000"/>
              <a:gd name="connsiteX4" fmla="*/ 51 w 10021"/>
              <a:gd name="connsiteY4" fmla="*/ 10000 h 10000"/>
              <a:gd name="connsiteX0" fmla="*/ 13 w 10027"/>
              <a:gd name="connsiteY0" fmla="*/ 10039 h 10039"/>
              <a:gd name="connsiteX1" fmla="*/ 97 w 10027"/>
              <a:gd name="connsiteY1" fmla="*/ 20 h 10039"/>
              <a:gd name="connsiteX2" fmla="*/ 10027 w 10027"/>
              <a:gd name="connsiteY2" fmla="*/ 0 h 10039"/>
              <a:gd name="connsiteX3" fmla="*/ 222 w 10027"/>
              <a:gd name="connsiteY3" fmla="*/ 9919 h 10039"/>
              <a:gd name="connsiteX4" fmla="*/ 13 w 10027"/>
              <a:gd name="connsiteY4" fmla="*/ 10039 h 10039"/>
              <a:gd name="connsiteX0" fmla="*/ 0 w 10014"/>
              <a:gd name="connsiteY0" fmla="*/ 10068 h 10068"/>
              <a:gd name="connsiteX1" fmla="*/ 121 w 10014"/>
              <a:gd name="connsiteY1" fmla="*/ 0 h 10068"/>
              <a:gd name="connsiteX2" fmla="*/ 10014 w 10014"/>
              <a:gd name="connsiteY2" fmla="*/ 29 h 10068"/>
              <a:gd name="connsiteX3" fmla="*/ 209 w 10014"/>
              <a:gd name="connsiteY3" fmla="*/ 9948 h 10068"/>
              <a:gd name="connsiteX4" fmla="*/ 0 w 10014"/>
              <a:gd name="connsiteY4" fmla="*/ 10068 h 10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4" h="10068">
                <a:moveTo>
                  <a:pt x="0" y="10068"/>
                </a:moveTo>
                <a:cubicBezTo>
                  <a:pt x="300" y="6748"/>
                  <a:pt x="-178" y="3320"/>
                  <a:pt x="121" y="0"/>
                </a:cubicBezTo>
                <a:lnTo>
                  <a:pt x="10014" y="29"/>
                </a:lnTo>
                <a:lnTo>
                  <a:pt x="209" y="9948"/>
                </a:lnTo>
                <a:lnTo>
                  <a:pt x="0" y="10068"/>
                </a:lnTo>
                <a:close/>
              </a:path>
            </a:pathLst>
          </a:custGeom>
          <a:solidFill>
            <a:srgbClr val="AA272F"/>
          </a:solidFill>
          <a:ln>
            <a:noFill/>
          </a:ln>
          <a:effectLst>
            <a:outerShdw blurRad="2921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20" name="Title 1">
            <a:extLst>
              <a:ext uri="{FF2B5EF4-FFF2-40B4-BE49-F238E27FC236}">
                <a16:creationId xmlns:a16="http://schemas.microsoft.com/office/drawing/2014/main" id="{88661CFF-49FB-654B-AF34-AC27AF7080C7}"/>
              </a:ext>
            </a:extLst>
          </p:cNvPr>
          <p:cNvSpPr txBox="1">
            <a:spLocks/>
          </p:cNvSpPr>
          <p:nvPr/>
        </p:nvSpPr>
        <p:spPr>
          <a:xfrm>
            <a:off x="1981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a:latin typeface="Avenir Next" panose="020B0503020202020204" pitchFamily="34" charset="0"/>
              </a:rPr>
              <a:t>Sustainable Solutions </a:t>
            </a:r>
          </a:p>
        </p:txBody>
      </p:sp>
      <p:sp>
        <p:nvSpPr>
          <p:cNvPr id="2" name="Rectangle 1">
            <a:extLst>
              <a:ext uri="{FF2B5EF4-FFF2-40B4-BE49-F238E27FC236}">
                <a16:creationId xmlns:a16="http://schemas.microsoft.com/office/drawing/2014/main" id="{AFA75EDA-4087-6742-84BD-3AC14250825D}"/>
              </a:ext>
            </a:extLst>
          </p:cNvPr>
          <p:cNvSpPr/>
          <p:nvPr/>
        </p:nvSpPr>
        <p:spPr>
          <a:xfrm>
            <a:off x="2973785" y="1059902"/>
            <a:ext cx="6096000" cy="769441"/>
          </a:xfrm>
          <a:prstGeom prst="rect">
            <a:avLst/>
          </a:prstGeom>
        </p:spPr>
        <p:txBody>
          <a:bodyPr>
            <a:spAutoFit/>
          </a:bodyPr>
          <a:lstStyle/>
          <a:p>
            <a:pPr algn="ctr" defTabSz="914400"/>
            <a:r>
              <a:rPr lang="en-US" sz="2400">
                <a:solidFill>
                  <a:prstClr val="black"/>
                </a:solidFill>
                <a:latin typeface="Avenir Next Medium" panose="020B0503020202020204" pitchFamily="34" charset="0"/>
              </a:rPr>
              <a:t>What is a “Sustainable” Roof?</a:t>
            </a:r>
          </a:p>
          <a:p>
            <a:pPr defTabSz="914400"/>
            <a:endParaRPr lang="en-US" sz="2000">
              <a:solidFill>
                <a:prstClr val="black"/>
              </a:solidFill>
            </a:endParaRPr>
          </a:p>
        </p:txBody>
      </p:sp>
      <p:sp>
        <p:nvSpPr>
          <p:cNvPr id="30" name="TextBox 29">
            <a:extLst>
              <a:ext uri="{FF2B5EF4-FFF2-40B4-BE49-F238E27FC236}">
                <a16:creationId xmlns:a16="http://schemas.microsoft.com/office/drawing/2014/main" id="{7396775B-82F3-DE4F-B54B-29202C602719}"/>
              </a:ext>
            </a:extLst>
          </p:cNvPr>
          <p:cNvSpPr txBox="1"/>
          <p:nvPr/>
        </p:nvSpPr>
        <p:spPr>
          <a:xfrm>
            <a:off x="3469788" y="1500795"/>
            <a:ext cx="5410200" cy="523220"/>
          </a:xfrm>
          <a:prstGeom prst="rect">
            <a:avLst/>
          </a:prstGeom>
          <a:noFill/>
        </p:spPr>
        <p:txBody>
          <a:bodyPr wrap="square" rtlCol="0">
            <a:spAutoFit/>
          </a:bodyPr>
          <a:lstStyle/>
          <a:p>
            <a:pPr algn="ctr" defTabSz="914400"/>
            <a:r>
              <a:rPr lang="en-US" sz="1400" i="1">
                <a:solidFill>
                  <a:prstClr val="black"/>
                </a:solidFill>
                <a:latin typeface="Avenir Next Medium" panose="020B0503020202020204" pitchFamily="34" charset="0"/>
              </a:rPr>
              <a:t>International Council for Research and Innovation in Building and Construction…formerly CIB</a:t>
            </a:r>
          </a:p>
        </p:txBody>
      </p:sp>
    </p:spTree>
    <p:extLst>
      <p:ext uri="{BB962C8B-B14F-4D97-AF65-F5344CB8AC3E}">
        <p14:creationId xmlns:p14="http://schemas.microsoft.com/office/powerpoint/2010/main" val="325613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40000" fill="hold" grpId="0" nodeType="withEffect">
                                  <p:stCondLst>
                                    <p:cond delay="20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500" fill="hold"/>
                                        <p:tgtEl>
                                          <p:spTgt spid="22"/>
                                        </p:tgtEl>
                                        <p:attrNameLst>
                                          <p:attrName>ppt_x</p:attrName>
                                        </p:attrNameLst>
                                      </p:cBhvr>
                                      <p:tavLst>
                                        <p:tav tm="0">
                                          <p:val>
                                            <p:strVal val="#ppt_x"/>
                                          </p:val>
                                        </p:tav>
                                        <p:tav tm="100000">
                                          <p:val>
                                            <p:strVal val="#ppt_x"/>
                                          </p:val>
                                        </p:tav>
                                      </p:tavLst>
                                    </p:anim>
                                    <p:anim calcmode="lin" valueType="num">
                                      <p:cBhvr additive="base">
                                        <p:cTn id="8" dur="1500" fill="hold"/>
                                        <p:tgtEl>
                                          <p:spTgt spid="22"/>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20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1500"/>
                                        <p:tgtEl>
                                          <p:spTgt spid="16"/>
                                        </p:tgtEl>
                                      </p:cBhvr>
                                    </p:animEffect>
                                  </p:childTnLst>
                                </p:cTn>
                              </p:par>
                              <p:par>
                                <p:cTn id="12" presetID="22" presetClass="entr" presetSubtype="1" fill="hold" grpId="0" nodeType="withEffect">
                                  <p:stCondLst>
                                    <p:cond delay="200"/>
                                  </p:stCondLst>
                                  <p:childTnLst>
                                    <p:set>
                                      <p:cBhvr>
                                        <p:cTn id="13" dur="1" fill="hold">
                                          <p:stCondLst>
                                            <p:cond delay="0"/>
                                          </p:stCondLst>
                                        </p:cTn>
                                        <p:tgtEl>
                                          <p:spTgt spid="17"/>
                                        </p:tgtEl>
                                        <p:attrNameLst>
                                          <p:attrName>style.visibility</p:attrName>
                                        </p:attrNameLst>
                                      </p:cBhvr>
                                      <p:to>
                                        <p:strVal val="visible"/>
                                      </p:to>
                                    </p:set>
                                    <p:animEffect transition="in" filter="wipe(up)">
                                      <p:cBhvr>
                                        <p:cTn id="14" dur="1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par>
                          <p:cTn id="20" fill="hold">
                            <p:stCondLst>
                              <p:cond delay="500"/>
                            </p:stCondLst>
                            <p:childTnLst>
                              <p:par>
                                <p:cTn id="21" presetID="10" presetClass="entr" presetSubtype="0" fill="hold" grpId="0" nodeType="afterEffect">
                                  <p:stCondLst>
                                    <p:cond delay="25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500"/>
                            </p:stCondLst>
                            <p:childTnLst>
                              <p:par>
                                <p:cTn id="30" presetID="10" presetClass="entr" presetSubtype="0" fill="hold" grpId="0" nodeType="afterEffect">
                                  <p:stCondLst>
                                    <p:cond delay="25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par>
                          <p:cTn id="38" fill="hold">
                            <p:stCondLst>
                              <p:cond delay="500"/>
                            </p:stCondLst>
                            <p:childTnLst>
                              <p:par>
                                <p:cTn id="39" presetID="10" presetClass="entr" presetSubtype="0" fill="hold" grpId="0" nodeType="afterEffect">
                                  <p:stCondLst>
                                    <p:cond delay="25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22" grpId="0" animBg="1"/>
      <p:bldP spid="23" grpId="0"/>
      <p:bldP spid="24" grpId="0"/>
      <p:bldP spid="25" grpId="0"/>
      <p:bldP spid="26" grpId="0"/>
      <p:bldP spid="27" grpId="0"/>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59">
            <a:extLst>
              <a:ext uri="{FF2B5EF4-FFF2-40B4-BE49-F238E27FC236}">
                <a16:creationId xmlns:a16="http://schemas.microsoft.com/office/drawing/2014/main" id="{815B1290-C850-F645-9CDF-273862618BD0}"/>
              </a:ext>
            </a:extLst>
          </p:cNvPr>
          <p:cNvSpPr>
            <a:spLocks noChangeAspect="1"/>
          </p:cNvSpPr>
          <p:nvPr/>
        </p:nvSpPr>
        <p:spPr>
          <a:xfrm rot="2700000">
            <a:off x="10194851" y="2901500"/>
            <a:ext cx="1097280" cy="1097280"/>
          </a:xfrm>
          <a:prstGeom prst="roundRect">
            <a:avLst/>
          </a:prstGeom>
          <a:solidFill>
            <a:schemeClr val="bg1">
              <a:lumMod val="85000"/>
            </a:schemeClr>
          </a:solidFill>
          <a:ln>
            <a:noFill/>
          </a:ln>
          <a:effectLst>
            <a:innerShdw blurRad="63500" dist="50800" dir="13500000">
              <a:prstClr val="black">
                <a:alpha val="50000"/>
              </a:prstClr>
            </a:innerShdw>
          </a:effectLst>
        </p:spPr>
        <p:txBody>
          <a:bodyPr vert="horz" wrap="square" lIns="121912" tIns="60956" rIns="121912" bIns="60956" numCol="1" anchor="t" anchorCtr="0" compatLnSpc="1">
            <a:prstTxWarp prst="textNoShape">
              <a:avLst/>
            </a:prstTxWarp>
            <a:normAutofit/>
          </a:bodyPr>
          <a:lstStyle/>
          <a:p>
            <a:endParaRPr lang="en-US">
              <a:solidFill>
                <a:srgbClr val="F8F8F8"/>
              </a:solidFill>
            </a:endParaRPr>
          </a:p>
        </p:txBody>
      </p:sp>
      <p:sp>
        <p:nvSpPr>
          <p:cNvPr id="63" name="Rectangle 62"/>
          <p:cNvSpPr/>
          <p:nvPr/>
        </p:nvSpPr>
        <p:spPr>
          <a:xfrm>
            <a:off x="-73237" y="21140"/>
            <a:ext cx="12192000" cy="6858000"/>
          </a:xfrm>
          <a:prstGeom prst="rect">
            <a:avLst/>
          </a:prstGeom>
          <a:solidFill>
            <a:srgbClr val="40404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solidFill>
                <a:srgbClr val="F8F8F8"/>
              </a:solidFill>
            </a:endParaRPr>
          </a:p>
        </p:txBody>
      </p:sp>
      <p:grpSp>
        <p:nvGrpSpPr>
          <p:cNvPr id="64" name="Group 63"/>
          <p:cNvGrpSpPr/>
          <p:nvPr/>
        </p:nvGrpSpPr>
        <p:grpSpPr>
          <a:xfrm>
            <a:off x="10371929" y="0"/>
            <a:ext cx="1839059" cy="6858000"/>
            <a:chOff x="10371927" y="1629274"/>
            <a:chExt cx="1839059" cy="3514464"/>
          </a:xfrm>
        </p:grpSpPr>
        <p:sp>
          <p:nvSpPr>
            <p:cNvPr id="65" name="Right Triangle 64"/>
            <p:cNvSpPr/>
            <p:nvPr/>
          </p:nvSpPr>
          <p:spPr>
            <a:xfrm flipH="1">
              <a:off x="10371927" y="2414016"/>
              <a:ext cx="1828543" cy="2729722"/>
            </a:xfrm>
            <a:prstGeom prst="rtTriangle">
              <a:avLst/>
            </a:prstGeom>
            <a:solidFill>
              <a:schemeClr val="accent2"/>
            </a:solidFill>
            <a:ln>
              <a:noFill/>
            </a:ln>
            <a:effectLst>
              <a:outerShdw blurRad="2667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8F8F8"/>
                </a:solidFill>
              </a:endParaRPr>
            </a:p>
          </p:txBody>
        </p:sp>
        <p:sp>
          <p:nvSpPr>
            <p:cNvPr id="66" name="Right Triangle 65"/>
            <p:cNvSpPr/>
            <p:nvPr/>
          </p:nvSpPr>
          <p:spPr>
            <a:xfrm rot="10800000">
              <a:off x="10388282" y="1629274"/>
              <a:ext cx="1822704" cy="2763827"/>
            </a:xfrm>
            <a:prstGeom prst="rtTriangle">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a:effectLst>
              <a:outerShdw blurRad="152400" dist="63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8F8F8"/>
                </a:solidFill>
              </a:endParaRPr>
            </a:p>
          </p:txBody>
        </p:sp>
      </p:grpSp>
      <p:sp>
        <p:nvSpPr>
          <p:cNvPr id="49" name="Text 48" hidden="1"/>
          <p:cNvSpPr txBox="1"/>
          <p:nvPr/>
        </p:nvSpPr>
        <p:spPr>
          <a:xfrm>
            <a:off x="426720" y="589241"/>
            <a:ext cx="1117600" cy="410369"/>
          </a:xfrm>
          <a:prstGeom prst="rect">
            <a:avLst/>
          </a:prstGeom>
          <a:noFill/>
        </p:spPr>
        <p:txBody>
          <a:bodyPr wrap="square" lIns="121912" tIns="60956" rIns="121912" bIns="60956" rtlCol="0">
            <a:normAutofit lnSpcReduction="10000"/>
          </a:bodyPr>
          <a:lstStyle/>
          <a:p>
            <a:pPr algn="ctr"/>
            <a:r>
              <a:rPr lang="en-US">
                <a:solidFill>
                  <a:srgbClr val="F8F8F8">
                    <a:lumMod val="50000"/>
                    <a:lumOff val="50000"/>
                  </a:srgbClr>
                </a:solidFill>
              </a:rPr>
              <a:t>1990</a:t>
            </a:r>
          </a:p>
        </p:txBody>
      </p:sp>
      <p:sp>
        <p:nvSpPr>
          <p:cNvPr id="76" name="Text 75" hidden="1"/>
          <p:cNvSpPr txBox="1"/>
          <p:nvPr/>
        </p:nvSpPr>
        <p:spPr>
          <a:xfrm>
            <a:off x="1473200" y="1733351"/>
            <a:ext cx="1117600" cy="410369"/>
          </a:xfrm>
          <a:prstGeom prst="rect">
            <a:avLst/>
          </a:prstGeom>
          <a:noFill/>
        </p:spPr>
        <p:txBody>
          <a:bodyPr wrap="square" lIns="121912" tIns="60956" rIns="121912" bIns="60956" rtlCol="0">
            <a:normAutofit lnSpcReduction="10000"/>
          </a:bodyPr>
          <a:lstStyle/>
          <a:p>
            <a:pPr algn="ctr"/>
            <a:r>
              <a:rPr lang="en-US">
                <a:solidFill>
                  <a:srgbClr val="F8F8F8">
                    <a:lumMod val="50000"/>
                    <a:lumOff val="50000"/>
                  </a:srgbClr>
                </a:solidFill>
              </a:rPr>
              <a:t>1995</a:t>
            </a:r>
          </a:p>
        </p:txBody>
      </p:sp>
      <p:sp>
        <p:nvSpPr>
          <p:cNvPr id="77" name="Text 76" hidden="1"/>
          <p:cNvSpPr txBox="1"/>
          <p:nvPr/>
        </p:nvSpPr>
        <p:spPr>
          <a:xfrm>
            <a:off x="1934012" y="3246117"/>
            <a:ext cx="1117600" cy="410369"/>
          </a:xfrm>
          <a:prstGeom prst="rect">
            <a:avLst/>
          </a:prstGeom>
          <a:noFill/>
        </p:spPr>
        <p:txBody>
          <a:bodyPr wrap="square" lIns="121912" tIns="60956" rIns="121912" bIns="60956" rtlCol="0">
            <a:normAutofit lnSpcReduction="10000"/>
          </a:bodyPr>
          <a:lstStyle/>
          <a:p>
            <a:pPr algn="ctr"/>
            <a:r>
              <a:rPr lang="en-US">
                <a:solidFill>
                  <a:srgbClr val="F8F8F8">
                    <a:lumMod val="50000"/>
                    <a:lumOff val="50000"/>
                  </a:srgbClr>
                </a:solidFill>
              </a:rPr>
              <a:t>2000</a:t>
            </a:r>
          </a:p>
        </p:txBody>
      </p:sp>
      <p:sp>
        <p:nvSpPr>
          <p:cNvPr id="78" name="Text 77" hidden="1"/>
          <p:cNvSpPr txBox="1"/>
          <p:nvPr/>
        </p:nvSpPr>
        <p:spPr>
          <a:xfrm>
            <a:off x="1473200" y="4780502"/>
            <a:ext cx="1117600" cy="410369"/>
          </a:xfrm>
          <a:prstGeom prst="rect">
            <a:avLst/>
          </a:prstGeom>
          <a:noFill/>
        </p:spPr>
        <p:txBody>
          <a:bodyPr wrap="square" lIns="121912" tIns="60956" rIns="121912" bIns="60956" rtlCol="0">
            <a:normAutofit lnSpcReduction="10000"/>
          </a:bodyPr>
          <a:lstStyle/>
          <a:p>
            <a:pPr algn="ctr"/>
            <a:r>
              <a:rPr lang="en-US">
                <a:solidFill>
                  <a:srgbClr val="F8F8F8">
                    <a:lumMod val="50000"/>
                    <a:lumOff val="50000"/>
                  </a:srgbClr>
                </a:solidFill>
              </a:rPr>
              <a:t>2005</a:t>
            </a:r>
          </a:p>
        </p:txBody>
      </p:sp>
      <p:sp>
        <p:nvSpPr>
          <p:cNvPr id="79" name="Text 78" hidden="1"/>
          <p:cNvSpPr txBox="1"/>
          <p:nvPr/>
        </p:nvSpPr>
        <p:spPr>
          <a:xfrm>
            <a:off x="416560" y="5909112"/>
            <a:ext cx="1117600" cy="410369"/>
          </a:xfrm>
          <a:prstGeom prst="rect">
            <a:avLst/>
          </a:prstGeom>
          <a:noFill/>
        </p:spPr>
        <p:txBody>
          <a:bodyPr wrap="square" lIns="121912" tIns="60956" rIns="121912" bIns="60956" rtlCol="0">
            <a:normAutofit lnSpcReduction="10000"/>
          </a:bodyPr>
          <a:lstStyle/>
          <a:p>
            <a:pPr algn="ctr"/>
            <a:r>
              <a:rPr lang="en-US">
                <a:solidFill>
                  <a:srgbClr val="F8F8F8">
                    <a:lumMod val="50000"/>
                    <a:lumOff val="50000"/>
                  </a:srgbClr>
                </a:solidFill>
              </a:rPr>
              <a:t>2010</a:t>
            </a:r>
          </a:p>
        </p:txBody>
      </p:sp>
      <p:grpSp>
        <p:nvGrpSpPr>
          <p:cNvPr id="39" name="Group 38">
            <a:extLst>
              <a:ext uri="{FF2B5EF4-FFF2-40B4-BE49-F238E27FC236}">
                <a16:creationId xmlns:a16="http://schemas.microsoft.com/office/drawing/2014/main" id="{0F55DD9A-2F59-D742-ACAB-4121FC27A997}"/>
              </a:ext>
            </a:extLst>
          </p:cNvPr>
          <p:cNvGrpSpPr/>
          <p:nvPr/>
        </p:nvGrpSpPr>
        <p:grpSpPr>
          <a:xfrm>
            <a:off x="6242" y="2978955"/>
            <a:ext cx="2067542" cy="2057398"/>
            <a:chOff x="6242" y="2978955"/>
            <a:chExt cx="2067542" cy="2057398"/>
          </a:xfrm>
        </p:grpSpPr>
        <p:sp>
          <p:nvSpPr>
            <p:cNvPr id="134" name="Text 133"/>
            <p:cNvSpPr txBox="1"/>
            <p:nvPr/>
          </p:nvSpPr>
          <p:spPr>
            <a:xfrm>
              <a:off x="6242" y="4293994"/>
              <a:ext cx="2067542" cy="742359"/>
            </a:xfrm>
            <a:prstGeom prst="rect">
              <a:avLst/>
            </a:prstGeom>
            <a:noFill/>
          </p:spPr>
          <p:txBody>
            <a:bodyPr wrap="square" lIns="0" tIns="0" rIns="0" bIns="0" rtlCol="0">
              <a:normAutofit/>
            </a:bodyPr>
            <a:lstStyle/>
            <a:p>
              <a:pPr algn="ctr"/>
              <a:r>
                <a:rPr lang="en-US" sz="2000">
                  <a:solidFill>
                    <a:schemeClr val="bg1"/>
                  </a:solidFill>
                  <a:latin typeface="Avenir Next" panose="020B0503020202020204" pitchFamily="34" charset="0"/>
                </a:rPr>
                <a:t>Project </a:t>
              </a:r>
            </a:p>
            <a:p>
              <a:pPr algn="ctr"/>
              <a:r>
                <a:rPr lang="en-US" sz="2000">
                  <a:solidFill>
                    <a:schemeClr val="bg1"/>
                  </a:solidFill>
                  <a:latin typeface="Avenir Next" panose="020B0503020202020204" pitchFamily="34" charset="0"/>
                </a:rPr>
                <a:t>Evaluation</a:t>
              </a:r>
            </a:p>
          </p:txBody>
        </p:sp>
        <p:grpSp>
          <p:nvGrpSpPr>
            <p:cNvPr id="26" name="Group 25">
              <a:extLst>
                <a:ext uri="{FF2B5EF4-FFF2-40B4-BE49-F238E27FC236}">
                  <a16:creationId xmlns:a16="http://schemas.microsoft.com/office/drawing/2014/main" id="{A2F9053C-7BFC-3940-B4AA-595BB3074B18}"/>
                </a:ext>
              </a:extLst>
            </p:cNvPr>
            <p:cNvGrpSpPr/>
            <p:nvPr/>
          </p:nvGrpSpPr>
          <p:grpSpPr>
            <a:xfrm>
              <a:off x="438784" y="2978955"/>
              <a:ext cx="1097280" cy="1097280"/>
              <a:chOff x="438784" y="2978955"/>
              <a:chExt cx="1097280" cy="1097280"/>
            </a:xfrm>
          </p:grpSpPr>
          <p:sp>
            <p:nvSpPr>
              <p:cNvPr id="44" name="Shape 43"/>
              <p:cNvSpPr>
                <a:spLocks noChangeAspect="1"/>
              </p:cNvSpPr>
              <p:nvPr/>
            </p:nvSpPr>
            <p:spPr>
              <a:xfrm rot="2700000">
                <a:off x="438784" y="2978955"/>
                <a:ext cx="1097280" cy="1097280"/>
              </a:xfrm>
              <a:prstGeom prst="roundRect">
                <a:avLst/>
              </a:prstGeom>
              <a:solidFill>
                <a:schemeClr val="bg1"/>
              </a:solidFill>
              <a:ln>
                <a:noFill/>
              </a:ln>
              <a:effectLst>
                <a:outerShdw blurRad="50800" dist="38100" dir="2700000" algn="tl" rotWithShape="0">
                  <a:prstClr val="black">
                    <a:alpha val="40000"/>
                  </a:prstClr>
                </a:outerShdw>
              </a:effectLst>
            </p:spPr>
            <p:txBody>
              <a:bodyPr vert="horz" wrap="square" lIns="121912" tIns="60956" rIns="121912" bIns="60956" numCol="1" anchor="t" anchorCtr="0" compatLnSpc="1">
                <a:prstTxWarp prst="textNoShape">
                  <a:avLst/>
                </a:prstTxWarp>
                <a:normAutofit/>
              </a:bodyPr>
              <a:lstStyle/>
              <a:p>
                <a:endParaRPr lang="en-US">
                  <a:solidFill>
                    <a:srgbClr val="F8F8F8"/>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089" y="3022073"/>
                <a:ext cx="867447" cy="867447"/>
              </a:xfrm>
              <a:prstGeom prst="rect">
                <a:avLst/>
              </a:prstGeom>
              <a:effectLst>
                <a:innerShdw blurRad="25400" dist="19050" dir="15480000">
                  <a:prstClr val="black">
                    <a:alpha val="29000"/>
                  </a:prstClr>
                </a:innerShdw>
              </a:effectLst>
            </p:spPr>
          </p:pic>
        </p:grpSp>
      </p:grpSp>
      <p:grpSp>
        <p:nvGrpSpPr>
          <p:cNvPr id="36" name="Group 35">
            <a:extLst>
              <a:ext uri="{FF2B5EF4-FFF2-40B4-BE49-F238E27FC236}">
                <a16:creationId xmlns:a16="http://schemas.microsoft.com/office/drawing/2014/main" id="{6C37D823-6BFE-B146-A93A-39AF0CB4E87D}"/>
              </a:ext>
            </a:extLst>
          </p:cNvPr>
          <p:cNvGrpSpPr/>
          <p:nvPr/>
        </p:nvGrpSpPr>
        <p:grpSpPr>
          <a:xfrm>
            <a:off x="5455981" y="2987749"/>
            <a:ext cx="1451808" cy="2162139"/>
            <a:chOff x="5429484" y="2972304"/>
            <a:chExt cx="1451808" cy="2162139"/>
          </a:xfrm>
        </p:grpSpPr>
        <p:sp>
          <p:nvSpPr>
            <p:cNvPr id="140" name="Text 139"/>
            <p:cNvSpPr txBox="1"/>
            <p:nvPr/>
          </p:nvSpPr>
          <p:spPr>
            <a:xfrm>
              <a:off x="5429484" y="4375242"/>
              <a:ext cx="1451808" cy="759201"/>
            </a:xfrm>
            <a:prstGeom prst="rect">
              <a:avLst/>
            </a:prstGeom>
            <a:noFill/>
          </p:spPr>
          <p:txBody>
            <a:bodyPr wrap="square" lIns="0" tIns="0" rIns="0" bIns="0" rtlCol="0">
              <a:normAutofit/>
            </a:bodyPr>
            <a:lstStyle/>
            <a:p>
              <a:pPr algn="ctr"/>
              <a:r>
                <a:rPr lang="en-US" sz="2000" dirty="0">
                  <a:solidFill>
                    <a:srgbClr val="F8F8F8">
                      <a:lumMod val="65000"/>
                      <a:lumOff val="35000"/>
                    </a:srgbClr>
                  </a:solidFill>
                  <a:latin typeface="Avenir Next Medium" panose="020B0503020202020204" pitchFamily="34" charset="0"/>
                </a:rPr>
                <a:t>Quality </a:t>
              </a:r>
            </a:p>
            <a:p>
              <a:pPr algn="ctr"/>
              <a:r>
                <a:rPr lang="en-US" sz="2000" dirty="0">
                  <a:solidFill>
                    <a:srgbClr val="F8F8F8">
                      <a:lumMod val="65000"/>
                      <a:lumOff val="35000"/>
                    </a:srgbClr>
                  </a:solidFill>
                  <a:latin typeface="Avenir Next Medium" panose="020B0503020202020204" pitchFamily="34" charset="0"/>
                </a:rPr>
                <a:t>Manufacturer</a:t>
              </a:r>
            </a:p>
          </p:txBody>
        </p:sp>
        <p:grpSp>
          <p:nvGrpSpPr>
            <p:cNvPr id="8" name="Group 7">
              <a:extLst>
                <a:ext uri="{FF2B5EF4-FFF2-40B4-BE49-F238E27FC236}">
                  <a16:creationId xmlns:a16="http://schemas.microsoft.com/office/drawing/2014/main" id="{B07911A5-19B7-B944-9E03-7D9741B8DBFD}"/>
                </a:ext>
              </a:extLst>
            </p:cNvPr>
            <p:cNvGrpSpPr/>
            <p:nvPr/>
          </p:nvGrpSpPr>
          <p:grpSpPr>
            <a:xfrm>
              <a:off x="5556757" y="2972304"/>
              <a:ext cx="1097280" cy="1097280"/>
              <a:chOff x="4830413" y="2998957"/>
              <a:chExt cx="1097280" cy="1097280"/>
            </a:xfrm>
          </p:grpSpPr>
          <p:sp>
            <p:nvSpPr>
              <p:cNvPr id="58" name="Shape 57"/>
              <p:cNvSpPr>
                <a:spLocks noChangeAspect="1"/>
              </p:cNvSpPr>
              <p:nvPr/>
            </p:nvSpPr>
            <p:spPr>
              <a:xfrm rot="2700000">
                <a:off x="4830413" y="2998957"/>
                <a:ext cx="1097280" cy="1097280"/>
              </a:xfrm>
              <a:prstGeom prst="roundRect">
                <a:avLst/>
              </a:prstGeom>
              <a:solidFill>
                <a:schemeClr val="bg1"/>
              </a:solidFill>
              <a:ln>
                <a:noFill/>
              </a:ln>
              <a:effectLst>
                <a:outerShdw blurRad="50800" dist="38100" dir="2700000" algn="tl" rotWithShape="0">
                  <a:prstClr val="black">
                    <a:alpha val="40000"/>
                  </a:prstClr>
                </a:outerShdw>
              </a:effectLst>
            </p:spPr>
            <p:txBody>
              <a:bodyPr vert="horz" wrap="square" lIns="121912" tIns="60956" rIns="121912" bIns="60956" numCol="1" anchor="t" anchorCtr="0" compatLnSpc="1">
                <a:prstTxWarp prst="textNoShape">
                  <a:avLst/>
                </a:prstTxWarp>
                <a:normAutofit/>
              </a:bodyPr>
              <a:lstStyle/>
              <a:p>
                <a:endParaRPr lang="en-US">
                  <a:solidFill>
                    <a:srgbClr val="F8F8F8"/>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7878" y="3048057"/>
                <a:ext cx="899773" cy="899773"/>
              </a:xfrm>
              <a:prstGeom prst="rect">
                <a:avLst/>
              </a:prstGeom>
              <a:effectLst>
                <a:innerShdw blurRad="25400" dist="19050" dir="15480000">
                  <a:prstClr val="black">
                    <a:alpha val="29000"/>
                  </a:prstClr>
                </a:innerShdw>
              </a:effectLst>
            </p:spPr>
          </p:pic>
        </p:grpSp>
      </p:grpSp>
      <p:grpSp>
        <p:nvGrpSpPr>
          <p:cNvPr id="38" name="Group 37">
            <a:extLst>
              <a:ext uri="{FF2B5EF4-FFF2-40B4-BE49-F238E27FC236}">
                <a16:creationId xmlns:a16="http://schemas.microsoft.com/office/drawing/2014/main" id="{2D436903-3E47-8349-A534-E2CE5F4B2626}"/>
              </a:ext>
            </a:extLst>
          </p:cNvPr>
          <p:cNvGrpSpPr/>
          <p:nvPr/>
        </p:nvGrpSpPr>
        <p:grpSpPr>
          <a:xfrm>
            <a:off x="1612879" y="3038577"/>
            <a:ext cx="2173732" cy="2394098"/>
            <a:chOff x="1670965" y="2978955"/>
            <a:chExt cx="2173732" cy="2394098"/>
          </a:xfrm>
        </p:grpSpPr>
        <p:sp>
          <p:nvSpPr>
            <p:cNvPr id="136" name="Text 135"/>
            <p:cNvSpPr txBox="1"/>
            <p:nvPr/>
          </p:nvSpPr>
          <p:spPr>
            <a:xfrm>
              <a:off x="1670965" y="4375242"/>
              <a:ext cx="2173732" cy="997811"/>
            </a:xfrm>
            <a:prstGeom prst="rect">
              <a:avLst/>
            </a:prstGeom>
            <a:noFill/>
          </p:spPr>
          <p:txBody>
            <a:bodyPr wrap="square" lIns="0" tIns="0" rIns="0" bIns="0" rtlCol="0">
              <a:normAutofit/>
            </a:bodyPr>
            <a:lstStyle/>
            <a:p>
              <a:pPr algn="ctr"/>
              <a:r>
                <a:rPr lang="en-US" sz="2000" dirty="0">
                  <a:solidFill>
                    <a:srgbClr val="F8F8F8">
                      <a:lumMod val="65000"/>
                      <a:lumOff val="35000"/>
                    </a:srgbClr>
                  </a:solidFill>
                  <a:latin typeface="Avenir Next Medium" panose="020B0503020202020204" pitchFamily="34" charset="0"/>
                </a:rPr>
                <a:t>Determine Appropriate Technology </a:t>
              </a:r>
            </a:p>
          </p:txBody>
        </p:sp>
        <p:grpSp>
          <p:nvGrpSpPr>
            <p:cNvPr id="16" name="Group 15">
              <a:extLst>
                <a:ext uri="{FF2B5EF4-FFF2-40B4-BE49-F238E27FC236}">
                  <a16:creationId xmlns:a16="http://schemas.microsoft.com/office/drawing/2014/main" id="{94D66CC4-F1C2-7E45-A33D-BD89092E08E8}"/>
                </a:ext>
              </a:extLst>
            </p:cNvPr>
            <p:cNvGrpSpPr/>
            <p:nvPr/>
          </p:nvGrpSpPr>
          <p:grpSpPr>
            <a:xfrm>
              <a:off x="2209191" y="2978955"/>
              <a:ext cx="1097280" cy="1097280"/>
              <a:chOff x="1898298" y="2978956"/>
              <a:chExt cx="1097280" cy="1097280"/>
            </a:xfrm>
          </p:grpSpPr>
          <p:sp>
            <p:nvSpPr>
              <p:cNvPr id="52" name="Shape 51"/>
              <p:cNvSpPr>
                <a:spLocks noChangeAspect="1"/>
              </p:cNvSpPr>
              <p:nvPr/>
            </p:nvSpPr>
            <p:spPr>
              <a:xfrm rot="2700000">
                <a:off x="1898298" y="2978956"/>
                <a:ext cx="1097280" cy="1097280"/>
              </a:xfrm>
              <a:prstGeom prst="roundRect">
                <a:avLst/>
              </a:prstGeom>
              <a:solidFill>
                <a:schemeClr val="bg1"/>
              </a:solidFill>
              <a:ln>
                <a:noFill/>
              </a:ln>
              <a:effectLst>
                <a:outerShdw blurRad="50800" dist="38100" dir="2700000" algn="tl" rotWithShape="0">
                  <a:prstClr val="black">
                    <a:alpha val="40000"/>
                  </a:prstClr>
                </a:outerShdw>
              </a:effectLst>
            </p:spPr>
            <p:txBody>
              <a:bodyPr vert="horz" wrap="square" lIns="121912" tIns="60956" rIns="121912" bIns="60956" numCol="1" anchor="t" anchorCtr="0" compatLnSpc="1">
                <a:prstTxWarp prst="textNoShape">
                  <a:avLst/>
                </a:prstTxWarp>
                <a:normAutofit/>
              </a:bodyPr>
              <a:lstStyle/>
              <a:p>
                <a:endParaRPr lang="en-US">
                  <a:solidFill>
                    <a:srgbClr val="F8F8F8"/>
                  </a:solidFil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3930" y="3079359"/>
                <a:ext cx="896471" cy="896471"/>
              </a:xfrm>
              <a:prstGeom prst="rect">
                <a:avLst/>
              </a:prstGeom>
              <a:effectLst>
                <a:innerShdw blurRad="25400" dist="19050" dir="15480000">
                  <a:prstClr val="black">
                    <a:alpha val="29000"/>
                  </a:prstClr>
                </a:innerShdw>
              </a:effectLst>
            </p:spPr>
          </p:pic>
        </p:grpSp>
      </p:grpSp>
      <p:grpSp>
        <p:nvGrpSpPr>
          <p:cNvPr id="37" name="Group 36">
            <a:extLst>
              <a:ext uri="{FF2B5EF4-FFF2-40B4-BE49-F238E27FC236}">
                <a16:creationId xmlns:a16="http://schemas.microsoft.com/office/drawing/2014/main" id="{DCE6913B-7B8A-6D40-87D0-187C3119F0F0}"/>
              </a:ext>
            </a:extLst>
          </p:cNvPr>
          <p:cNvGrpSpPr/>
          <p:nvPr/>
        </p:nvGrpSpPr>
        <p:grpSpPr>
          <a:xfrm>
            <a:off x="3745459" y="2986218"/>
            <a:ext cx="1590984" cy="2163670"/>
            <a:chOff x="3619868" y="2986154"/>
            <a:chExt cx="1590984" cy="2163670"/>
          </a:xfrm>
        </p:grpSpPr>
        <p:sp>
          <p:nvSpPr>
            <p:cNvPr id="138" name="Text 137"/>
            <p:cNvSpPr txBox="1"/>
            <p:nvPr/>
          </p:nvSpPr>
          <p:spPr>
            <a:xfrm>
              <a:off x="3619868" y="4391937"/>
              <a:ext cx="1590984" cy="757887"/>
            </a:xfrm>
            <a:prstGeom prst="rect">
              <a:avLst/>
            </a:prstGeom>
            <a:noFill/>
          </p:spPr>
          <p:txBody>
            <a:bodyPr wrap="square" lIns="0" tIns="0" rIns="0" bIns="0" rtlCol="0">
              <a:normAutofit/>
            </a:bodyPr>
            <a:lstStyle/>
            <a:p>
              <a:pPr algn="ctr"/>
              <a:r>
                <a:rPr lang="en-US" sz="2000">
                  <a:solidFill>
                    <a:srgbClr val="F8F8F8">
                      <a:lumMod val="65000"/>
                      <a:lumOff val="35000"/>
                    </a:srgbClr>
                  </a:solidFill>
                  <a:latin typeface="Avenir Next Medium" panose="020B0503020202020204" pitchFamily="34" charset="0"/>
                </a:rPr>
                <a:t>Exacting </a:t>
              </a:r>
            </a:p>
            <a:p>
              <a:pPr algn="ctr"/>
              <a:r>
                <a:rPr lang="en-US" sz="2000">
                  <a:solidFill>
                    <a:srgbClr val="F8F8F8">
                      <a:lumMod val="65000"/>
                      <a:lumOff val="35000"/>
                    </a:srgbClr>
                  </a:solidFill>
                  <a:latin typeface="Avenir Next Medium" panose="020B0503020202020204" pitchFamily="34" charset="0"/>
                </a:rPr>
                <a:t>Specifications</a:t>
              </a:r>
            </a:p>
          </p:txBody>
        </p:sp>
        <p:grpSp>
          <p:nvGrpSpPr>
            <p:cNvPr id="9" name="Group 8">
              <a:extLst>
                <a:ext uri="{FF2B5EF4-FFF2-40B4-BE49-F238E27FC236}">
                  <a16:creationId xmlns:a16="http://schemas.microsoft.com/office/drawing/2014/main" id="{CDBE8564-0E6D-334B-9F6C-37FCC58BF70E}"/>
                </a:ext>
              </a:extLst>
            </p:cNvPr>
            <p:cNvGrpSpPr/>
            <p:nvPr/>
          </p:nvGrpSpPr>
          <p:grpSpPr>
            <a:xfrm>
              <a:off x="3872414" y="2986154"/>
              <a:ext cx="1097280" cy="1097280"/>
              <a:chOff x="3356008" y="2978955"/>
              <a:chExt cx="1097280" cy="1097280"/>
            </a:xfrm>
          </p:grpSpPr>
          <p:sp>
            <p:nvSpPr>
              <p:cNvPr id="55" name="Shape 54"/>
              <p:cNvSpPr>
                <a:spLocks noChangeAspect="1"/>
              </p:cNvSpPr>
              <p:nvPr/>
            </p:nvSpPr>
            <p:spPr>
              <a:xfrm rot="2700000">
                <a:off x="3356008" y="2978955"/>
                <a:ext cx="1097280" cy="1097280"/>
              </a:xfrm>
              <a:prstGeom prst="roundRect">
                <a:avLst/>
              </a:prstGeom>
              <a:solidFill>
                <a:schemeClr val="bg1"/>
              </a:solidFill>
              <a:ln>
                <a:noFill/>
              </a:ln>
              <a:effectLst>
                <a:outerShdw blurRad="50800" dist="38100" dir="2700000" algn="tl" rotWithShape="0">
                  <a:prstClr val="black">
                    <a:alpha val="40000"/>
                  </a:prstClr>
                </a:outerShdw>
              </a:effectLst>
            </p:spPr>
            <p:txBody>
              <a:bodyPr vert="horz" wrap="square" lIns="121912" tIns="60956" rIns="121912" bIns="60956" numCol="1" anchor="t" anchorCtr="0" compatLnSpc="1">
                <a:prstTxWarp prst="textNoShape">
                  <a:avLst/>
                </a:prstTxWarp>
                <a:normAutofit/>
              </a:bodyPr>
              <a:lstStyle/>
              <a:p>
                <a:endParaRPr lang="en-US">
                  <a:solidFill>
                    <a:srgbClr val="F8F8F8"/>
                  </a:solidFill>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4440" y="3023081"/>
                <a:ext cx="1009028" cy="1009028"/>
              </a:xfrm>
              <a:prstGeom prst="rect">
                <a:avLst/>
              </a:prstGeom>
              <a:effectLst>
                <a:innerShdw blurRad="25400" dist="19050" dir="15480000">
                  <a:prstClr val="black">
                    <a:alpha val="29000"/>
                  </a:prstClr>
                </a:innerShdw>
              </a:effectLst>
            </p:spPr>
          </p:pic>
        </p:grpSp>
      </p:grpSp>
      <p:grpSp>
        <p:nvGrpSpPr>
          <p:cNvPr id="35" name="Group 34">
            <a:extLst>
              <a:ext uri="{FF2B5EF4-FFF2-40B4-BE49-F238E27FC236}">
                <a16:creationId xmlns:a16="http://schemas.microsoft.com/office/drawing/2014/main" id="{BFB2461E-A97C-3443-9EBA-FB84CA2A3A28}"/>
              </a:ext>
            </a:extLst>
          </p:cNvPr>
          <p:cNvGrpSpPr/>
          <p:nvPr/>
        </p:nvGrpSpPr>
        <p:grpSpPr>
          <a:xfrm>
            <a:off x="6806076" y="3012978"/>
            <a:ext cx="1929664" cy="2136910"/>
            <a:chOff x="6739179" y="2993155"/>
            <a:chExt cx="1929664" cy="2136910"/>
          </a:xfrm>
        </p:grpSpPr>
        <p:grpSp>
          <p:nvGrpSpPr>
            <p:cNvPr id="3" name="Group 2">
              <a:extLst>
                <a:ext uri="{FF2B5EF4-FFF2-40B4-BE49-F238E27FC236}">
                  <a16:creationId xmlns:a16="http://schemas.microsoft.com/office/drawing/2014/main" id="{B348944C-0C20-914F-9E1A-1FD465115153}"/>
                </a:ext>
              </a:extLst>
            </p:cNvPr>
            <p:cNvGrpSpPr/>
            <p:nvPr/>
          </p:nvGrpSpPr>
          <p:grpSpPr>
            <a:xfrm>
              <a:off x="7251271" y="2993155"/>
              <a:ext cx="1097280" cy="1097280"/>
              <a:chOff x="6792624" y="2982233"/>
              <a:chExt cx="1097280" cy="1097280"/>
            </a:xfrm>
          </p:grpSpPr>
          <p:sp>
            <p:nvSpPr>
              <p:cNvPr id="61" name="Shape 60"/>
              <p:cNvSpPr>
                <a:spLocks noChangeAspect="1"/>
              </p:cNvSpPr>
              <p:nvPr/>
            </p:nvSpPr>
            <p:spPr>
              <a:xfrm rot="2700000">
                <a:off x="6792624" y="2982233"/>
                <a:ext cx="1097280" cy="1097280"/>
              </a:xfrm>
              <a:prstGeom prst="roundRect">
                <a:avLst/>
              </a:prstGeom>
              <a:solidFill>
                <a:schemeClr val="bg1"/>
              </a:solidFill>
              <a:ln>
                <a:noFill/>
              </a:ln>
              <a:effectLst>
                <a:outerShdw blurRad="50800" dist="38100" dir="2700000" algn="tl" rotWithShape="0">
                  <a:prstClr val="black">
                    <a:alpha val="40000"/>
                  </a:prstClr>
                </a:outerShdw>
              </a:effectLst>
            </p:spPr>
            <p:txBody>
              <a:bodyPr vert="horz" wrap="square" lIns="121912" tIns="60956" rIns="121912" bIns="60956" numCol="1" anchor="t" anchorCtr="0" compatLnSpc="1">
                <a:prstTxWarp prst="textNoShape">
                  <a:avLst/>
                </a:prstTxWarp>
                <a:normAutofit/>
              </a:bodyPr>
              <a:lstStyle/>
              <a:p>
                <a:endParaRPr lang="en-US">
                  <a:solidFill>
                    <a:srgbClr val="F8F8F8"/>
                  </a:solidFill>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12788" y="3184227"/>
                <a:ext cx="656132" cy="656132"/>
              </a:xfrm>
              <a:prstGeom prst="rect">
                <a:avLst/>
              </a:prstGeom>
              <a:effectLst>
                <a:innerShdw blurRad="25400" dist="19050" dir="15480000">
                  <a:prstClr val="black">
                    <a:alpha val="29000"/>
                  </a:prstClr>
                </a:innerShdw>
              </a:effectLst>
            </p:spPr>
          </p:pic>
        </p:grpSp>
        <p:sp>
          <p:nvSpPr>
            <p:cNvPr id="73" name="Text 139">
              <a:extLst>
                <a:ext uri="{FF2B5EF4-FFF2-40B4-BE49-F238E27FC236}">
                  <a16:creationId xmlns:a16="http://schemas.microsoft.com/office/drawing/2014/main" id="{3F6959CC-8B53-AB40-A65A-6E3669A4C626}"/>
                </a:ext>
              </a:extLst>
            </p:cNvPr>
            <p:cNvSpPr txBox="1"/>
            <p:nvPr/>
          </p:nvSpPr>
          <p:spPr>
            <a:xfrm>
              <a:off x="6739179" y="4370864"/>
              <a:ext cx="1929664" cy="759201"/>
            </a:xfrm>
            <a:prstGeom prst="rect">
              <a:avLst/>
            </a:prstGeom>
            <a:noFill/>
          </p:spPr>
          <p:txBody>
            <a:bodyPr wrap="square" lIns="0" tIns="0" rIns="0" bIns="0" rtlCol="0">
              <a:normAutofit/>
            </a:bodyPr>
            <a:lstStyle/>
            <a:p>
              <a:pPr algn="ctr"/>
              <a:r>
                <a:rPr lang="en-US" sz="2000" dirty="0">
                  <a:solidFill>
                    <a:srgbClr val="F8F8F8">
                      <a:lumMod val="65000"/>
                      <a:lumOff val="35000"/>
                    </a:srgbClr>
                  </a:solidFill>
                  <a:latin typeface="Avenir Next Medium" panose="020B0503020202020204" pitchFamily="34" charset="0"/>
                </a:rPr>
                <a:t>Warranty</a:t>
              </a:r>
            </a:p>
            <a:p>
              <a:pPr algn="ctr"/>
              <a:r>
                <a:rPr lang="en-US" sz="2000" dirty="0">
                  <a:solidFill>
                    <a:srgbClr val="F8F8F8">
                      <a:lumMod val="65000"/>
                      <a:lumOff val="35000"/>
                    </a:srgbClr>
                  </a:solidFill>
                  <a:latin typeface="Avenir Next Medium" panose="020B0503020202020204" pitchFamily="34" charset="0"/>
                </a:rPr>
                <a:t>Considerations</a:t>
              </a:r>
            </a:p>
          </p:txBody>
        </p:sp>
      </p:grpSp>
      <p:grpSp>
        <p:nvGrpSpPr>
          <p:cNvPr id="29" name="Group 28">
            <a:extLst>
              <a:ext uri="{FF2B5EF4-FFF2-40B4-BE49-F238E27FC236}">
                <a16:creationId xmlns:a16="http://schemas.microsoft.com/office/drawing/2014/main" id="{23F222F6-D8B7-1446-9D41-4711E14A8027}"/>
              </a:ext>
            </a:extLst>
          </p:cNvPr>
          <p:cNvGrpSpPr/>
          <p:nvPr/>
        </p:nvGrpSpPr>
        <p:grpSpPr>
          <a:xfrm>
            <a:off x="8679114" y="3022073"/>
            <a:ext cx="1699895" cy="2167801"/>
            <a:chOff x="8623971" y="2986154"/>
            <a:chExt cx="1699895" cy="2167801"/>
          </a:xfrm>
        </p:grpSpPr>
        <p:grpSp>
          <p:nvGrpSpPr>
            <p:cNvPr id="12" name="Group 11">
              <a:extLst>
                <a:ext uri="{FF2B5EF4-FFF2-40B4-BE49-F238E27FC236}">
                  <a16:creationId xmlns:a16="http://schemas.microsoft.com/office/drawing/2014/main" id="{F11132D3-7782-414D-8097-21817EAA08B3}"/>
                </a:ext>
              </a:extLst>
            </p:cNvPr>
            <p:cNvGrpSpPr/>
            <p:nvPr/>
          </p:nvGrpSpPr>
          <p:grpSpPr>
            <a:xfrm>
              <a:off x="8919634" y="2986154"/>
              <a:ext cx="1097280" cy="1097280"/>
              <a:chOff x="8325422" y="2938787"/>
              <a:chExt cx="1097280" cy="1097280"/>
            </a:xfrm>
          </p:grpSpPr>
          <p:sp>
            <p:nvSpPr>
              <p:cNvPr id="67" name="Shape 60">
                <a:extLst>
                  <a:ext uri="{FF2B5EF4-FFF2-40B4-BE49-F238E27FC236}">
                    <a16:creationId xmlns:a16="http://schemas.microsoft.com/office/drawing/2014/main" id="{EE5507B5-3D0E-F14C-8525-1FA564319F59}"/>
                  </a:ext>
                </a:extLst>
              </p:cNvPr>
              <p:cNvSpPr>
                <a:spLocks noChangeAspect="1"/>
              </p:cNvSpPr>
              <p:nvPr/>
            </p:nvSpPr>
            <p:spPr>
              <a:xfrm rot="2700000">
                <a:off x="8325422" y="2938787"/>
                <a:ext cx="1097280" cy="1097280"/>
              </a:xfrm>
              <a:prstGeom prst="roundRect">
                <a:avLst/>
              </a:prstGeom>
              <a:solidFill>
                <a:schemeClr val="bg1"/>
              </a:solidFill>
              <a:ln>
                <a:noFill/>
              </a:ln>
              <a:effectLst>
                <a:outerShdw blurRad="50800" dist="38100" dir="2700000" algn="tl" rotWithShape="0">
                  <a:prstClr val="black">
                    <a:alpha val="40000"/>
                  </a:prstClr>
                </a:outerShdw>
              </a:effectLst>
            </p:spPr>
            <p:txBody>
              <a:bodyPr vert="horz" wrap="square" lIns="121912" tIns="60956" rIns="121912" bIns="60956" numCol="1" anchor="t" anchorCtr="0" compatLnSpc="1">
                <a:prstTxWarp prst="textNoShape">
                  <a:avLst/>
                </a:prstTxWarp>
                <a:normAutofit/>
              </a:bodyPr>
              <a:lstStyle/>
              <a:p>
                <a:endParaRPr lang="en-US">
                  <a:solidFill>
                    <a:srgbClr val="F8F8F8"/>
                  </a:solidFill>
                </a:endParaRPr>
              </a:p>
            </p:txBody>
          </p:sp>
          <p:pic>
            <p:nvPicPr>
              <p:cNvPr id="11" name="Picture 10">
                <a:extLst>
                  <a:ext uri="{FF2B5EF4-FFF2-40B4-BE49-F238E27FC236}">
                    <a16:creationId xmlns:a16="http://schemas.microsoft.com/office/drawing/2014/main" id="{06552F0D-AB51-8643-BF48-E1BE583633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97812" y="2970641"/>
                <a:ext cx="952500" cy="952500"/>
              </a:xfrm>
              <a:prstGeom prst="rect">
                <a:avLst/>
              </a:prstGeom>
            </p:spPr>
          </p:pic>
        </p:grpSp>
        <p:sp>
          <p:nvSpPr>
            <p:cNvPr id="74" name="Text 139">
              <a:extLst>
                <a:ext uri="{FF2B5EF4-FFF2-40B4-BE49-F238E27FC236}">
                  <a16:creationId xmlns:a16="http://schemas.microsoft.com/office/drawing/2014/main" id="{0483548F-E810-DF4E-AD89-F52DC5CE7CDC}"/>
                </a:ext>
              </a:extLst>
            </p:cNvPr>
            <p:cNvSpPr txBox="1"/>
            <p:nvPr/>
          </p:nvSpPr>
          <p:spPr>
            <a:xfrm>
              <a:off x="8623971" y="4394754"/>
              <a:ext cx="1699895" cy="759201"/>
            </a:xfrm>
            <a:prstGeom prst="rect">
              <a:avLst/>
            </a:prstGeom>
            <a:noFill/>
          </p:spPr>
          <p:txBody>
            <a:bodyPr wrap="square" lIns="0" tIns="0" rIns="0" bIns="0" rtlCol="0">
              <a:normAutofit fontScale="70000" lnSpcReduction="20000"/>
            </a:bodyPr>
            <a:lstStyle/>
            <a:p>
              <a:pPr algn="ctr"/>
              <a:r>
                <a:rPr lang="en-US" sz="2900" dirty="0">
                  <a:solidFill>
                    <a:srgbClr val="F8F8F8">
                      <a:lumMod val="65000"/>
                      <a:lumOff val="35000"/>
                    </a:srgbClr>
                  </a:solidFill>
                  <a:latin typeface="Avenir Next Medium" panose="020B0503020202020204" pitchFamily="34" charset="0"/>
                </a:rPr>
                <a:t>Approved</a:t>
              </a:r>
            </a:p>
            <a:p>
              <a:pPr algn="ctr"/>
              <a:r>
                <a:rPr lang="en-US" sz="2900" dirty="0">
                  <a:solidFill>
                    <a:srgbClr val="F8F8F8">
                      <a:lumMod val="65000"/>
                      <a:lumOff val="35000"/>
                    </a:srgbClr>
                  </a:solidFill>
                  <a:latin typeface="Avenir Next Medium" panose="020B0503020202020204" pitchFamily="34" charset="0"/>
                </a:rPr>
                <a:t>Contractor Program</a:t>
              </a:r>
              <a:endParaRPr lang="en-US" sz="2000" dirty="0">
                <a:solidFill>
                  <a:srgbClr val="F8F8F8">
                    <a:lumMod val="65000"/>
                    <a:lumOff val="35000"/>
                  </a:srgbClr>
                </a:solidFill>
                <a:latin typeface="Avenir Next Medium" panose="020B0503020202020204" pitchFamily="34" charset="0"/>
              </a:endParaRPr>
            </a:p>
          </p:txBody>
        </p:sp>
      </p:grpSp>
      <p:sp>
        <p:nvSpPr>
          <p:cNvPr id="83" name="Title 1">
            <a:extLst>
              <a:ext uri="{FF2B5EF4-FFF2-40B4-BE49-F238E27FC236}">
                <a16:creationId xmlns:a16="http://schemas.microsoft.com/office/drawing/2014/main" id="{5B5598A3-23FE-AA4B-A32C-C859825B3B2C}"/>
              </a:ext>
            </a:extLst>
          </p:cNvPr>
          <p:cNvSpPr txBox="1">
            <a:spLocks/>
          </p:cNvSpPr>
          <p:nvPr/>
        </p:nvSpPr>
        <p:spPr>
          <a:xfrm>
            <a:off x="-54248" y="724415"/>
            <a:ext cx="12246247" cy="11430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a:solidFill>
                  <a:schemeClr val="bg1"/>
                </a:solidFill>
                <a:latin typeface="Arial Rounded MT Bold" panose="020F0704030504030204" pitchFamily="34" charset="77"/>
              </a:rPr>
              <a:t>Sustainable Solutions </a:t>
            </a:r>
          </a:p>
        </p:txBody>
      </p:sp>
      <p:grpSp>
        <p:nvGrpSpPr>
          <p:cNvPr id="27" name="Group 26">
            <a:extLst>
              <a:ext uri="{FF2B5EF4-FFF2-40B4-BE49-F238E27FC236}">
                <a16:creationId xmlns:a16="http://schemas.microsoft.com/office/drawing/2014/main" id="{470C2154-BB2E-2D42-88FA-2E492C106F66}"/>
              </a:ext>
            </a:extLst>
          </p:cNvPr>
          <p:cNvGrpSpPr/>
          <p:nvPr/>
        </p:nvGrpSpPr>
        <p:grpSpPr>
          <a:xfrm>
            <a:off x="10436252" y="3022073"/>
            <a:ext cx="1699895" cy="2249077"/>
            <a:chOff x="10452514" y="3018008"/>
            <a:chExt cx="1699895" cy="2249077"/>
          </a:xfrm>
        </p:grpSpPr>
        <p:grpSp>
          <p:nvGrpSpPr>
            <p:cNvPr id="15" name="Group 14">
              <a:extLst>
                <a:ext uri="{FF2B5EF4-FFF2-40B4-BE49-F238E27FC236}">
                  <a16:creationId xmlns:a16="http://schemas.microsoft.com/office/drawing/2014/main" id="{F20CD915-DC19-254C-AF5D-346A298BF6C3}"/>
                </a:ext>
              </a:extLst>
            </p:cNvPr>
            <p:cNvGrpSpPr/>
            <p:nvPr/>
          </p:nvGrpSpPr>
          <p:grpSpPr>
            <a:xfrm>
              <a:off x="10687973" y="3018008"/>
              <a:ext cx="1097280" cy="1097280"/>
              <a:chOff x="9973997" y="2938786"/>
              <a:chExt cx="1097280" cy="1097280"/>
            </a:xfrm>
          </p:grpSpPr>
          <p:sp>
            <p:nvSpPr>
              <p:cNvPr id="68" name="Shape 60">
                <a:extLst>
                  <a:ext uri="{FF2B5EF4-FFF2-40B4-BE49-F238E27FC236}">
                    <a16:creationId xmlns:a16="http://schemas.microsoft.com/office/drawing/2014/main" id="{FF5E93C6-3FCA-004B-B968-D60FB47AF245}"/>
                  </a:ext>
                </a:extLst>
              </p:cNvPr>
              <p:cNvSpPr>
                <a:spLocks noChangeAspect="1"/>
              </p:cNvSpPr>
              <p:nvPr/>
            </p:nvSpPr>
            <p:spPr>
              <a:xfrm rot="2700000">
                <a:off x="9973997" y="2938786"/>
                <a:ext cx="1097280" cy="1097280"/>
              </a:xfrm>
              <a:prstGeom prst="roundRect">
                <a:avLst/>
              </a:prstGeom>
              <a:solidFill>
                <a:schemeClr val="bg1"/>
              </a:solidFill>
              <a:ln>
                <a:noFill/>
              </a:ln>
              <a:effectLst>
                <a:outerShdw blurRad="50800" dist="38100" dir="2700000" algn="tl" rotWithShape="0">
                  <a:prstClr val="black">
                    <a:alpha val="40000"/>
                  </a:prstClr>
                </a:outerShdw>
              </a:effectLst>
            </p:spPr>
            <p:txBody>
              <a:bodyPr vert="horz" wrap="square" lIns="121912" tIns="60956" rIns="121912" bIns="60956" numCol="1" anchor="t" anchorCtr="0" compatLnSpc="1">
                <a:prstTxWarp prst="textNoShape">
                  <a:avLst/>
                </a:prstTxWarp>
                <a:normAutofit/>
              </a:bodyPr>
              <a:lstStyle/>
              <a:p>
                <a:endParaRPr lang="en-US">
                  <a:solidFill>
                    <a:srgbClr val="F8F8F8"/>
                  </a:solidFill>
                </a:endParaRPr>
              </a:p>
            </p:txBody>
          </p:sp>
          <p:pic>
            <p:nvPicPr>
              <p:cNvPr id="14" name="Picture 13">
                <a:extLst>
                  <a:ext uri="{FF2B5EF4-FFF2-40B4-BE49-F238E27FC236}">
                    <a16:creationId xmlns:a16="http://schemas.microsoft.com/office/drawing/2014/main" id="{EAFD1AE8-5C1F-4148-AAB5-A655484218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54290" y="3037097"/>
                <a:ext cx="952500" cy="952500"/>
              </a:xfrm>
              <a:prstGeom prst="rect">
                <a:avLst/>
              </a:prstGeom>
            </p:spPr>
          </p:pic>
        </p:grpSp>
        <p:sp>
          <p:nvSpPr>
            <p:cNvPr id="85" name="Text 139">
              <a:extLst>
                <a:ext uri="{FF2B5EF4-FFF2-40B4-BE49-F238E27FC236}">
                  <a16:creationId xmlns:a16="http://schemas.microsoft.com/office/drawing/2014/main" id="{652C5527-8DB9-E64F-944A-B6C3BAA4B955}"/>
                </a:ext>
              </a:extLst>
            </p:cNvPr>
            <p:cNvSpPr txBox="1"/>
            <p:nvPr/>
          </p:nvSpPr>
          <p:spPr>
            <a:xfrm>
              <a:off x="10452514" y="4391937"/>
              <a:ext cx="1699895" cy="875148"/>
            </a:xfrm>
            <a:prstGeom prst="rect">
              <a:avLst/>
            </a:prstGeom>
            <a:noFill/>
          </p:spPr>
          <p:txBody>
            <a:bodyPr wrap="square" lIns="0" tIns="0" rIns="0" bIns="0" rtlCol="0">
              <a:normAutofit lnSpcReduction="10000"/>
            </a:bodyPr>
            <a:lstStyle/>
            <a:p>
              <a:pPr algn="ctr"/>
              <a:r>
                <a:rPr lang="en-US" sz="2000">
                  <a:solidFill>
                    <a:srgbClr val="F8F8F8">
                      <a:lumMod val="65000"/>
                      <a:lumOff val="35000"/>
                    </a:srgbClr>
                  </a:solidFill>
                  <a:latin typeface="Avenir Next Medium" panose="020B0503020202020204" pitchFamily="34" charset="0"/>
                </a:rPr>
                <a:t>Preventative Maintenance Plan</a:t>
              </a:r>
            </a:p>
          </p:txBody>
        </p:sp>
      </p:grpSp>
    </p:spTree>
    <p:extLst>
      <p:ext uri="{BB962C8B-B14F-4D97-AF65-F5344CB8AC3E}">
        <p14:creationId xmlns:p14="http://schemas.microsoft.com/office/powerpoint/2010/main" val="749657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ppt_x"/>
                                          </p:val>
                                        </p:tav>
                                        <p:tav tm="100000">
                                          <p:val>
                                            <p:strVal val="#ppt_x"/>
                                          </p:val>
                                        </p:tav>
                                      </p:tavLst>
                                    </p:anim>
                                    <p:anim calcmode="lin" valueType="num">
                                      <p:cBhvr additive="base">
                                        <p:cTn id="1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ppt_x"/>
                                          </p:val>
                                        </p:tav>
                                        <p:tav tm="100000">
                                          <p:val>
                                            <p:strVal val="#ppt_x"/>
                                          </p:val>
                                        </p:tav>
                                      </p:tavLst>
                                    </p:anim>
                                    <p:anim calcmode="lin" valueType="num">
                                      <p:cBhvr additive="base">
                                        <p:cTn id="3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70785F-E768-6F4B-881D-BC9EDB8F8333}"/>
              </a:ext>
            </a:extLst>
          </p:cNvPr>
          <p:cNvSpPr/>
          <p:nvPr/>
        </p:nvSpPr>
        <p:spPr>
          <a:xfrm>
            <a:off x="6949015" y="-27383"/>
            <a:ext cx="5357910" cy="6885383"/>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lowchart: Data 48"/>
          <p:cNvSpPr/>
          <p:nvPr/>
        </p:nvSpPr>
        <p:spPr>
          <a:xfrm flipH="1">
            <a:off x="1246481" y="1231308"/>
            <a:ext cx="3999289" cy="377564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138 h 10138"/>
              <a:gd name="connsiteX1" fmla="*/ 2034 w 10000"/>
              <a:gd name="connsiteY1" fmla="*/ 0 h 10138"/>
              <a:gd name="connsiteX2" fmla="*/ 10000 w 10000"/>
              <a:gd name="connsiteY2" fmla="*/ 138 h 10138"/>
              <a:gd name="connsiteX3" fmla="*/ 8000 w 10000"/>
              <a:gd name="connsiteY3" fmla="*/ 10138 h 10138"/>
              <a:gd name="connsiteX4" fmla="*/ 0 w 10000"/>
              <a:gd name="connsiteY4" fmla="*/ 10138 h 10138"/>
              <a:gd name="connsiteX0" fmla="*/ 0 w 10000"/>
              <a:gd name="connsiteY0" fmla="*/ 35311 h 35311"/>
              <a:gd name="connsiteX1" fmla="*/ 9798 w 10000"/>
              <a:gd name="connsiteY1" fmla="*/ 0 h 35311"/>
              <a:gd name="connsiteX2" fmla="*/ 10000 w 10000"/>
              <a:gd name="connsiteY2" fmla="*/ 25311 h 35311"/>
              <a:gd name="connsiteX3" fmla="*/ 8000 w 10000"/>
              <a:gd name="connsiteY3" fmla="*/ 35311 h 35311"/>
              <a:gd name="connsiteX4" fmla="*/ 0 w 10000"/>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56" h="35311">
                <a:moveTo>
                  <a:pt x="0" y="35311"/>
                </a:moveTo>
                <a:lnTo>
                  <a:pt x="9798" y="0"/>
                </a:lnTo>
                <a:cubicBezTo>
                  <a:pt x="12223" y="3853"/>
                  <a:pt x="11275" y="953"/>
                  <a:pt x="14756" y="7640"/>
                </a:cubicBezTo>
                <a:lnTo>
                  <a:pt x="8000" y="35311"/>
                </a:lnTo>
                <a:lnTo>
                  <a:pt x="0" y="35311"/>
                </a:lnTo>
                <a:close/>
              </a:path>
            </a:pathLst>
          </a:custGeom>
          <a:solidFill>
            <a:schemeClr val="bg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pic>
        <p:nvPicPr>
          <p:cNvPr id="5" name="Picture Placeholder 4"/>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22035" y="1767940"/>
            <a:ext cx="7006156" cy="4175226"/>
          </a:xfrm>
        </p:spPr>
      </p:pic>
      <p:sp>
        <p:nvSpPr>
          <p:cNvPr id="44" name="Rectangle 43"/>
          <p:cNvSpPr/>
          <p:nvPr/>
        </p:nvSpPr>
        <p:spPr>
          <a:xfrm>
            <a:off x="6949015" y="183687"/>
            <a:ext cx="5357910" cy="1330045"/>
          </a:xfrm>
          <a:prstGeom prst="rect">
            <a:avLst/>
          </a:prstGeom>
        </p:spPr>
        <p:txBody>
          <a:bodyPr wrap="square" lIns="0" tIns="0" rIns="0" bIns="0" anchor="ctr" anchorCtr="0">
            <a:normAutofit/>
          </a:bodyPr>
          <a:lstStyle/>
          <a:p>
            <a:pPr algn="ctr">
              <a:lnSpc>
                <a:spcPts val="6500"/>
              </a:lnSpc>
            </a:pPr>
            <a:endParaRPr lang="en-US" sz="3600">
              <a:ln w="0"/>
              <a:solidFill>
                <a:schemeClr val="bg1">
                  <a:lumMod val="10000"/>
                </a:schemeClr>
              </a:solidFill>
              <a:effectLst>
                <a:outerShdw blurRad="38100" dist="19050" dir="2700000" algn="tl" rotWithShape="0">
                  <a:schemeClr val="dk1">
                    <a:alpha val="40000"/>
                  </a:schemeClr>
                </a:outerShdw>
              </a:effectLst>
              <a:latin typeface="Arial Rounded MT Bold" panose="020F0704030504030204" pitchFamily="34" charset="77"/>
              <a:ea typeface="Roboto Light" panose="02000000000000000000" pitchFamily="2" charset="0"/>
              <a:cs typeface="Source Sans Pro ExtraLight" charset="0"/>
            </a:endParaRPr>
          </a:p>
        </p:txBody>
      </p:sp>
      <p:grpSp>
        <p:nvGrpSpPr>
          <p:cNvPr id="2" name="Group 1"/>
          <p:cNvGrpSpPr/>
          <p:nvPr/>
        </p:nvGrpSpPr>
        <p:grpSpPr>
          <a:xfrm>
            <a:off x="-1325" y="1210515"/>
            <a:ext cx="2585553" cy="5671948"/>
            <a:chOff x="-1325" y="1210513"/>
            <a:chExt cx="2585553" cy="5671947"/>
          </a:xfrm>
        </p:grpSpPr>
        <p:sp>
          <p:nvSpPr>
            <p:cNvPr id="19" name="Right Triangle 18"/>
            <p:cNvSpPr/>
            <p:nvPr/>
          </p:nvSpPr>
          <p:spPr>
            <a:xfrm rot="10800000" flipH="1">
              <a:off x="0" y="1217926"/>
              <a:ext cx="2584227" cy="5664534"/>
            </a:xfrm>
            <a:custGeom>
              <a:avLst/>
              <a:gdLst>
                <a:gd name="connsiteX0" fmla="*/ 0 w 2474499"/>
                <a:gd name="connsiteY0" fmla="*/ 5664534 h 5664534"/>
                <a:gd name="connsiteX1" fmla="*/ 0 w 2474499"/>
                <a:gd name="connsiteY1" fmla="*/ 0 h 5664534"/>
                <a:gd name="connsiteX2" fmla="*/ 2474499 w 2474499"/>
                <a:gd name="connsiteY2" fmla="*/ 5664534 h 5664534"/>
                <a:gd name="connsiteX3" fmla="*/ 0 w 2474499"/>
                <a:gd name="connsiteY3" fmla="*/ 5664534 h 5664534"/>
                <a:gd name="connsiteX0" fmla="*/ 73152 w 2547651"/>
                <a:gd name="connsiteY0" fmla="*/ 5664534 h 5664534"/>
                <a:gd name="connsiteX1" fmla="*/ 0 w 2547651"/>
                <a:gd name="connsiteY1" fmla="*/ 0 h 5664534"/>
                <a:gd name="connsiteX2" fmla="*/ 2547651 w 2547651"/>
                <a:gd name="connsiteY2" fmla="*/ 5664534 h 5664534"/>
                <a:gd name="connsiteX3" fmla="*/ 73152 w 2547651"/>
                <a:gd name="connsiteY3" fmla="*/ 5664534 h 5664534"/>
                <a:gd name="connsiteX0" fmla="*/ 109728 w 2584227"/>
                <a:gd name="connsiteY0" fmla="*/ 5664534 h 5664534"/>
                <a:gd name="connsiteX1" fmla="*/ 0 w 2584227"/>
                <a:gd name="connsiteY1" fmla="*/ 0 h 5664534"/>
                <a:gd name="connsiteX2" fmla="*/ 2584227 w 2584227"/>
                <a:gd name="connsiteY2" fmla="*/ 5664534 h 5664534"/>
                <a:gd name="connsiteX3" fmla="*/ 109728 w 2584227"/>
                <a:gd name="connsiteY3" fmla="*/ 5664534 h 5664534"/>
              </a:gdLst>
              <a:ahLst/>
              <a:cxnLst>
                <a:cxn ang="0">
                  <a:pos x="connsiteX0" y="connsiteY0"/>
                </a:cxn>
                <a:cxn ang="0">
                  <a:pos x="connsiteX1" y="connsiteY1"/>
                </a:cxn>
                <a:cxn ang="0">
                  <a:pos x="connsiteX2" y="connsiteY2"/>
                </a:cxn>
                <a:cxn ang="0">
                  <a:pos x="connsiteX3" y="connsiteY3"/>
                </a:cxn>
              </a:cxnLst>
              <a:rect l="l" t="t" r="r" b="b"/>
              <a:pathLst>
                <a:path w="2584227" h="5664534">
                  <a:moveTo>
                    <a:pt x="109728" y="5664534"/>
                  </a:moveTo>
                  <a:lnTo>
                    <a:pt x="0" y="0"/>
                  </a:lnTo>
                  <a:lnTo>
                    <a:pt x="2584227" y="5664534"/>
                  </a:lnTo>
                  <a:lnTo>
                    <a:pt x="109728" y="5664534"/>
                  </a:lnTo>
                  <a:close/>
                </a:path>
              </a:pathLst>
            </a:custGeom>
            <a:solidFill>
              <a:schemeClr val="bg1">
                <a:lumMod val="50000"/>
              </a:schemeClr>
            </a:solidFill>
            <a:ln>
              <a:noFill/>
            </a:ln>
            <a:effectLst>
              <a:outerShdw blurRad="165100" dist="177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ight Triangle 17"/>
            <p:cNvSpPr/>
            <p:nvPr/>
          </p:nvSpPr>
          <p:spPr>
            <a:xfrm rot="10800000" flipH="1">
              <a:off x="-1325" y="1210513"/>
              <a:ext cx="2585553" cy="5647331"/>
            </a:xfrm>
            <a:prstGeom prst="rtTriangle">
              <a:avLst/>
            </a:prstGeom>
            <a:solidFill>
              <a:srgbClr val="AA272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Flowchart: Data 2"/>
          <p:cNvSpPr/>
          <p:nvPr/>
        </p:nvSpPr>
        <p:spPr>
          <a:xfrm>
            <a:off x="-22035" y="-27383"/>
            <a:ext cx="1911096" cy="122413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81 h 10081"/>
              <a:gd name="connsiteX1" fmla="*/ 38 w 10000"/>
              <a:gd name="connsiteY1" fmla="*/ 0 h 10081"/>
              <a:gd name="connsiteX2" fmla="*/ 10000 w 10000"/>
              <a:gd name="connsiteY2" fmla="*/ 81 h 10081"/>
              <a:gd name="connsiteX3" fmla="*/ 8000 w 10000"/>
              <a:gd name="connsiteY3" fmla="*/ 10081 h 10081"/>
              <a:gd name="connsiteX4" fmla="*/ 0 w 10000"/>
              <a:gd name="connsiteY4" fmla="*/ 10081 h 10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81">
                <a:moveTo>
                  <a:pt x="0" y="10081"/>
                </a:moveTo>
                <a:cubicBezTo>
                  <a:pt x="13" y="6721"/>
                  <a:pt x="25" y="3360"/>
                  <a:pt x="38" y="0"/>
                </a:cubicBezTo>
                <a:lnTo>
                  <a:pt x="10000" y="81"/>
                </a:lnTo>
                <a:lnTo>
                  <a:pt x="8000" y="10081"/>
                </a:lnTo>
                <a:lnTo>
                  <a:pt x="0" y="10081"/>
                </a:lnTo>
                <a:close/>
              </a:path>
            </a:pathLst>
          </a:custGeom>
          <a:solidFill>
            <a:srgbClr val="AA272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3" name="Rectangle 2">
            <a:extLst>
              <a:ext uri="{FF2B5EF4-FFF2-40B4-BE49-F238E27FC236}">
                <a16:creationId xmlns:a16="http://schemas.microsoft.com/office/drawing/2014/main" id="{6ED8F49F-F5B9-C641-9B41-15B9639CBF3D}"/>
              </a:ext>
            </a:extLst>
          </p:cNvPr>
          <p:cNvSpPr/>
          <p:nvPr/>
        </p:nvSpPr>
        <p:spPr>
          <a:xfrm>
            <a:off x="7210269" y="1811078"/>
            <a:ext cx="5096656" cy="3323987"/>
          </a:xfrm>
          <a:prstGeom prst="rect">
            <a:avLst/>
          </a:prstGeom>
        </p:spPr>
        <p:txBody>
          <a:bodyPr wrap="square">
            <a:spAutoFit/>
          </a:bodyPr>
          <a:lstStyle/>
          <a:p>
            <a:pPr>
              <a:lnSpc>
                <a:spcPct val="150000"/>
              </a:lnSpc>
            </a:pPr>
            <a:r>
              <a:rPr lang="en-US" sz="2000" b="1">
                <a:solidFill>
                  <a:schemeClr val="bg1">
                    <a:lumMod val="10000"/>
                  </a:schemeClr>
                </a:solidFill>
                <a:latin typeface="Avenir Next Medium" panose="020B0503020202020204" pitchFamily="34" charset="0"/>
              </a:rPr>
              <a:t>PROJECT EVALUATION</a:t>
            </a:r>
          </a:p>
          <a:p>
            <a:pPr marL="285750" indent="-285750">
              <a:buFont typeface="Arial" panose="020B0604020202020204" pitchFamily="34" charset="0"/>
              <a:buChar char="•"/>
            </a:pPr>
            <a:r>
              <a:rPr lang="en-US" sz="2000">
                <a:latin typeface="Avenir Next Medium" panose="020B0503020202020204" pitchFamily="34" charset="0"/>
              </a:rPr>
              <a:t>Roof Condition Survey</a:t>
            </a:r>
          </a:p>
          <a:p>
            <a:pPr marL="742928" lvl="1" indent="-285750">
              <a:buFont typeface="Courier New" panose="02070309020205020404" pitchFamily="49" charset="0"/>
              <a:buChar char="o"/>
            </a:pPr>
            <a:r>
              <a:rPr lang="en-US" sz="2000">
                <a:latin typeface="Avenir Next Medium" panose="020B0503020202020204" pitchFamily="34" charset="0"/>
              </a:rPr>
              <a:t>Structural viability of roof assembly</a:t>
            </a:r>
          </a:p>
          <a:p>
            <a:pPr marL="742928" lvl="1" indent="-285750">
              <a:buFont typeface="Courier New" panose="02070309020205020404" pitchFamily="49" charset="0"/>
              <a:buChar char="o"/>
            </a:pPr>
            <a:r>
              <a:rPr lang="en-US" sz="2000">
                <a:latin typeface="Avenir Next Medium" panose="020B0503020202020204" pitchFamily="34" charset="0"/>
              </a:rPr>
              <a:t>Roof Assembly meets current code requirements</a:t>
            </a:r>
          </a:p>
          <a:p>
            <a:pPr marL="742928" lvl="1" indent="-285750">
              <a:buFont typeface="Courier New" panose="02070309020205020404" pitchFamily="49" charset="0"/>
              <a:buChar char="o"/>
            </a:pPr>
            <a:r>
              <a:rPr lang="en-US" sz="2000">
                <a:latin typeface="Avenir Next Medium" panose="020B0503020202020204" pitchFamily="34" charset="0"/>
              </a:rPr>
              <a:t>Moisture Survey/Roof Core Sampling</a:t>
            </a:r>
          </a:p>
          <a:p>
            <a:pPr>
              <a:lnSpc>
                <a:spcPct val="150000"/>
              </a:lnSpc>
            </a:pPr>
            <a:endParaRPr lang="en-US" sz="2400" b="1">
              <a:solidFill>
                <a:schemeClr val="bg1">
                  <a:lumMod val="10000"/>
                </a:schemeClr>
              </a:solidFill>
            </a:endParaRPr>
          </a:p>
          <a:p>
            <a:pPr marL="342900" indent="-342900">
              <a:buFont typeface="Arial" panose="020B0604020202020204" pitchFamily="34" charset="0"/>
              <a:buChar char="•"/>
            </a:pPr>
            <a:endParaRPr lang="en-US" sz="2400" b="1">
              <a:solidFill>
                <a:schemeClr val="bg1">
                  <a:lumMod val="10000"/>
                </a:schemeClr>
              </a:solidFill>
            </a:endParaRPr>
          </a:p>
        </p:txBody>
      </p:sp>
      <p:pic>
        <p:nvPicPr>
          <p:cNvPr id="7" name="Picture 6">
            <a:extLst>
              <a:ext uri="{FF2B5EF4-FFF2-40B4-BE49-F238E27FC236}">
                <a16:creationId xmlns:a16="http://schemas.microsoft.com/office/drawing/2014/main" id="{2202160C-CBDC-7545-8F7D-F75E3659B6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6407" y="1422699"/>
            <a:ext cx="952500" cy="952500"/>
          </a:xfrm>
          <a:prstGeom prst="rect">
            <a:avLst/>
          </a:prstGeom>
        </p:spPr>
      </p:pic>
      <p:sp>
        <p:nvSpPr>
          <p:cNvPr id="6" name="Rectangle 5">
            <a:extLst>
              <a:ext uri="{FF2B5EF4-FFF2-40B4-BE49-F238E27FC236}">
                <a16:creationId xmlns:a16="http://schemas.microsoft.com/office/drawing/2014/main" id="{EA68D092-8DDA-6848-B53C-660913EC4427}"/>
              </a:ext>
            </a:extLst>
          </p:cNvPr>
          <p:cNvSpPr/>
          <p:nvPr/>
        </p:nvSpPr>
        <p:spPr>
          <a:xfrm>
            <a:off x="7131132" y="359985"/>
            <a:ext cx="4993675" cy="856004"/>
          </a:xfrm>
          <a:prstGeom prst="rect">
            <a:avLst/>
          </a:prstGeom>
        </p:spPr>
        <p:txBody>
          <a:bodyPr wrap="none">
            <a:spAutoFit/>
          </a:bodyPr>
          <a:lstStyle/>
          <a:p>
            <a:pPr algn="ctr">
              <a:lnSpc>
                <a:spcPts val="6500"/>
              </a:lnSpc>
            </a:pPr>
            <a:r>
              <a:rPr lang="en-US" sz="3600" b="1">
                <a:ln w="0"/>
                <a:solidFill>
                  <a:schemeClr val="bg1">
                    <a:lumMod val="10000"/>
                  </a:schemeClr>
                </a:solidFill>
                <a:effectLst>
                  <a:outerShdw blurRad="38100" dist="19050" dir="2700000" algn="tl" rotWithShape="0">
                    <a:schemeClr val="dk1">
                      <a:alpha val="40000"/>
                    </a:schemeClr>
                  </a:outerShdw>
                </a:effectLst>
                <a:latin typeface="Avenir Next" panose="020B0503020202020204" pitchFamily="34" charset="0"/>
                <a:ea typeface="Roboto Light" panose="02000000000000000000" pitchFamily="2" charset="0"/>
                <a:cs typeface="Source Sans Pro ExtraLight" charset="0"/>
              </a:rPr>
              <a:t>Sustainable Solutions</a:t>
            </a:r>
          </a:p>
        </p:txBody>
      </p:sp>
    </p:spTree>
    <p:extLst>
      <p:ext uri="{BB962C8B-B14F-4D97-AF65-F5344CB8AC3E}">
        <p14:creationId xmlns:p14="http://schemas.microsoft.com/office/powerpoint/2010/main" val="3399315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lowchart: Data 48"/>
          <p:cNvSpPr/>
          <p:nvPr/>
        </p:nvSpPr>
        <p:spPr>
          <a:xfrm flipH="1">
            <a:off x="1246480" y="1231308"/>
            <a:ext cx="3999289" cy="565856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138 h 10138"/>
              <a:gd name="connsiteX1" fmla="*/ 2034 w 10000"/>
              <a:gd name="connsiteY1" fmla="*/ 0 h 10138"/>
              <a:gd name="connsiteX2" fmla="*/ 10000 w 10000"/>
              <a:gd name="connsiteY2" fmla="*/ 138 h 10138"/>
              <a:gd name="connsiteX3" fmla="*/ 8000 w 10000"/>
              <a:gd name="connsiteY3" fmla="*/ 10138 h 10138"/>
              <a:gd name="connsiteX4" fmla="*/ 0 w 10000"/>
              <a:gd name="connsiteY4" fmla="*/ 10138 h 10138"/>
              <a:gd name="connsiteX0" fmla="*/ 0 w 10000"/>
              <a:gd name="connsiteY0" fmla="*/ 35311 h 35311"/>
              <a:gd name="connsiteX1" fmla="*/ 9798 w 10000"/>
              <a:gd name="connsiteY1" fmla="*/ 0 h 35311"/>
              <a:gd name="connsiteX2" fmla="*/ 10000 w 10000"/>
              <a:gd name="connsiteY2" fmla="*/ 25311 h 35311"/>
              <a:gd name="connsiteX3" fmla="*/ 8000 w 10000"/>
              <a:gd name="connsiteY3" fmla="*/ 35311 h 35311"/>
              <a:gd name="connsiteX4" fmla="*/ 0 w 10000"/>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56" h="35311">
                <a:moveTo>
                  <a:pt x="0" y="35311"/>
                </a:moveTo>
                <a:lnTo>
                  <a:pt x="9798" y="0"/>
                </a:lnTo>
                <a:cubicBezTo>
                  <a:pt x="12223" y="3853"/>
                  <a:pt x="11275" y="953"/>
                  <a:pt x="14756" y="7640"/>
                </a:cubicBezTo>
                <a:lnTo>
                  <a:pt x="8000" y="35311"/>
                </a:lnTo>
                <a:lnTo>
                  <a:pt x="0" y="35311"/>
                </a:lnTo>
                <a:close/>
              </a:path>
            </a:pathLst>
          </a:custGeom>
          <a:solidFill>
            <a:schemeClr val="bg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grpSp>
        <p:nvGrpSpPr>
          <p:cNvPr id="2" name="Group 1"/>
          <p:cNvGrpSpPr/>
          <p:nvPr/>
        </p:nvGrpSpPr>
        <p:grpSpPr>
          <a:xfrm>
            <a:off x="-1325" y="1210515"/>
            <a:ext cx="2585553" cy="5671948"/>
            <a:chOff x="-1325" y="1210513"/>
            <a:chExt cx="2585553" cy="5671947"/>
          </a:xfrm>
        </p:grpSpPr>
        <p:sp>
          <p:nvSpPr>
            <p:cNvPr id="19" name="Right Triangle 18"/>
            <p:cNvSpPr/>
            <p:nvPr/>
          </p:nvSpPr>
          <p:spPr>
            <a:xfrm rot="10800000" flipH="1">
              <a:off x="0" y="1217926"/>
              <a:ext cx="2584227" cy="5664534"/>
            </a:xfrm>
            <a:custGeom>
              <a:avLst/>
              <a:gdLst>
                <a:gd name="connsiteX0" fmla="*/ 0 w 2474499"/>
                <a:gd name="connsiteY0" fmla="*/ 5664534 h 5664534"/>
                <a:gd name="connsiteX1" fmla="*/ 0 w 2474499"/>
                <a:gd name="connsiteY1" fmla="*/ 0 h 5664534"/>
                <a:gd name="connsiteX2" fmla="*/ 2474499 w 2474499"/>
                <a:gd name="connsiteY2" fmla="*/ 5664534 h 5664534"/>
                <a:gd name="connsiteX3" fmla="*/ 0 w 2474499"/>
                <a:gd name="connsiteY3" fmla="*/ 5664534 h 5664534"/>
                <a:gd name="connsiteX0" fmla="*/ 73152 w 2547651"/>
                <a:gd name="connsiteY0" fmla="*/ 5664534 h 5664534"/>
                <a:gd name="connsiteX1" fmla="*/ 0 w 2547651"/>
                <a:gd name="connsiteY1" fmla="*/ 0 h 5664534"/>
                <a:gd name="connsiteX2" fmla="*/ 2547651 w 2547651"/>
                <a:gd name="connsiteY2" fmla="*/ 5664534 h 5664534"/>
                <a:gd name="connsiteX3" fmla="*/ 73152 w 2547651"/>
                <a:gd name="connsiteY3" fmla="*/ 5664534 h 5664534"/>
                <a:gd name="connsiteX0" fmla="*/ 109728 w 2584227"/>
                <a:gd name="connsiteY0" fmla="*/ 5664534 h 5664534"/>
                <a:gd name="connsiteX1" fmla="*/ 0 w 2584227"/>
                <a:gd name="connsiteY1" fmla="*/ 0 h 5664534"/>
                <a:gd name="connsiteX2" fmla="*/ 2584227 w 2584227"/>
                <a:gd name="connsiteY2" fmla="*/ 5664534 h 5664534"/>
                <a:gd name="connsiteX3" fmla="*/ 109728 w 2584227"/>
                <a:gd name="connsiteY3" fmla="*/ 5664534 h 5664534"/>
              </a:gdLst>
              <a:ahLst/>
              <a:cxnLst>
                <a:cxn ang="0">
                  <a:pos x="connsiteX0" y="connsiteY0"/>
                </a:cxn>
                <a:cxn ang="0">
                  <a:pos x="connsiteX1" y="connsiteY1"/>
                </a:cxn>
                <a:cxn ang="0">
                  <a:pos x="connsiteX2" y="connsiteY2"/>
                </a:cxn>
                <a:cxn ang="0">
                  <a:pos x="connsiteX3" y="connsiteY3"/>
                </a:cxn>
              </a:cxnLst>
              <a:rect l="l" t="t" r="r" b="b"/>
              <a:pathLst>
                <a:path w="2584227" h="5664534">
                  <a:moveTo>
                    <a:pt x="109728" y="5664534"/>
                  </a:moveTo>
                  <a:lnTo>
                    <a:pt x="0" y="0"/>
                  </a:lnTo>
                  <a:lnTo>
                    <a:pt x="2584227" y="5664534"/>
                  </a:lnTo>
                  <a:lnTo>
                    <a:pt x="109728" y="5664534"/>
                  </a:lnTo>
                  <a:close/>
                </a:path>
              </a:pathLst>
            </a:custGeom>
            <a:solidFill>
              <a:schemeClr val="bg1">
                <a:lumMod val="50000"/>
              </a:schemeClr>
            </a:solidFill>
            <a:ln>
              <a:noFill/>
            </a:ln>
            <a:effectLst>
              <a:outerShdw blurRad="165100" dist="177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ight Triangle 17"/>
            <p:cNvSpPr/>
            <p:nvPr/>
          </p:nvSpPr>
          <p:spPr>
            <a:xfrm rot="10800000" flipH="1">
              <a:off x="-1325" y="1210513"/>
              <a:ext cx="2585553" cy="5647331"/>
            </a:xfrm>
            <a:prstGeom prst="rtTriangle">
              <a:avLst/>
            </a:prstGeom>
            <a:solidFill>
              <a:srgbClr val="AA272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Flowchart: Data 2"/>
          <p:cNvSpPr/>
          <p:nvPr/>
        </p:nvSpPr>
        <p:spPr>
          <a:xfrm>
            <a:off x="-22035" y="-27383"/>
            <a:ext cx="1911096" cy="122413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81 h 10081"/>
              <a:gd name="connsiteX1" fmla="*/ 38 w 10000"/>
              <a:gd name="connsiteY1" fmla="*/ 0 h 10081"/>
              <a:gd name="connsiteX2" fmla="*/ 10000 w 10000"/>
              <a:gd name="connsiteY2" fmla="*/ 81 h 10081"/>
              <a:gd name="connsiteX3" fmla="*/ 8000 w 10000"/>
              <a:gd name="connsiteY3" fmla="*/ 10081 h 10081"/>
              <a:gd name="connsiteX4" fmla="*/ 0 w 10000"/>
              <a:gd name="connsiteY4" fmla="*/ 10081 h 10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81">
                <a:moveTo>
                  <a:pt x="0" y="10081"/>
                </a:moveTo>
                <a:cubicBezTo>
                  <a:pt x="13" y="6721"/>
                  <a:pt x="25" y="3360"/>
                  <a:pt x="38" y="0"/>
                </a:cubicBezTo>
                <a:lnTo>
                  <a:pt x="10000" y="81"/>
                </a:lnTo>
                <a:lnTo>
                  <a:pt x="8000" y="10081"/>
                </a:lnTo>
                <a:lnTo>
                  <a:pt x="0" y="10081"/>
                </a:lnTo>
                <a:close/>
              </a:path>
            </a:pathLst>
          </a:custGeom>
          <a:solidFill>
            <a:srgbClr val="AA272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4" name="Rectangle 3">
            <a:extLst>
              <a:ext uri="{FF2B5EF4-FFF2-40B4-BE49-F238E27FC236}">
                <a16:creationId xmlns:a16="http://schemas.microsoft.com/office/drawing/2014/main" id="{7D70785F-E768-6F4B-881D-BC9EDB8F8333}"/>
              </a:ext>
            </a:extLst>
          </p:cNvPr>
          <p:cNvSpPr/>
          <p:nvPr/>
        </p:nvSpPr>
        <p:spPr>
          <a:xfrm>
            <a:off x="3297836" y="4493"/>
            <a:ext cx="8894164" cy="6885383"/>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2">
            <a:extLst>
              <a:ext uri="{FF2B5EF4-FFF2-40B4-BE49-F238E27FC236}">
                <a16:creationId xmlns:a16="http://schemas.microsoft.com/office/drawing/2014/main" id="{106B3D2F-3622-5444-8748-E20A632EC902}"/>
              </a:ext>
            </a:extLst>
          </p:cNvPr>
          <p:cNvSpPr txBox="1">
            <a:spLocks/>
          </p:cNvSpPr>
          <p:nvPr/>
        </p:nvSpPr>
        <p:spPr>
          <a:xfrm>
            <a:off x="3701321" y="1515424"/>
            <a:ext cx="8087194" cy="5037513"/>
          </a:xfrm>
          <a:prstGeom prst="rect">
            <a:avLst/>
          </a:prstGeom>
        </p:spPr>
        <p:txBody>
          <a:bodyPr>
            <a:normAutofit/>
          </a:bodyPr>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fontAlgn="base"/>
            <a:r>
              <a:rPr lang="en-US" sz="2000" dirty="0">
                <a:solidFill>
                  <a:schemeClr val="bg1">
                    <a:lumMod val="10000"/>
                  </a:schemeClr>
                </a:solidFill>
                <a:latin typeface="Avenir Next Medium" panose="020B0503020202020204" pitchFamily="34" charset="0"/>
              </a:rPr>
              <a:t>The Sherwin Williams Company, is a registered provider with the American Institute of Architects Continuing Education Systems.  Credit earned on completion of the program will be reported to CES Records for AIA members.  Certificates of Completion for non-AIA members are available upon request.</a:t>
            </a:r>
          </a:p>
          <a:p>
            <a:pPr fontAlgn="base"/>
            <a:endParaRPr lang="en-US" sz="800" dirty="0">
              <a:solidFill>
                <a:schemeClr val="bg1">
                  <a:lumMod val="10000"/>
                </a:schemeClr>
              </a:solidFill>
              <a:latin typeface="Avenir Next Medium" panose="020B0503020202020204" pitchFamily="34" charset="0"/>
            </a:endParaRPr>
          </a:p>
          <a:p>
            <a:pPr fontAlgn="base"/>
            <a:r>
              <a:rPr lang="en-US" sz="2000" dirty="0">
                <a:solidFill>
                  <a:schemeClr val="bg1">
                    <a:lumMod val="10000"/>
                  </a:schemeClr>
                </a:solidFill>
                <a:latin typeface="Avenir Next Medium" panose="020B0503020202020204" pitchFamily="34" charset="0"/>
              </a:rPr>
              <a:t>This program is also a registered with the International Institute of Building Enclosure Consultants (IIBEC) and Green Business Certification Inc. (GBCI) for continuing professional education. As such, it does not include content that may be deemed or construed to be an approval or endorsement by the AIA</a:t>
            </a:r>
            <a:r>
              <a:rPr lang="en-US" sz="2000">
                <a:solidFill>
                  <a:schemeClr val="bg1">
                    <a:lumMod val="10000"/>
                  </a:schemeClr>
                </a:solidFill>
                <a:latin typeface="Avenir Next Medium" panose="020B0503020202020204" pitchFamily="34" charset="0"/>
              </a:rPr>
              <a:t>/IIBEC/GBCI </a:t>
            </a:r>
            <a:r>
              <a:rPr lang="en-US" sz="2000" dirty="0">
                <a:solidFill>
                  <a:schemeClr val="bg1">
                    <a:lumMod val="10000"/>
                  </a:schemeClr>
                </a:solidFill>
                <a:latin typeface="Avenir Next Medium" panose="020B0503020202020204" pitchFamily="34" charset="0"/>
              </a:rPr>
              <a:t>of any material of construction or any method or manner of handling, using, distributing, or dealing in any material or product. Questions related to specific materials, methods, and services will be addressed at the conclusion of this presentation.</a:t>
            </a:r>
          </a:p>
          <a:p>
            <a:endParaRPr lang="en-US" dirty="0"/>
          </a:p>
        </p:txBody>
      </p:sp>
    </p:spTree>
    <p:extLst>
      <p:ext uri="{BB962C8B-B14F-4D97-AF65-F5344CB8AC3E}">
        <p14:creationId xmlns:p14="http://schemas.microsoft.com/office/powerpoint/2010/main" val="25028227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lowchart: Data 48"/>
          <p:cNvSpPr/>
          <p:nvPr/>
        </p:nvSpPr>
        <p:spPr>
          <a:xfrm flipH="1">
            <a:off x="1246480" y="1231308"/>
            <a:ext cx="3999289" cy="565856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138 h 10138"/>
              <a:gd name="connsiteX1" fmla="*/ 2034 w 10000"/>
              <a:gd name="connsiteY1" fmla="*/ 0 h 10138"/>
              <a:gd name="connsiteX2" fmla="*/ 10000 w 10000"/>
              <a:gd name="connsiteY2" fmla="*/ 138 h 10138"/>
              <a:gd name="connsiteX3" fmla="*/ 8000 w 10000"/>
              <a:gd name="connsiteY3" fmla="*/ 10138 h 10138"/>
              <a:gd name="connsiteX4" fmla="*/ 0 w 10000"/>
              <a:gd name="connsiteY4" fmla="*/ 10138 h 10138"/>
              <a:gd name="connsiteX0" fmla="*/ 0 w 10000"/>
              <a:gd name="connsiteY0" fmla="*/ 35311 h 35311"/>
              <a:gd name="connsiteX1" fmla="*/ 9798 w 10000"/>
              <a:gd name="connsiteY1" fmla="*/ 0 h 35311"/>
              <a:gd name="connsiteX2" fmla="*/ 10000 w 10000"/>
              <a:gd name="connsiteY2" fmla="*/ 25311 h 35311"/>
              <a:gd name="connsiteX3" fmla="*/ 8000 w 10000"/>
              <a:gd name="connsiteY3" fmla="*/ 35311 h 35311"/>
              <a:gd name="connsiteX4" fmla="*/ 0 w 10000"/>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56" h="35311">
                <a:moveTo>
                  <a:pt x="0" y="35311"/>
                </a:moveTo>
                <a:lnTo>
                  <a:pt x="9798" y="0"/>
                </a:lnTo>
                <a:cubicBezTo>
                  <a:pt x="12223" y="3853"/>
                  <a:pt x="11275" y="953"/>
                  <a:pt x="14756" y="7640"/>
                </a:cubicBezTo>
                <a:lnTo>
                  <a:pt x="8000" y="35311"/>
                </a:lnTo>
                <a:lnTo>
                  <a:pt x="0" y="35311"/>
                </a:lnTo>
                <a:close/>
              </a:path>
            </a:pathLst>
          </a:custGeom>
          <a:solidFill>
            <a:schemeClr val="bg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grpSp>
        <p:nvGrpSpPr>
          <p:cNvPr id="2" name="Group 1"/>
          <p:cNvGrpSpPr/>
          <p:nvPr/>
        </p:nvGrpSpPr>
        <p:grpSpPr>
          <a:xfrm>
            <a:off x="-1325" y="1210515"/>
            <a:ext cx="2585553" cy="5671948"/>
            <a:chOff x="-1325" y="1210513"/>
            <a:chExt cx="2585553" cy="5671947"/>
          </a:xfrm>
        </p:grpSpPr>
        <p:sp>
          <p:nvSpPr>
            <p:cNvPr id="19" name="Right Triangle 18"/>
            <p:cNvSpPr/>
            <p:nvPr/>
          </p:nvSpPr>
          <p:spPr>
            <a:xfrm rot="10800000" flipH="1">
              <a:off x="0" y="1217926"/>
              <a:ext cx="2584227" cy="5664534"/>
            </a:xfrm>
            <a:custGeom>
              <a:avLst/>
              <a:gdLst>
                <a:gd name="connsiteX0" fmla="*/ 0 w 2474499"/>
                <a:gd name="connsiteY0" fmla="*/ 5664534 h 5664534"/>
                <a:gd name="connsiteX1" fmla="*/ 0 w 2474499"/>
                <a:gd name="connsiteY1" fmla="*/ 0 h 5664534"/>
                <a:gd name="connsiteX2" fmla="*/ 2474499 w 2474499"/>
                <a:gd name="connsiteY2" fmla="*/ 5664534 h 5664534"/>
                <a:gd name="connsiteX3" fmla="*/ 0 w 2474499"/>
                <a:gd name="connsiteY3" fmla="*/ 5664534 h 5664534"/>
                <a:gd name="connsiteX0" fmla="*/ 73152 w 2547651"/>
                <a:gd name="connsiteY0" fmla="*/ 5664534 h 5664534"/>
                <a:gd name="connsiteX1" fmla="*/ 0 w 2547651"/>
                <a:gd name="connsiteY1" fmla="*/ 0 h 5664534"/>
                <a:gd name="connsiteX2" fmla="*/ 2547651 w 2547651"/>
                <a:gd name="connsiteY2" fmla="*/ 5664534 h 5664534"/>
                <a:gd name="connsiteX3" fmla="*/ 73152 w 2547651"/>
                <a:gd name="connsiteY3" fmla="*/ 5664534 h 5664534"/>
                <a:gd name="connsiteX0" fmla="*/ 109728 w 2584227"/>
                <a:gd name="connsiteY0" fmla="*/ 5664534 h 5664534"/>
                <a:gd name="connsiteX1" fmla="*/ 0 w 2584227"/>
                <a:gd name="connsiteY1" fmla="*/ 0 h 5664534"/>
                <a:gd name="connsiteX2" fmla="*/ 2584227 w 2584227"/>
                <a:gd name="connsiteY2" fmla="*/ 5664534 h 5664534"/>
                <a:gd name="connsiteX3" fmla="*/ 109728 w 2584227"/>
                <a:gd name="connsiteY3" fmla="*/ 5664534 h 5664534"/>
              </a:gdLst>
              <a:ahLst/>
              <a:cxnLst>
                <a:cxn ang="0">
                  <a:pos x="connsiteX0" y="connsiteY0"/>
                </a:cxn>
                <a:cxn ang="0">
                  <a:pos x="connsiteX1" y="connsiteY1"/>
                </a:cxn>
                <a:cxn ang="0">
                  <a:pos x="connsiteX2" y="connsiteY2"/>
                </a:cxn>
                <a:cxn ang="0">
                  <a:pos x="connsiteX3" y="connsiteY3"/>
                </a:cxn>
              </a:cxnLst>
              <a:rect l="l" t="t" r="r" b="b"/>
              <a:pathLst>
                <a:path w="2584227" h="5664534">
                  <a:moveTo>
                    <a:pt x="109728" y="5664534"/>
                  </a:moveTo>
                  <a:lnTo>
                    <a:pt x="0" y="0"/>
                  </a:lnTo>
                  <a:lnTo>
                    <a:pt x="2584227" y="5664534"/>
                  </a:lnTo>
                  <a:lnTo>
                    <a:pt x="109728" y="5664534"/>
                  </a:lnTo>
                  <a:close/>
                </a:path>
              </a:pathLst>
            </a:custGeom>
            <a:solidFill>
              <a:schemeClr val="bg1">
                <a:lumMod val="50000"/>
              </a:schemeClr>
            </a:solidFill>
            <a:ln>
              <a:noFill/>
            </a:ln>
            <a:effectLst>
              <a:outerShdw blurRad="165100" dist="177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ight Triangle 17"/>
            <p:cNvSpPr/>
            <p:nvPr/>
          </p:nvSpPr>
          <p:spPr>
            <a:xfrm rot="10800000" flipH="1">
              <a:off x="-1325" y="1210513"/>
              <a:ext cx="2585553" cy="5647331"/>
            </a:xfrm>
            <a:prstGeom prst="rtTriangle">
              <a:avLst/>
            </a:prstGeom>
            <a:solidFill>
              <a:srgbClr val="AA272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Flowchart: Data 2"/>
          <p:cNvSpPr/>
          <p:nvPr/>
        </p:nvSpPr>
        <p:spPr>
          <a:xfrm>
            <a:off x="-22035" y="-27383"/>
            <a:ext cx="1911096" cy="122413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81 h 10081"/>
              <a:gd name="connsiteX1" fmla="*/ 38 w 10000"/>
              <a:gd name="connsiteY1" fmla="*/ 0 h 10081"/>
              <a:gd name="connsiteX2" fmla="*/ 10000 w 10000"/>
              <a:gd name="connsiteY2" fmla="*/ 81 h 10081"/>
              <a:gd name="connsiteX3" fmla="*/ 8000 w 10000"/>
              <a:gd name="connsiteY3" fmla="*/ 10081 h 10081"/>
              <a:gd name="connsiteX4" fmla="*/ 0 w 10000"/>
              <a:gd name="connsiteY4" fmla="*/ 10081 h 10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81">
                <a:moveTo>
                  <a:pt x="0" y="10081"/>
                </a:moveTo>
                <a:cubicBezTo>
                  <a:pt x="13" y="6721"/>
                  <a:pt x="25" y="3360"/>
                  <a:pt x="38" y="0"/>
                </a:cubicBezTo>
                <a:lnTo>
                  <a:pt x="10000" y="81"/>
                </a:lnTo>
                <a:lnTo>
                  <a:pt x="8000" y="10081"/>
                </a:lnTo>
                <a:lnTo>
                  <a:pt x="0" y="10081"/>
                </a:lnTo>
                <a:close/>
              </a:path>
            </a:pathLst>
          </a:custGeom>
          <a:solidFill>
            <a:srgbClr val="AA272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4" name="Rectangle 3">
            <a:extLst>
              <a:ext uri="{FF2B5EF4-FFF2-40B4-BE49-F238E27FC236}">
                <a16:creationId xmlns:a16="http://schemas.microsoft.com/office/drawing/2014/main" id="{7D70785F-E768-6F4B-881D-BC9EDB8F8333}"/>
              </a:ext>
            </a:extLst>
          </p:cNvPr>
          <p:cNvSpPr/>
          <p:nvPr/>
        </p:nvSpPr>
        <p:spPr>
          <a:xfrm>
            <a:off x="3297837" y="24408"/>
            <a:ext cx="8894164" cy="6885383"/>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8AC42DC-E8D9-434C-8013-FDAF07E674C3}"/>
              </a:ext>
            </a:extLst>
          </p:cNvPr>
          <p:cNvSpPr/>
          <p:nvPr/>
        </p:nvSpPr>
        <p:spPr>
          <a:xfrm>
            <a:off x="3297837" y="376953"/>
            <a:ext cx="8894164" cy="833563"/>
          </a:xfrm>
          <a:prstGeom prst="rect">
            <a:avLst/>
          </a:prstGeom>
        </p:spPr>
        <p:txBody>
          <a:bodyPr wrap="square" lIns="0" tIns="0" rIns="0" bIns="0" anchor="ctr" anchorCtr="0">
            <a:normAutofit/>
          </a:bodyPr>
          <a:lstStyle/>
          <a:p>
            <a:pPr algn="ctr">
              <a:lnSpc>
                <a:spcPts val="6500"/>
              </a:lnSpc>
            </a:pPr>
            <a:r>
              <a:rPr lang="en-US" sz="3600" b="1">
                <a:ln w="0"/>
                <a:solidFill>
                  <a:schemeClr val="bg1">
                    <a:lumMod val="10000"/>
                  </a:schemeClr>
                </a:solidFill>
                <a:effectLst>
                  <a:outerShdw blurRad="38100" dist="19050" dir="2700000" algn="tl" rotWithShape="0">
                    <a:schemeClr val="dk1">
                      <a:alpha val="40000"/>
                    </a:schemeClr>
                  </a:outerShdw>
                </a:effectLst>
                <a:latin typeface="Avenir Next" panose="020B0503020202020204" pitchFamily="34" charset="0"/>
                <a:ea typeface="Roboto Light" panose="02000000000000000000" pitchFamily="2" charset="0"/>
                <a:cs typeface="Source Sans Pro ExtraLight" charset="0"/>
              </a:rPr>
              <a:t>Project Evaluations</a:t>
            </a:r>
          </a:p>
        </p:txBody>
      </p:sp>
      <p:pic>
        <p:nvPicPr>
          <p:cNvPr id="12" name="Picture 2" descr="C:\Users\jos553\Desktop\DSC00031.JPG">
            <a:extLst>
              <a:ext uri="{FF2B5EF4-FFF2-40B4-BE49-F238E27FC236}">
                <a16:creationId xmlns:a16="http://schemas.microsoft.com/office/drawing/2014/main" id="{3C150DE9-5927-4B46-A6CA-BF69A791A23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2681"/>
          <a:stretch/>
        </p:blipFill>
        <p:spPr bwMode="auto">
          <a:xfrm>
            <a:off x="3830709" y="1423286"/>
            <a:ext cx="3702420" cy="48445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3" descr="C:\Users\jos553\Desktop\SWRSG Folder1116\2017 NSM San Antonio\Graphics Quotes NSM SAT Feb 2017\Rotted Wood Deck Underside.png">
            <a:extLst>
              <a:ext uri="{FF2B5EF4-FFF2-40B4-BE49-F238E27FC236}">
                <a16:creationId xmlns:a16="http://schemas.microsoft.com/office/drawing/2014/main" id="{5A8A1033-2B33-B047-AEB9-776630979F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7671" y="1428081"/>
            <a:ext cx="3629787" cy="48397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ctangle 13">
            <a:extLst>
              <a:ext uri="{FF2B5EF4-FFF2-40B4-BE49-F238E27FC236}">
                <a16:creationId xmlns:a16="http://schemas.microsoft.com/office/drawing/2014/main" id="{CCCF0FFA-A302-EA40-A783-69F74179C606}"/>
              </a:ext>
            </a:extLst>
          </p:cNvPr>
          <p:cNvSpPr/>
          <p:nvPr/>
        </p:nvSpPr>
        <p:spPr>
          <a:xfrm>
            <a:off x="5681919" y="6414876"/>
            <a:ext cx="4978083" cy="461665"/>
          </a:xfrm>
          <a:prstGeom prst="rect">
            <a:avLst/>
          </a:prstGeom>
        </p:spPr>
        <p:txBody>
          <a:bodyPr wrap="square">
            <a:spAutoFit/>
          </a:bodyPr>
          <a:lstStyle/>
          <a:p>
            <a:pPr defTabSz="914400"/>
            <a:r>
              <a:rPr lang="en-US" sz="2400">
                <a:solidFill>
                  <a:prstClr val="black"/>
                </a:solidFill>
                <a:latin typeface="Avenir Next Medium" panose="020B0503020202020204" pitchFamily="34" charset="0"/>
              </a:rPr>
              <a:t>Outside, Inside, And THEN …</a:t>
            </a:r>
          </a:p>
        </p:txBody>
      </p:sp>
    </p:spTree>
    <p:extLst>
      <p:ext uri="{BB962C8B-B14F-4D97-AF65-F5344CB8AC3E}">
        <p14:creationId xmlns:p14="http://schemas.microsoft.com/office/powerpoint/2010/main" val="12498627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lowchart: Data 2"/>
          <p:cNvSpPr/>
          <p:nvPr/>
        </p:nvSpPr>
        <p:spPr>
          <a:xfrm>
            <a:off x="-22035" y="-27383"/>
            <a:ext cx="1911096" cy="122413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81 h 10081"/>
              <a:gd name="connsiteX1" fmla="*/ 38 w 10000"/>
              <a:gd name="connsiteY1" fmla="*/ 0 h 10081"/>
              <a:gd name="connsiteX2" fmla="*/ 10000 w 10000"/>
              <a:gd name="connsiteY2" fmla="*/ 81 h 10081"/>
              <a:gd name="connsiteX3" fmla="*/ 8000 w 10000"/>
              <a:gd name="connsiteY3" fmla="*/ 10081 h 10081"/>
              <a:gd name="connsiteX4" fmla="*/ 0 w 10000"/>
              <a:gd name="connsiteY4" fmla="*/ 10081 h 10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81">
                <a:moveTo>
                  <a:pt x="0" y="10081"/>
                </a:moveTo>
                <a:cubicBezTo>
                  <a:pt x="13" y="6721"/>
                  <a:pt x="25" y="3360"/>
                  <a:pt x="38" y="0"/>
                </a:cubicBezTo>
                <a:lnTo>
                  <a:pt x="10000" y="81"/>
                </a:lnTo>
                <a:lnTo>
                  <a:pt x="8000" y="10081"/>
                </a:lnTo>
                <a:lnTo>
                  <a:pt x="0" y="10081"/>
                </a:lnTo>
                <a:close/>
              </a:path>
            </a:pathLst>
          </a:custGeom>
          <a:solidFill>
            <a:srgbClr val="AA272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17" name="Flowchart: Data 16"/>
          <p:cNvSpPr/>
          <p:nvPr/>
        </p:nvSpPr>
        <p:spPr>
          <a:xfrm rot="10800000" flipH="1">
            <a:off x="304383" y="1204544"/>
            <a:ext cx="3603047" cy="355191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334"/>
              <a:gd name="connsiteY0" fmla="*/ 26844 h 26844"/>
              <a:gd name="connsiteX1" fmla="*/ 2000 w 13334"/>
              <a:gd name="connsiteY1" fmla="*/ 16844 h 26844"/>
              <a:gd name="connsiteX2" fmla="*/ 13334 w 13334"/>
              <a:gd name="connsiteY2" fmla="*/ 0 h 26844"/>
              <a:gd name="connsiteX3" fmla="*/ 8000 w 13334"/>
              <a:gd name="connsiteY3" fmla="*/ 26844 h 26844"/>
              <a:gd name="connsiteX4" fmla="*/ 0 w 13334"/>
              <a:gd name="connsiteY4" fmla="*/ 26844 h 26844"/>
              <a:gd name="connsiteX0" fmla="*/ 0 w 13334"/>
              <a:gd name="connsiteY0" fmla="*/ 26844 h 26844"/>
              <a:gd name="connsiteX1" fmla="*/ 5253 w 13334"/>
              <a:gd name="connsiteY1" fmla="*/ 245 h 26844"/>
              <a:gd name="connsiteX2" fmla="*/ 13334 w 13334"/>
              <a:gd name="connsiteY2" fmla="*/ 0 h 26844"/>
              <a:gd name="connsiteX3" fmla="*/ 8000 w 13334"/>
              <a:gd name="connsiteY3" fmla="*/ 26844 h 26844"/>
              <a:gd name="connsiteX4" fmla="*/ 0 w 13334"/>
              <a:gd name="connsiteY4" fmla="*/ 26844 h 26844"/>
              <a:gd name="connsiteX0" fmla="*/ 0 w 13294"/>
              <a:gd name="connsiteY0" fmla="*/ 26680 h 26680"/>
              <a:gd name="connsiteX1" fmla="*/ 5253 w 13294"/>
              <a:gd name="connsiteY1" fmla="*/ 81 h 26680"/>
              <a:gd name="connsiteX2" fmla="*/ 13294 w 13294"/>
              <a:gd name="connsiteY2" fmla="*/ 0 h 26680"/>
              <a:gd name="connsiteX3" fmla="*/ 8000 w 13294"/>
              <a:gd name="connsiteY3" fmla="*/ 26680 h 26680"/>
              <a:gd name="connsiteX4" fmla="*/ 0 w 13294"/>
              <a:gd name="connsiteY4" fmla="*/ 26680 h 26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94" h="26680">
                <a:moveTo>
                  <a:pt x="0" y="26680"/>
                </a:moveTo>
                <a:lnTo>
                  <a:pt x="5253" y="81"/>
                </a:lnTo>
                <a:lnTo>
                  <a:pt x="13294" y="0"/>
                </a:lnTo>
                <a:lnTo>
                  <a:pt x="8000" y="26680"/>
                </a:lnTo>
                <a:lnTo>
                  <a:pt x="0" y="26680"/>
                </a:lnTo>
                <a:close/>
              </a:path>
            </a:pathLst>
          </a:cu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16" name="Flowchart: Data 15"/>
          <p:cNvSpPr/>
          <p:nvPr/>
        </p:nvSpPr>
        <p:spPr>
          <a:xfrm flipH="1">
            <a:off x="8327201" y="2097861"/>
            <a:ext cx="3652861" cy="476013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2448"/>
              <a:gd name="connsiteY0" fmla="*/ 22054 h 22054"/>
              <a:gd name="connsiteX1" fmla="*/ 2000 w 12448"/>
              <a:gd name="connsiteY1" fmla="*/ 12054 h 22054"/>
              <a:gd name="connsiteX2" fmla="*/ 12448 w 12448"/>
              <a:gd name="connsiteY2" fmla="*/ 0 h 22054"/>
              <a:gd name="connsiteX3" fmla="*/ 8000 w 12448"/>
              <a:gd name="connsiteY3" fmla="*/ 22054 h 22054"/>
              <a:gd name="connsiteX4" fmla="*/ 0 w 12448"/>
              <a:gd name="connsiteY4" fmla="*/ 22054 h 22054"/>
              <a:gd name="connsiteX0" fmla="*/ 0 w 12448"/>
              <a:gd name="connsiteY0" fmla="*/ 22054 h 22054"/>
              <a:gd name="connsiteX1" fmla="*/ 4411 w 12448"/>
              <a:gd name="connsiteY1" fmla="*/ 101 h 22054"/>
              <a:gd name="connsiteX2" fmla="*/ 12448 w 12448"/>
              <a:gd name="connsiteY2" fmla="*/ 0 h 22054"/>
              <a:gd name="connsiteX3" fmla="*/ 8000 w 12448"/>
              <a:gd name="connsiteY3" fmla="*/ 22054 h 22054"/>
              <a:gd name="connsiteX4" fmla="*/ 0 w 12448"/>
              <a:gd name="connsiteY4" fmla="*/ 22054 h 2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8" h="22054">
                <a:moveTo>
                  <a:pt x="0" y="22054"/>
                </a:moveTo>
                <a:lnTo>
                  <a:pt x="4411" y="101"/>
                </a:lnTo>
                <a:lnTo>
                  <a:pt x="12448" y="0"/>
                </a:lnTo>
                <a:lnTo>
                  <a:pt x="8000" y="22054"/>
                </a:lnTo>
                <a:lnTo>
                  <a:pt x="0" y="22054"/>
                </a:lnTo>
                <a:close/>
              </a:path>
            </a:pathLst>
          </a:cu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22" name="Rectangle 21"/>
          <p:cNvSpPr/>
          <p:nvPr/>
        </p:nvSpPr>
        <p:spPr>
          <a:xfrm>
            <a:off x="0" y="2085183"/>
            <a:ext cx="12192000" cy="3879661"/>
          </a:xfrm>
          <a:prstGeom prst="rect">
            <a:avLst/>
          </a:prstGeom>
          <a:solidFill>
            <a:srgbClr val="40404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19" name="Flowchart: Data 4"/>
          <p:cNvSpPr/>
          <p:nvPr/>
        </p:nvSpPr>
        <p:spPr>
          <a:xfrm>
            <a:off x="-43388" y="1181002"/>
            <a:ext cx="2511831" cy="574013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411 w 8000"/>
              <a:gd name="connsiteY0" fmla="*/ 9980 h 10000"/>
              <a:gd name="connsiteX1" fmla="*/ 0 w 8000"/>
              <a:gd name="connsiteY1" fmla="*/ 0 h 10000"/>
              <a:gd name="connsiteX2" fmla="*/ 8000 w 8000"/>
              <a:gd name="connsiteY2" fmla="*/ 0 h 10000"/>
              <a:gd name="connsiteX3" fmla="*/ 6000 w 8000"/>
              <a:gd name="connsiteY3" fmla="*/ 10000 h 10000"/>
              <a:gd name="connsiteX4" fmla="*/ 1411 w 8000"/>
              <a:gd name="connsiteY4" fmla="*/ 9980 h 10000"/>
              <a:gd name="connsiteX0" fmla="*/ 0 w 8236"/>
              <a:gd name="connsiteY0" fmla="*/ 9980 h 10000"/>
              <a:gd name="connsiteX1" fmla="*/ 1449 w 8236"/>
              <a:gd name="connsiteY1" fmla="*/ 20 h 10000"/>
              <a:gd name="connsiteX2" fmla="*/ 8236 w 8236"/>
              <a:gd name="connsiteY2" fmla="*/ 0 h 10000"/>
              <a:gd name="connsiteX3" fmla="*/ 5736 w 8236"/>
              <a:gd name="connsiteY3" fmla="*/ 10000 h 10000"/>
              <a:gd name="connsiteX4" fmla="*/ 0 w 8236"/>
              <a:gd name="connsiteY4" fmla="*/ 9980 h 10000"/>
              <a:gd name="connsiteX0" fmla="*/ 0 w 8987"/>
              <a:gd name="connsiteY0" fmla="*/ 10000 h 10000"/>
              <a:gd name="connsiteX1" fmla="*/ 746 w 8987"/>
              <a:gd name="connsiteY1" fmla="*/ 20 h 10000"/>
              <a:gd name="connsiteX2" fmla="*/ 8987 w 8987"/>
              <a:gd name="connsiteY2" fmla="*/ 0 h 10000"/>
              <a:gd name="connsiteX3" fmla="*/ 5952 w 8987"/>
              <a:gd name="connsiteY3" fmla="*/ 10000 h 10000"/>
              <a:gd name="connsiteX4" fmla="*/ 0 w 8987"/>
              <a:gd name="connsiteY4" fmla="*/ 10000 h 10000"/>
              <a:gd name="connsiteX0" fmla="*/ 0 w 9499"/>
              <a:gd name="connsiteY0" fmla="*/ 10000 h 10000"/>
              <a:gd name="connsiteX1" fmla="*/ 329 w 9499"/>
              <a:gd name="connsiteY1" fmla="*/ 20 h 10000"/>
              <a:gd name="connsiteX2" fmla="*/ 9499 w 9499"/>
              <a:gd name="connsiteY2" fmla="*/ 0 h 10000"/>
              <a:gd name="connsiteX3" fmla="*/ 6122 w 9499"/>
              <a:gd name="connsiteY3" fmla="*/ 10000 h 10000"/>
              <a:gd name="connsiteX4" fmla="*/ 0 w 9499"/>
              <a:gd name="connsiteY4" fmla="*/ 10000 h 10000"/>
              <a:gd name="connsiteX0" fmla="*/ 249 w 9722"/>
              <a:gd name="connsiteY0" fmla="*/ 10020 h 10020"/>
              <a:gd name="connsiteX1" fmla="*/ 68 w 9722"/>
              <a:gd name="connsiteY1" fmla="*/ 20 h 10020"/>
              <a:gd name="connsiteX2" fmla="*/ 9722 w 9722"/>
              <a:gd name="connsiteY2" fmla="*/ 0 h 10020"/>
              <a:gd name="connsiteX3" fmla="*/ 6167 w 9722"/>
              <a:gd name="connsiteY3" fmla="*/ 10000 h 10020"/>
              <a:gd name="connsiteX4" fmla="*/ 249 w 9722"/>
              <a:gd name="connsiteY4" fmla="*/ 10020 h 10020"/>
              <a:gd name="connsiteX0" fmla="*/ 51 w 10021"/>
              <a:gd name="connsiteY0" fmla="*/ 10000 h 10000"/>
              <a:gd name="connsiteX1" fmla="*/ 91 w 10021"/>
              <a:gd name="connsiteY1" fmla="*/ 20 h 10000"/>
              <a:gd name="connsiteX2" fmla="*/ 10021 w 10021"/>
              <a:gd name="connsiteY2" fmla="*/ 0 h 10000"/>
              <a:gd name="connsiteX3" fmla="*/ 6364 w 10021"/>
              <a:gd name="connsiteY3" fmla="*/ 9980 h 10000"/>
              <a:gd name="connsiteX4" fmla="*/ 51 w 10021"/>
              <a:gd name="connsiteY4" fmla="*/ 10000 h 10000"/>
              <a:gd name="connsiteX0" fmla="*/ 51 w 10021"/>
              <a:gd name="connsiteY0" fmla="*/ 10000 h 10000"/>
              <a:gd name="connsiteX1" fmla="*/ 91 w 10021"/>
              <a:gd name="connsiteY1" fmla="*/ 20 h 10000"/>
              <a:gd name="connsiteX2" fmla="*/ 10021 w 10021"/>
              <a:gd name="connsiteY2" fmla="*/ 0 h 10000"/>
              <a:gd name="connsiteX3" fmla="*/ 216 w 10021"/>
              <a:gd name="connsiteY3" fmla="*/ 9919 h 10000"/>
              <a:gd name="connsiteX4" fmla="*/ 51 w 10021"/>
              <a:gd name="connsiteY4" fmla="*/ 10000 h 10000"/>
              <a:gd name="connsiteX0" fmla="*/ 13 w 10027"/>
              <a:gd name="connsiteY0" fmla="*/ 10039 h 10039"/>
              <a:gd name="connsiteX1" fmla="*/ 97 w 10027"/>
              <a:gd name="connsiteY1" fmla="*/ 20 h 10039"/>
              <a:gd name="connsiteX2" fmla="*/ 10027 w 10027"/>
              <a:gd name="connsiteY2" fmla="*/ 0 h 10039"/>
              <a:gd name="connsiteX3" fmla="*/ 222 w 10027"/>
              <a:gd name="connsiteY3" fmla="*/ 9919 h 10039"/>
              <a:gd name="connsiteX4" fmla="*/ 13 w 10027"/>
              <a:gd name="connsiteY4" fmla="*/ 10039 h 10039"/>
              <a:gd name="connsiteX0" fmla="*/ 51 w 10065"/>
              <a:gd name="connsiteY0" fmla="*/ 10039 h 10039"/>
              <a:gd name="connsiteX1" fmla="*/ 91 w 10065"/>
              <a:gd name="connsiteY1" fmla="*/ 1 h 10039"/>
              <a:gd name="connsiteX2" fmla="*/ 10065 w 10065"/>
              <a:gd name="connsiteY2" fmla="*/ 0 h 10039"/>
              <a:gd name="connsiteX3" fmla="*/ 260 w 10065"/>
              <a:gd name="connsiteY3" fmla="*/ 9919 h 10039"/>
              <a:gd name="connsiteX4" fmla="*/ 51 w 10065"/>
              <a:gd name="connsiteY4" fmla="*/ 10039 h 10039"/>
              <a:gd name="connsiteX0" fmla="*/ 51 w 10065"/>
              <a:gd name="connsiteY0" fmla="*/ 10039 h 10039"/>
              <a:gd name="connsiteX1" fmla="*/ 91 w 10065"/>
              <a:gd name="connsiteY1" fmla="*/ 1 h 10039"/>
              <a:gd name="connsiteX2" fmla="*/ 10065 w 10065"/>
              <a:gd name="connsiteY2" fmla="*/ 0 h 10039"/>
              <a:gd name="connsiteX3" fmla="*/ 260 w 10065"/>
              <a:gd name="connsiteY3" fmla="*/ 9919 h 10039"/>
              <a:gd name="connsiteX4" fmla="*/ 51 w 10065"/>
              <a:gd name="connsiteY4" fmla="*/ 10039 h 10039"/>
              <a:gd name="connsiteX0" fmla="*/ 0 w 10014"/>
              <a:gd name="connsiteY0" fmla="*/ 10039 h 10039"/>
              <a:gd name="connsiteX1" fmla="*/ 40 w 10014"/>
              <a:gd name="connsiteY1" fmla="*/ 1 h 10039"/>
              <a:gd name="connsiteX2" fmla="*/ 10014 w 10014"/>
              <a:gd name="connsiteY2" fmla="*/ 0 h 10039"/>
              <a:gd name="connsiteX3" fmla="*/ 209 w 10014"/>
              <a:gd name="connsiteY3" fmla="*/ 9919 h 10039"/>
              <a:gd name="connsiteX4" fmla="*/ 0 w 10014"/>
              <a:gd name="connsiteY4" fmla="*/ 10039 h 10039"/>
              <a:gd name="connsiteX0" fmla="*/ 169 w 9974"/>
              <a:gd name="connsiteY0" fmla="*/ 9919 h 9919"/>
              <a:gd name="connsiteX1" fmla="*/ 0 w 9974"/>
              <a:gd name="connsiteY1" fmla="*/ 1 h 9919"/>
              <a:gd name="connsiteX2" fmla="*/ 9974 w 9974"/>
              <a:gd name="connsiteY2" fmla="*/ 0 h 9919"/>
              <a:gd name="connsiteX3" fmla="*/ 169 w 9974"/>
              <a:gd name="connsiteY3" fmla="*/ 9919 h 9919"/>
              <a:gd name="connsiteX0" fmla="*/ 9 w 10103"/>
              <a:gd name="connsiteY0" fmla="*/ 10253 h 10253"/>
              <a:gd name="connsiteX1" fmla="*/ 103 w 10103"/>
              <a:gd name="connsiteY1" fmla="*/ 1 h 10253"/>
              <a:gd name="connsiteX2" fmla="*/ 10103 w 10103"/>
              <a:gd name="connsiteY2" fmla="*/ 0 h 10253"/>
              <a:gd name="connsiteX3" fmla="*/ 9 w 10103"/>
              <a:gd name="connsiteY3" fmla="*/ 10253 h 10253"/>
            </a:gdLst>
            <a:ahLst/>
            <a:cxnLst>
              <a:cxn ang="0">
                <a:pos x="connsiteX0" y="connsiteY0"/>
              </a:cxn>
              <a:cxn ang="0">
                <a:pos x="connsiteX1" y="connsiteY1"/>
              </a:cxn>
              <a:cxn ang="0">
                <a:pos x="connsiteX2" y="connsiteY2"/>
              </a:cxn>
              <a:cxn ang="0">
                <a:pos x="connsiteX3" y="connsiteY3"/>
              </a:cxn>
            </a:cxnLst>
            <a:rect l="l" t="t" r="r" b="b"/>
            <a:pathLst>
              <a:path w="10103" h="10253">
                <a:moveTo>
                  <a:pt x="9" y="10253"/>
                </a:moveTo>
                <a:cubicBezTo>
                  <a:pt x="-47" y="6920"/>
                  <a:pt x="159" y="3334"/>
                  <a:pt x="103" y="1"/>
                </a:cubicBezTo>
                <a:lnTo>
                  <a:pt x="10103" y="0"/>
                </a:lnTo>
                <a:lnTo>
                  <a:pt x="9" y="10253"/>
                </a:lnTo>
                <a:close/>
              </a:path>
            </a:pathLst>
          </a:custGeom>
          <a:solidFill>
            <a:srgbClr val="AA272F"/>
          </a:solidFill>
          <a:ln>
            <a:noFill/>
          </a:ln>
          <a:effectLst>
            <a:outerShdw blurRad="279400" dist="152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15" name="Flowchart: Data 4"/>
          <p:cNvSpPr/>
          <p:nvPr/>
        </p:nvSpPr>
        <p:spPr>
          <a:xfrm rot="10800000">
            <a:off x="9627066" y="1099644"/>
            <a:ext cx="2622553" cy="575822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411 w 8000"/>
              <a:gd name="connsiteY0" fmla="*/ 9980 h 10000"/>
              <a:gd name="connsiteX1" fmla="*/ 0 w 8000"/>
              <a:gd name="connsiteY1" fmla="*/ 0 h 10000"/>
              <a:gd name="connsiteX2" fmla="*/ 8000 w 8000"/>
              <a:gd name="connsiteY2" fmla="*/ 0 h 10000"/>
              <a:gd name="connsiteX3" fmla="*/ 6000 w 8000"/>
              <a:gd name="connsiteY3" fmla="*/ 10000 h 10000"/>
              <a:gd name="connsiteX4" fmla="*/ 1411 w 8000"/>
              <a:gd name="connsiteY4" fmla="*/ 9980 h 10000"/>
              <a:gd name="connsiteX0" fmla="*/ 0 w 8236"/>
              <a:gd name="connsiteY0" fmla="*/ 9980 h 10000"/>
              <a:gd name="connsiteX1" fmla="*/ 1449 w 8236"/>
              <a:gd name="connsiteY1" fmla="*/ 20 h 10000"/>
              <a:gd name="connsiteX2" fmla="*/ 8236 w 8236"/>
              <a:gd name="connsiteY2" fmla="*/ 0 h 10000"/>
              <a:gd name="connsiteX3" fmla="*/ 5736 w 8236"/>
              <a:gd name="connsiteY3" fmla="*/ 10000 h 10000"/>
              <a:gd name="connsiteX4" fmla="*/ 0 w 8236"/>
              <a:gd name="connsiteY4" fmla="*/ 9980 h 10000"/>
              <a:gd name="connsiteX0" fmla="*/ 0 w 8987"/>
              <a:gd name="connsiteY0" fmla="*/ 10000 h 10000"/>
              <a:gd name="connsiteX1" fmla="*/ 746 w 8987"/>
              <a:gd name="connsiteY1" fmla="*/ 20 h 10000"/>
              <a:gd name="connsiteX2" fmla="*/ 8987 w 8987"/>
              <a:gd name="connsiteY2" fmla="*/ 0 h 10000"/>
              <a:gd name="connsiteX3" fmla="*/ 5952 w 8987"/>
              <a:gd name="connsiteY3" fmla="*/ 10000 h 10000"/>
              <a:gd name="connsiteX4" fmla="*/ 0 w 8987"/>
              <a:gd name="connsiteY4" fmla="*/ 10000 h 10000"/>
              <a:gd name="connsiteX0" fmla="*/ 0 w 9499"/>
              <a:gd name="connsiteY0" fmla="*/ 10000 h 10000"/>
              <a:gd name="connsiteX1" fmla="*/ 329 w 9499"/>
              <a:gd name="connsiteY1" fmla="*/ 20 h 10000"/>
              <a:gd name="connsiteX2" fmla="*/ 9499 w 9499"/>
              <a:gd name="connsiteY2" fmla="*/ 0 h 10000"/>
              <a:gd name="connsiteX3" fmla="*/ 6122 w 9499"/>
              <a:gd name="connsiteY3" fmla="*/ 10000 h 10000"/>
              <a:gd name="connsiteX4" fmla="*/ 0 w 9499"/>
              <a:gd name="connsiteY4" fmla="*/ 10000 h 10000"/>
              <a:gd name="connsiteX0" fmla="*/ 249 w 9722"/>
              <a:gd name="connsiteY0" fmla="*/ 10020 h 10020"/>
              <a:gd name="connsiteX1" fmla="*/ 68 w 9722"/>
              <a:gd name="connsiteY1" fmla="*/ 20 h 10020"/>
              <a:gd name="connsiteX2" fmla="*/ 9722 w 9722"/>
              <a:gd name="connsiteY2" fmla="*/ 0 h 10020"/>
              <a:gd name="connsiteX3" fmla="*/ 6167 w 9722"/>
              <a:gd name="connsiteY3" fmla="*/ 10000 h 10020"/>
              <a:gd name="connsiteX4" fmla="*/ 249 w 9722"/>
              <a:gd name="connsiteY4" fmla="*/ 10020 h 10020"/>
              <a:gd name="connsiteX0" fmla="*/ 51 w 10021"/>
              <a:gd name="connsiteY0" fmla="*/ 10000 h 10000"/>
              <a:gd name="connsiteX1" fmla="*/ 91 w 10021"/>
              <a:gd name="connsiteY1" fmla="*/ 20 h 10000"/>
              <a:gd name="connsiteX2" fmla="*/ 10021 w 10021"/>
              <a:gd name="connsiteY2" fmla="*/ 0 h 10000"/>
              <a:gd name="connsiteX3" fmla="*/ 6364 w 10021"/>
              <a:gd name="connsiteY3" fmla="*/ 9980 h 10000"/>
              <a:gd name="connsiteX4" fmla="*/ 51 w 10021"/>
              <a:gd name="connsiteY4" fmla="*/ 10000 h 10000"/>
              <a:gd name="connsiteX0" fmla="*/ 51 w 10021"/>
              <a:gd name="connsiteY0" fmla="*/ 10000 h 10000"/>
              <a:gd name="connsiteX1" fmla="*/ 91 w 10021"/>
              <a:gd name="connsiteY1" fmla="*/ 20 h 10000"/>
              <a:gd name="connsiteX2" fmla="*/ 10021 w 10021"/>
              <a:gd name="connsiteY2" fmla="*/ 0 h 10000"/>
              <a:gd name="connsiteX3" fmla="*/ 216 w 10021"/>
              <a:gd name="connsiteY3" fmla="*/ 9919 h 10000"/>
              <a:gd name="connsiteX4" fmla="*/ 51 w 10021"/>
              <a:gd name="connsiteY4" fmla="*/ 10000 h 10000"/>
              <a:gd name="connsiteX0" fmla="*/ 0 w 10533"/>
              <a:gd name="connsiteY0" fmla="*/ 10000 h 10000"/>
              <a:gd name="connsiteX1" fmla="*/ 603 w 10533"/>
              <a:gd name="connsiteY1" fmla="*/ 20 h 10000"/>
              <a:gd name="connsiteX2" fmla="*/ 10533 w 10533"/>
              <a:gd name="connsiteY2" fmla="*/ 0 h 10000"/>
              <a:gd name="connsiteX3" fmla="*/ 728 w 10533"/>
              <a:gd name="connsiteY3" fmla="*/ 9919 h 10000"/>
              <a:gd name="connsiteX4" fmla="*/ 0 w 10533"/>
              <a:gd name="connsiteY4" fmla="*/ 10000 h 10000"/>
              <a:gd name="connsiteX0" fmla="*/ 0 w 10533"/>
              <a:gd name="connsiteY0" fmla="*/ 10000 h 10046"/>
              <a:gd name="connsiteX1" fmla="*/ 603 w 10533"/>
              <a:gd name="connsiteY1" fmla="*/ 20 h 10046"/>
              <a:gd name="connsiteX2" fmla="*/ 10533 w 10533"/>
              <a:gd name="connsiteY2" fmla="*/ 0 h 10046"/>
              <a:gd name="connsiteX3" fmla="*/ 728 w 10533"/>
              <a:gd name="connsiteY3" fmla="*/ 10046 h 10046"/>
              <a:gd name="connsiteX4" fmla="*/ 0 w 10533"/>
              <a:gd name="connsiteY4" fmla="*/ 10000 h 10046"/>
              <a:gd name="connsiteX0" fmla="*/ 0 w 10627"/>
              <a:gd name="connsiteY0" fmla="*/ 10063 h 10063"/>
              <a:gd name="connsiteX1" fmla="*/ 697 w 10627"/>
              <a:gd name="connsiteY1" fmla="*/ 20 h 10063"/>
              <a:gd name="connsiteX2" fmla="*/ 10627 w 10627"/>
              <a:gd name="connsiteY2" fmla="*/ 0 h 10063"/>
              <a:gd name="connsiteX3" fmla="*/ 822 w 10627"/>
              <a:gd name="connsiteY3" fmla="*/ 10046 h 10063"/>
              <a:gd name="connsiteX4" fmla="*/ 0 w 10627"/>
              <a:gd name="connsiteY4" fmla="*/ 10063 h 10063"/>
              <a:gd name="connsiteX0" fmla="*/ 0 w 10627"/>
              <a:gd name="connsiteY0" fmla="*/ 10063 h 10063"/>
              <a:gd name="connsiteX1" fmla="*/ 697 w 10627"/>
              <a:gd name="connsiteY1" fmla="*/ 20 h 10063"/>
              <a:gd name="connsiteX2" fmla="*/ 10627 w 10627"/>
              <a:gd name="connsiteY2" fmla="*/ 0 h 10063"/>
              <a:gd name="connsiteX3" fmla="*/ 775 w 10627"/>
              <a:gd name="connsiteY3" fmla="*/ 9898 h 10063"/>
              <a:gd name="connsiteX4" fmla="*/ 0 w 10627"/>
              <a:gd name="connsiteY4" fmla="*/ 10063 h 10063"/>
              <a:gd name="connsiteX0" fmla="*/ 0 w 11190"/>
              <a:gd name="connsiteY0" fmla="*/ 11142 h 11142"/>
              <a:gd name="connsiteX1" fmla="*/ 1260 w 11190"/>
              <a:gd name="connsiteY1" fmla="*/ 20 h 11142"/>
              <a:gd name="connsiteX2" fmla="*/ 11190 w 11190"/>
              <a:gd name="connsiteY2" fmla="*/ 0 h 11142"/>
              <a:gd name="connsiteX3" fmla="*/ 1338 w 11190"/>
              <a:gd name="connsiteY3" fmla="*/ 9898 h 11142"/>
              <a:gd name="connsiteX4" fmla="*/ 0 w 11190"/>
              <a:gd name="connsiteY4" fmla="*/ 11142 h 11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0" h="11142">
                <a:moveTo>
                  <a:pt x="0" y="11142"/>
                </a:moveTo>
                <a:cubicBezTo>
                  <a:pt x="300" y="7822"/>
                  <a:pt x="961" y="3340"/>
                  <a:pt x="1260" y="20"/>
                </a:cubicBezTo>
                <a:lnTo>
                  <a:pt x="11190" y="0"/>
                </a:lnTo>
                <a:lnTo>
                  <a:pt x="1338" y="9898"/>
                </a:lnTo>
                <a:lnTo>
                  <a:pt x="0" y="11142"/>
                </a:lnTo>
                <a:close/>
              </a:path>
            </a:pathLst>
          </a:custGeom>
          <a:solidFill>
            <a:srgbClr val="404043"/>
          </a:solidFill>
          <a:ln>
            <a:noFill/>
          </a:ln>
          <a:effectLst>
            <a:outerShdw blurRad="203200" dist="1270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14" name="Flowchart: Data 4"/>
          <p:cNvSpPr/>
          <p:nvPr/>
        </p:nvSpPr>
        <p:spPr>
          <a:xfrm rot="10800000">
            <a:off x="9753322" y="1232139"/>
            <a:ext cx="2496195" cy="562586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411 w 8000"/>
              <a:gd name="connsiteY0" fmla="*/ 9980 h 10000"/>
              <a:gd name="connsiteX1" fmla="*/ 0 w 8000"/>
              <a:gd name="connsiteY1" fmla="*/ 0 h 10000"/>
              <a:gd name="connsiteX2" fmla="*/ 8000 w 8000"/>
              <a:gd name="connsiteY2" fmla="*/ 0 h 10000"/>
              <a:gd name="connsiteX3" fmla="*/ 6000 w 8000"/>
              <a:gd name="connsiteY3" fmla="*/ 10000 h 10000"/>
              <a:gd name="connsiteX4" fmla="*/ 1411 w 8000"/>
              <a:gd name="connsiteY4" fmla="*/ 9980 h 10000"/>
              <a:gd name="connsiteX0" fmla="*/ 0 w 8236"/>
              <a:gd name="connsiteY0" fmla="*/ 9980 h 10000"/>
              <a:gd name="connsiteX1" fmla="*/ 1449 w 8236"/>
              <a:gd name="connsiteY1" fmla="*/ 20 h 10000"/>
              <a:gd name="connsiteX2" fmla="*/ 8236 w 8236"/>
              <a:gd name="connsiteY2" fmla="*/ 0 h 10000"/>
              <a:gd name="connsiteX3" fmla="*/ 5736 w 8236"/>
              <a:gd name="connsiteY3" fmla="*/ 10000 h 10000"/>
              <a:gd name="connsiteX4" fmla="*/ 0 w 8236"/>
              <a:gd name="connsiteY4" fmla="*/ 9980 h 10000"/>
              <a:gd name="connsiteX0" fmla="*/ 0 w 8987"/>
              <a:gd name="connsiteY0" fmla="*/ 10000 h 10000"/>
              <a:gd name="connsiteX1" fmla="*/ 746 w 8987"/>
              <a:gd name="connsiteY1" fmla="*/ 20 h 10000"/>
              <a:gd name="connsiteX2" fmla="*/ 8987 w 8987"/>
              <a:gd name="connsiteY2" fmla="*/ 0 h 10000"/>
              <a:gd name="connsiteX3" fmla="*/ 5952 w 8987"/>
              <a:gd name="connsiteY3" fmla="*/ 10000 h 10000"/>
              <a:gd name="connsiteX4" fmla="*/ 0 w 8987"/>
              <a:gd name="connsiteY4" fmla="*/ 10000 h 10000"/>
              <a:gd name="connsiteX0" fmla="*/ 0 w 9499"/>
              <a:gd name="connsiteY0" fmla="*/ 10000 h 10000"/>
              <a:gd name="connsiteX1" fmla="*/ 329 w 9499"/>
              <a:gd name="connsiteY1" fmla="*/ 20 h 10000"/>
              <a:gd name="connsiteX2" fmla="*/ 9499 w 9499"/>
              <a:gd name="connsiteY2" fmla="*/ 0 h 10000"/>
              <a:gd name="connsiteX3" fmla="*/ 6122 w 9499"/>
              <a:gd name="connsiteY3" fmla="*/ 10000 h 10000"/>
              <a:gd name="connsiteX4" fmla="*/ 0 w 9499"/>
              <a:gd name="connsiteY4" fmla="*/ 10000 h 10000"/>
              <a:gd name="connsiteX0" fmla="*/ 249 w 9722"/>
              <a:gd name="connsiteY0" fmla="*/ 10020 h 10020"/>
              <a:gd name="connsiteX1" fmla="*/ 68 w 9722"/>
              <a:gd name="connsiteY1" fmla="*/ 20 h 10020"/>
              <a:gd name="connsiteX2" fmla="*/ 9722 w 9722"/>
              <a:gd name="connsiteY2" fmla="*/ 0 h 10020"/>
              <a:gd name="connsiteX3" fmla="*/ 6167 w 9722"/>
              <a:gd name="connsiteY3" fmla="*/ 10000 h 10020"/>
              <a:gd name="connsiteX4" fmla="*/ 249 w 9722"/>
              <a:gd name="connsiteY4" fmla="*/ 10020 h 10020"/>
              <a:gd name="connsiteX0" fmla="*/ 51 w 10021"/>
              <a:gd name="connsiteY0" fmla="*/ 10000 h 10000"/>
              <a:gd name="connsiteX1" fmla="*/ 91 w 10021"/>
              <a:gd name="connsiteY1" fmla="*/ 20 h 10000"/>
              <a:gd name="connsiteX2" fmla="*/ 10021 w 10021"/>
              <a:gd name="connsiteY2" fmla="*/ 0 h 10000"/>
              <a:gd name="connsiteX3" fmla="*/ 6364 w 10021"/>
              <a:gd name="connsiteY3" fmla="*/ 9980 h 10000"/>
              <a:gd name="connsiteX4" fmla="*/ 51 w 10021"/>
              <a:gd name="connsiteY4" fmla="*/ 10000 h 10000"/>
              <a:gd name="connsiteX0" fmla="*/ 51 w 10021"/>
              <a:gd name="connsiteY0" fmla="*/ 10000 h 10000"/>
              <a:gd name="connsiteX1" fmla="*/ 91 w 10021"/>
              <a:gd name="connsiteY1" fmla="*/ 20 h 10000"/>
              <a:gd name="connsiteX2" fmla="*/ 10021 w 10021"/>
              <a:gd name="connsiteY2" fmla="*/ 0 h 10000"/>
              <a:gd name="connsiteX3" fmla="*/ 216 w 10021"/>
              <a:gd name="connsiteY3" fmla="*/ 9919 h 10000"/>
              <a:gd name="connsiteX4" fmla="*/ 51 w 10021"/>
              <a:gd name="connsiteY4" fmla="*/ 10000 h 10000"/>
              <a:gd name="connsiteX0" fmla="*/ 13 w 10027"/>
              <a:gd name="connsiteY0" fmla="*/ 10039 h 10039"/>
              <a:gd name="connsiteX1" fmla="*/ 97 w 10027"/>
              <a:gd name="connsiteY1" fmla="*/ 20 h 10039"/>
              <a:gd name="connsiteX2" fmla="*/ 10027 w 10027"/>
              <a:gd name="connsiteY2" fmla="*/ 0 h 10039"/>
              <a:gd name="connsiteX3" fmla="*/ 222 w 10027"/>
              <a:gd name="connsiteY3" fmla="*/ 9919 h 10039"/>
              <a:gd name="connsiteX4" fmla="*/ 13 w 10027"/>
              <a:gd name="connsiteY4" fmla="*/ 10039 h 10039"/>
              <a:gd name="connsiteX0" fmla="*/ 0 w 10014"/>
              <a:gd name="connsiteY0" fmla="*/ 10068 h 10068"/>
              <a:gd name="connsiteX1" fmla="*/ 121 w 10014"/>
              <a:gd name="connsiteY1" fmla="*/ 0 h 10068"/>
              <a:gd name="connsiteX2" fmla="*/ 10014 w 10014"/>
              <a:gd name="connsiteY2" fmla="*/ 29 h 10068"/>
              <a:gd name="connsiteX3" fmla="*/ 209 w 10014"/>
              <a:gd name="connsiteY3" fmla="*/ 9948 h 10068"/>
              <a:gd name="connsiteX4" fmla="*/ 0 w 10014"/>
              <a:gd name="connsiteY4" fmla="*/ 10068 h 10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4" h="10068">
                <a:moveTo>
                  <a:pt x="0" y="10068"/>
                </a:moveTo>
                <a:cubicBezTo>
                  <a:pt x="300" y="6748"/>
                  <a:pt x="-178" y="3320"/>
                  <a:pt x="121" y="0"/>
                </a:cubicBezTo>
                <a:lnTo>
                  <a:pt x="10014" y="29"/>
                </a:lnTo>
                <a:lnTo>
                  <a:pt x="209" y="9948"/>
                </a:lnTo>
                <a:lnTo>
                  <a:pt x="0" y="10068"/>
                </a:lnTo>
                <a:close/>
              </a:path>
            </a:pathLst>
          </a:custGeom>
          <a:solidFill>
            <a:srgbClr val="AA272F"/>
          </a:solidFill>
          <a:ln>
            <a:noFill/>
          </a:ln>
          <a:effectLst>
            <a:outerShdw blurRad="2921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20" name="Title 1">
            <a:extLst>
              <a:ext uri="{FF2B5EF4-FFF2-40B4-BE49-F238E27FC236}">
                <a16:creationId xmlns:a16="http://schemas.microsoft.com/office/drawing/2014/main" id="{88661CFF-49FB-654B-AF34-AC27AF7080C7}"/>
              </a:ext>
            </a:extLst>
          </p:cNvPr>
          <p:cNvSpPr txBox="1">
            <a:spLocks/>
          </p:cNvSpPr>
          <p:nvPr/>
        </p:nvSpPr>
        <p:spPr>
          <a:xfrm>
            <a:off x="1996083" y="528016"/>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a:latin typeface="Avenir Next" panose="020B0503020202020204" pitchFamily="34" charset="0"/>
              </a:rPr>
              <a:t>Up on the Roof</a:t>
            </a:r>
          </a:p>
        </p:txBody>
      </p:sp>
      <p:sp>
        <p:nvSpPr>
          <p:cNvPr id="21" name="Rectangle 1">
            <a:extLst>
              <a:ext uri="{FF2B5EF4-FFF2-40B4-BE49-F238E27FC236}">
                <a16:creationId xmlns:a16="http://schemas.microsoft.com/office/drawing/2014/main" id="{009ACB47-84F9-2045-8AD1-2BD6DBD9B2C6}"/>
              </a:ext>
            </a:extLst>
          </p:cNvPr>
          <p:cNvSpPr>
            <a:spLocks noChangeArrowheads="1"/>
          </p:cNvSpPr>
          <p:nvPr/>
        </p:nvSpPr>
        <p:spPr bwMode="auto">
          <a:xfrm>
            <a:off x="9341" y="1251518"/>
            <a:ext cx="12249517" cy="461665"/>
          </a:xfrm>
          <a:prstGeom prst="rect">
            <a:avLst/>
          </a:prstGeom>
          <a:noFill/>
          <a:ln w="9525">
            <a:noFill/>
            <a:miter lim="800000"/>
            <a:headEnd/>
            <a:tailEnd/>
          </a:ln>
        </p:spPr>
        <p:txBody>
          <a:bodyPr wrap="square">
            <a:spAutoFit/>
          </a:bodyPr>
          <a:lstStyle/>
          <a:p>
            <a:pPr algn="ctr" defTabSz="914400"/>
            <a:r>
              <a:rPr lang="en-US" altLang="en-US" sz="1800" b="1">
                <a:solidFill>
                  <a:prstClr val="black"/>
                </a:solidFill>
                <a:latin typeface="Calibri"/>
              </a:rPr>
              <a:t>      </a:t>
            </a:r>
            <a:r>
              <a:rPr lang="en-US" altLang="en-US" sz="2400">
                <a:solidFill>
                  <a:prstClr val="black"/>
                </a:solidFill>
                <a:latin typeface="Avenir Next Medium" panose="020B0503020202020204" pitchFamily="34" charset="0"/>
              </a:rPr>
              <a:t>“Attention To Detail”</a:t>
            </a:r>
          </a:p>
        </p:txBody>
      </p:sp>
      <p:pic>
        <p:nvPicPr>
          <p:cNvPr id="13" name="Picture Placeholder 12">
            <a:extLst>
              <a:ext uri="{FF2B5EF4-FFF2-40B4-BE49-F238E27FC236}">
                <a16:creationId xmlns:a16="http://schemas.microsoft.com/office/drawing/2014/main" id="{4BEF2B16-9E7C-DD45-B2F7-4C0475A9D92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0198" r="10198"/>
          <a:stretch>
            <a:fillRect/>
          </a:stretch>
        </p:blipFill>
        <p:spPr>
          <a:xfrm>
            <a:off x="1995488" y="2601913"/>
            <a:ext cx="2460625" cy="24590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1" name="Picture Placeholder 30">
            <a:extLst>
              <a:ext uri="{FF2B5EF4-FFF2-40B4-BE49-F238E27FC236}">
                <a16:creationId xmlns:a16="http://schemas.microsoft.com/office/drawing/2014/main" id="{DFB2B782-B96B-1441-97E5-8156FCA43A65}"/>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12538" r="12538"/>
          <a:stretch>
            <a:fillRect/>
          </a:stretch>
        </p:blipFill>
        <p:spPr>
          <a:xfrm>
            <a:off x="4918075" y="2630488"/>
            <a:ext cx="2459038" cy="24590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3" name="Picture Placeholder 32">
            <a:extLst>
              <a:ext uri="{FF2B5EF4-FFF2-40B4-BE49-F238E27FC236}">
                <a16:creationId xmlns:a16="http://schemas.microsoft.com/office/drawing/2014/main" id="{7D95AA97-C75B-4C4C-9B0D-4141881B04FF}"/>
              </a:ext>
            </a:extLst>
          </p:cNvPr>
          <p:cNvPicPr>
            <a:picLocks noGrp="1" noChangeAspect="1"/>
          </p:cNvPicPr>
          <p:nvPr>
            <p:ph type="pic" sz="quarter" idx="15"/>
          </p:nvPr>
        </p:nvPicPr>
        <p:blipFill rotWithShape="1">
          <a:blip r:embed="rId5">
            <a:extLst>
              <a:ext uri="{28A0092B-C50C-407E-A947-70E740481C1C}">
                <a14:useLocalDpi xmlns:a14="http://schemas.microsoft.com/office/drawing/2010/main" val="0"/>
              </a:ext>
            </a:extLst>
          </a:blip>
          <a:srcRect l="18085" r="26207"/>
          <a:stretch/>
        </p:blipFill>
        <p:spPr>
          <a:xfrm>
            <a:off x="7694613" y="2630488"/>
            <a:ext cx="2459037" cy="24590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281357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lowchart: Data 48"/>
          <p:cNvSpPr/>
          <p:nvPr/>
        </p:nvSpPr>
        <p:spPr>
          <a:xfrm flipH="1">
            <a:off x="1246480" y="1231308"/>
            <a:ext cx="3999289" cy="565856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138 h 10138"/>
              <a:gd name="connsiteX1" fmla="*/ 2034 w 10000"/>
              <a:gd name="connsiteY1" fmla="*/ 0 h 10138"/>
              <a:gd name="connsiteX2" fmla="*/ 10000 w 10000"/>
              <a:gd name="connsiteY2" fmla="*/ 138 h 10138"/>
              <a:gd name="connsiteX3" fmla="*/ 8000 w 10000"/>
              <a:gd name="connsiteY3" fmla="*/ 10138 h 10138"/>
              <a:gd name="connsiteX4" fmla="*/ 0 w 10000"/>
              <a:gd name="connsiteY4" fmla="*/ 10138 h 10138"/>
              <a:gd name="connsiteX0" fmla="*/ 0 w 10000"/>
              <a:gd name="connsiteY0" fmla="*/ 35311 h 35311"/>
              <a:gd name="connsiteX1" fmla="*/ 9798 w 10000"/>
              <a:gd name="connsiteY1" fmla="*/ 0 h 35311"/>
              <a:gd name="connsiteX2" fmla="*/ 10000 w 10000"/>
              <a:gd name="connsiteY2" fmla="*/ 25311 h 35311"/>
              <a:gd name="connsiteX3" fmla="*/ 8000 w 10000"/>
              <a:gd name="connsiteY3" fmla="*/ 35311 h 35311"/>
              <a:gd name="connsiteX4" fmla="*/ 0 w 10000"/>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56" h="35311">
                <a:moveTo>
                  <a:pt x="0" y="35311"/>
                </a:moveTo>
                <a:lnTo>
                  <a:pt x="9798" y="0"/>
                </a:lnTo>
                <a:cubicBezTo>
                  <a:pt x="12223" y="3853"/>
                  <a:pt x="11275" y="953"/>
                  <a:pt x="14756" y="7640"/>
                </a:cubicBezTo>
                <a:lnTo>
                  <a:pt x="8000" y="35311"/>
                </a:lnTo>
                <a:lnTo>
                  <a:pt x="0" y="35311"/>
                </a:lnTo>
                <a:close/>
              </a:path>
            </a:pathLst>
          </a:custGeom>
          <a:solidFill>
            <a:schemeClr val="bg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grpSp>
        <p:nvGrpSpPr>
          <p:cNvPr id="2" name="Group 1"/>
          <p:cNvGrpSpPr/>
          <p:nvPr/>
        </p:nvGrpSpPr>
        <p:grpSpPr>
          <a:xfrm>
            <a:off x="-1325" y="1210515"/>
            <a:ext cx="2585553" cy="5671948"/>
            <a:chOff x="-1325" y="1210513"/>
            <a:chExt cx="2585553" cy="5671947"/>
          </a:xfrm>
        </p:grpSpPr>
        <p:sp>
          <p:nvSpPr>
            <p:cNvPr id="19" name="Right Triangle 18"/>
            <p:cNvSpPr/>
            <p:nvPr/>
          </p:nvSpPr>
          <p:spPr>
            <a:xfrm rot="10800000" flipH="1">
              <a:off x="0" y="1217926"/>
              <a:ext cx="2584227" cy="5664534"/>
            </a:xfrm>
            <a:custGeom>
              <a:avLst/>
              <a:gdLst>
                <a:gd name="connsiteX0" fmla="*/ 0 w 2474499"/>
                <a:gd name="connsiteY0" fmla="*/ 5664534 h 5664534"/>
                <a:gd name="connsiteX1" fmla="*/ 0 w 2474499"/>
                <a:gd name="connsiteY1" fmla="*/ 0 h 5664534"/>
                <a:gd name="connsiteX2" fmla="*/ 2474499 w 2474499"/>
                <a:gd name="connsiteY2" fmla="*/ 5664534 h 5664534"/>
                <a:gd name="connsiteX3" fmla="*/ 0 w 2474499"/>
                <a:gd name="connsiteY3" fmla="*/ 5664534 h 5664534"/>
                <a:gd name="connsiteX0" fmla="*/ 73152 w 2547651"/>
                <a:gd name="connsiteY0" fmla="*/ 5664534 h 5664534"/>
                <a:gd name="connsiteX1" fmla="*/ 0 w 2547651"/>
                <a:gd name="connsiteY1" fmla="*/ 0 h 5664534"/>
                <a:gd name="connsiteX2" fmla="*/ 2547651 w 2547651"/>
                <a:gd name="connsiteY2" fmla="*/ 5664534 h 5664534"/>
                <a:gd name="connsiteX3" fmla="*/ 73152 w 2547651"/>
                <a:gd name="connsiteY3" fmla="*/ 5664534 h 5664534"/>
                <a:gd name="connsiteX0" fmla="*/ 109728 w 2584227"/>
                <a:gd name="connsiteY0" fmla="*/ 5664534 h 5664534"/>
                <a:gd name="connsiteX1" fmla="*/ 0 w 2584227"/>
                <a:gd name="connsiteY1" fmla="*/ 0 h 5664534"/>
                <a:gd name="connsiteX2" fmla="*/ 2584227 w 2584227"/>
                <a:gd name="connsiteY2" fmla="*/ 5664534 h 5664534"/>
                <a:gd name="connsiteX3" fmla="*/ 109728 w 2584227"/>
                <a:gd name="connsiteY3" fmla="*/ 5664534 h 5664534"/>
              </a:gdLst>
              <a:ahLst/>
              <a:cxnLst>
                <a:cxn ang="0">
                  <a:pos x="connsiteX0" y="connsiteY0"/>
                </a:cxn>
                <a:cxn ang="0">
                  <a:pos x="connsiteX1" y="connsiteY1"/>
                </a:cxn>
                <a:cxn ang="0">
                  <a:pos x="connsiteX2" y="connsiteY2"/>
                </a:cxn>
                <a:cxn ang="0">
                  <a:pos x="connsiteX3" y="connsiteY3"/>
                </a:cxn>
              </a:cxnLst>
              <a:rect l="l" t="t" r="r" b="b"/>
              <a:pathLst>
                <a:path w="2584227" h="5664534">
                  <a:moveTo>
                    <a:pt x="109728" y="5664534"/>
                  </a:moveTo>
                  <a:lnTo>
                    <a:pt x="0" y="0"/>
                  </a:lnTo>
                  <a:lnTo>
                    <a:pt x="2584227" y="5664534"/>
                  </a:lnTo>
                  <a:lnTo>
                    <a:pt x="109728" y="5664534"/>
                  </a:lnTo>
                  <a:close/>
                </a:path>
              </a:pathLst>
            </a:custGeom>
            <a:solidFill>
              <a:schemeClr val="bg1">
                <a:lumMod val="50000"/>
              </a:schemeClr>
            </a:solidFill>
            <a:ln>
              <a:noFill/>
            </a:ln>
            <a:effectLst>
              <a:outerShdw blurRad="165100" dist="177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ight Triangle 17"/>
            <p:cNvSpPr/>
            <p:nvPr/>
          </p:nvSpPr>
          <p:spPr>
            <a:xfrm rot="10800000" flipH="1">
              <a:off x="-1325" y="1210513"/>
              <a:ext cx="2585553" cy="5647331"/>
            </a:xfrm>
            <a:prstGeom prst="rtTriangle">
              <a:avLst/>
            </a:prstGeom>
            <a:solidFill>
              <a:srgbClr val="AA272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Flowchart: Data 2"/>
          <p:cNvSpPr/>
          <p:nvPr/>
        </p:nvSpPr>
        <p:spPr>
          <a:xfrm>
            <a:off x="0" y="24408"/>
            <a:ext cx="1911096" cy="122413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81 h 10081"/>
              <a:gd name="connsiteX1" fmla="*/ 38 w 10000"/>
              <a:gd name="connsiteY1" fmla="*/ 0 h 10081"/>
              <a:gd name="connsiteX2" fmla="*/ 10000 w 10000"/>
              <a:gd name="connsiteY2" fmla="*/ 81 h 10081"/>
              <a:gd name="connsiteX3" fmla="*/ 8000 w 10000"/>
              <a:gd name="connsiteY3" fmla="*/ 10081 h 10081"/>
              <a:gd name="connsiteX4" fmla="*/ 0 w 10000"/>
              <a:gd name="connsiteY4" fmla="*/ 10081 h 10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81">
                <a:moveTo>
                  <a:pt x="0" y="10081"/>
                </a:moveTo>
                <a:cubicBezTo>
                  <a:pt x="13" y="6721"/>
                  <a:pt x="25" y="3360"/>
                  <a:pt x="38" y="0"/>
                </a:cubicBezTo>
                <a:lnTo>
                  <a:pt x="10000" y="81"/>
                </a:lnTo>
                <a:lnTo>
                  <a:pt x="8000" y="10081"/>
                </a:lnTo>
                <a:lnTo>
                  <a:pt x="0" y="10081"/>
                </a:lnTo>
                <a:close/>
              </a:path>
            </a:pathLst>
          </a:custGeom>
          <a:solidFill>
            <a:srgbClr val="AA272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16" name="Title 9">
            <a:extLst>
              <a:ext uri="{FF2B5EF4-FFF2-40B4-BE49-F238E27FC236}">
                <a16:creationId xmlns:a16="http://schemas.microsoft.com/office/drawing/2014/main" id="{C3CDC513-66BD-E14A-9AD2-C571EC1DA0D0}"/>
              </a:ext>
            </a:extLst>
          </p:cNvPr>
          <p:cNvSpPr txBox="1">
            <a:spLocks/>
          </p:cNvSpPr>
          <p:nvPr/>
        </p:nvSpPr>
        <p:spPr>
          <a:xfrm>
            <a:off x="3246124" y="636476"/>
            <a:ext cx="9144000" cy="914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altLang="en-US" sz="3600" b="1">
                <a:latin typeface="Avenir Next" panose="020B0503020202020204" pitchFamily="34" charset="0"/>
              </a:rPr>
              <a:t>Investigate ALL Previous Repair Issues</a:t>
            </a:r>
            <a:endParaRPr lang="en-US" sz="3600" b="1">
              <a:latin typeface="Avenir Next" panose="020B0503020202020204" pitchFamily="34" charset="0"/>
            </a:endParaRPr>
          </a:p>
        </p:txBody>
      </p:sp>
      <p:sp>
        <p:nvSpPr>
          <p:cNvPr id="17" name="Rectangle 1">
            <a:extLst>
              <a:ext uri="{FF2B5EF4-FFF2-40B4-BE49-F238E27FC236}">
                <a16:creationId xmlns:a16="http://schemas.microsoft.com/office/drawing/2014/main" id="{5A4F37A2-2535-834D-A5A2-D28EBEFA9FCF}"/>
              </a:ext>
            </a:extLst>
          </p:cNvPr>
          <p:cNvSpPr>
            <a:spLocks noChangeArrowheads="1"/>
          </p:cNvSpPr>
          <p:nvPr/>
        </p:nvSpPr>
        <p:spPr bwMode="auto">
          <a:xfrm>
            <a:off x="3297835" y="1564256"/>
            <a:ext cx="8894165" cy="461665"/>
          </a:xfrm>
          <a:prstGeom prst="rect">
            <a:avLst/>
          </a:prstGeom>
          <a:noFill/>
          <a:ln w="9525">
            <a:noFill/>
            <a:miter lim="800000"/>
            <a:headEnd/>
            <a:tailEnd/>
          </a:ln>
        </p:spPr>
        <p:txBody>
          <a:bodyPr wrap="square">
            <a:spAutoFit/>
          </a:bodyPr>
          <a:lstStyle/>
          <a:p>
            <a:pPr algn="ctr" defTabSz="914400"/>
            <a:r>
              <a:rPr lang="en-US" altLang="en-US" sz="2400" b="1">
                <a:solidFill>
                  <a:prstClr val="black"/>
                </a:solidFill>
                <a:latin typeface="Avenir Next Medium" panose="020B0503020202020204" pitchFamily="34" charset="0"/>
              </a:rPr>
              <a:t>      </a:t>
            </a:r>
          </a:p>
        </p:txBody>
      </p:sp>
      <p:pic>
        <p:nvPicPr>
          <p:cNvPr id="20" name="Picture 5">
            <a:extLst>
              <a:ext uri="{FF2B5EF4-FFF2-40B4-BE49-F238E27FC236}">
                <a16:creationId xmlns:a16="http://schemas.microsoft.com/office/drawing/2014/main" id="{B1C0938F-2278-3F4C-9D3B-6E4C7A95E807}"/>
              </a:ext>
            </a:extLst>
          </p:cNvPr>
          <p:cNvPicPr>
            <a:picLocks noChangeAspect="1" noChangeArrowheads="1"/>
          </p:cNvPicPr>
          <p:nvPr/>
        </p:nvPicPr>
        <p:blipFill>
          <a:blip r:embed="rId3" cstate="print"/>
          <a:stretch>
            <a:fillRect/>
          </a:stretch>
        </p:blipFill>
        <p:spPr bwMode="auto">
          <a:xfrm>
            <a:off x="3640975" y="2740825"/>
            <a:ext cx="3606033" cy="3123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7">
            <a:extLst>
              <a:ext uri="{FF2B5EF4-FFF2-40B4-BE49-F238E27FC236}">
                <a16:creationId xmlns:a16="http://schemas.microsoft.com/office/drawing/2014/main" id="{601E97FC-1D8A-064F-B63B-29CC486EC6D3}"/>
              </a:ext>
            </a:extLst>
          </p:cNvPr>
          <p:cNvPicPr>
            <a:picLocks noChangeAspect="1" noChangeArrowheads="1"/>
          </p:cNvPicPr>
          <p:nvPr/>
        </p:nvPicPr>
        <p:blipFill>
          <a:blip r:embed="rId4" cstate="print"/>
          <a:srcRect/>
          <a:stretch>
            <a:fillRect/>
          </a:stretch>
        </p:blipFill>
        <p:spPr bwMode="auto">
          <a:xfrm>
            <a:off x="7450695" y="2740826"/>
            <a:ext cx="4537618" cy="3077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Oval 21">
            <a:extLst>
              <a:ext uri="{FF2B5EF4-FFF2-40B4-BE49-F238E27FC236}">
                <a16:creationId xmlns:a16="http://schemas.microsoft.com/office/drawing/2014/main" id="{D72C63E9-EC72-F641-B29D-21E3AA7B7BB5}"/>
              </a:ext>
            </a:extLst>
          </p:cNvPr>
          <p:cNvSpPr/>
          <p:nvPr/>
        </p:nvSpPr>
        <p:spPr bwMode="auto">
          <a:xfrm>
            <a:off x="7721113" y="3251026"/>
            <a:ext cx="4267200" cy="2057400"/>
          </a:xfrm>
          <a:prstGeom prst="ellipse">
            <a:avLst/>
          </a:prstGeom>
          <a:noFill/>
          <a:ln w="28575" cap="flat" cmpd="sng" algn="ctr">
            <a:solidFill>
              <a:srgbClr val="AA272F"/>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fontAlgn="base">
              <a:spcBef>
                <a:spcPct val="0"/>
              </a:spcBef>
              <a:spcAft>
                <a:spcPct val="0"/>
              </a:spcAft>
            </a:pPr>
            <a:endParaRPr lang="en-US" sz="2400">
              <a:ln w="38100">
                <a:solidFill>
                  <a:srgbClr val="FF0000"/>
                </a:solidFill>
              </a:ln>
              <a:noFill/>
              <a:latin typeface="Tahoma" pitchFamily="34" charset="0"/>
            </a:endParaRPr>
          </a:p>
        </p:txBody>
      </p:sp>
    </p:spTree>
    <p:extLst>
      <p:ext uri="{BB962C8B-B14F-4D97-AF65-F5344CB8AC3E}">
        <p14:creationId xmlns:p14="http://schemas.microsoft.com/office/powerpoint/2010/main" val="13211376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lowchart: Data 48"/>
          <p:cNvSpPr/>
          <p:nvPr/>
        </p:nvSpPr>
        <p:spPr>
          <a:xfrm flipH="1">
            <a:off x="1246480" y="1231308"/>
            <a:ext cx="3999289" cy="565856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138 h 10138"/>
              <a:gd name="connsiteX1" fmla="*/ 2034 w 10000"/>
              <a:gd name="connsiteY1" fmla="*/ 0 h 10138"/>
              <a:gd name="connsiteX2" fmla="*/ 10000 w 10000"/>
              <a:gd name="connsiteY2" fmla="*/ 138 h 10138"/>
              <a:gd name="connsiteX3" fmla="*/ 8000 w 10000"/>
              <a:gd name="connsiteY3" fmla="*/ 10138 h 10138"/>
              <a:gd name="connsiteX4" fmla="*/ 0 w 10000"/>
              <a:gd name="connsiteY4" fmla="*/ 10138 h 10138"/>
              <a:gd name="connsiteX0" fmla="*/ 0 w 10000"/>
              <a:gd name="connsiteY0" fmla="*/ 35311 h 35311"/>
              <a:gd name="connsiteX1" fmla="*/ 9798 w 10000"/>
              <a:gd name="connsiteY1" fmla="*/ 0 h 35311"/>
              <a:gd name="connsiteX2" fmla="*/ 10000 w 10000"/>
              <a:gd name="connsiteY2" fmla="*/ 25311 h 35311"/>
              <a:gd name="connsiteX3" fmla="*/ 8000 w 10000"/>
              <a:gd name="connsiteY3" fmla="*/ 35311 h 35311"/>
              <a:gd name="connsiteX4" fmla="*/ 0 w 10000"/>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56" h="35311">
                <a:moveTo>
                  <a:pt x="0" y="35311"/>
                </a:moveTo>
                <a:lnTo>
                  <a:pt x="9798" y="0"/>
                </a:lnTo>
                <a:cubicBezTo>
                  <a:pt x="12223" y="3853"/>
                  <a:pt x="11275" y="953"/>
                  <a:pt x="14756" y="7640"/>
                </a:cubicBezTo>
                <a:lnTo>
                  <a:pt x="8000" y="35311"/>
                </a:lnTo>
                <a:lnTo>
                  <a:pt x="0" y="35311"/>
                </a:lnTo>
                <a:close/>
              </a:path>
            </a:pathLst>
          </a:custGeom>
          <a:solidFill>
            <a:schemeClr val="bg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grpSp>
        <p:nvGrpSpPr>
          <p:cNvPr id="2" name="Group 1"/>
          <p:cNvGrpSpPr/>
          <p:nvPr/>
        </p:nvGrpSpPr>
        <p:grpSpPr>
          <a:xfrm>
            <a:off x="-1325" y="1210515"/>
            <a:ext cx="2585553" cy="5671948"/>
            <a:chOff x="-1325" y="1210513"/>
            <a:chExt cx="2585553" cy="5671947"/>
          </a:xfrm>
        </p:grpSpPr>
        <p:sp>
          <p:nvSpPr>
            <p:cNvPr id="19" name="Right Triangle 18"/>
            <p:cNvSpPr/>
            <p:nvPr/>
          </p:nvSpPr>
          <p:spPr>
            <a:xfrm rot="10800000" flipH="1">
              <a:off x="0" y="1217926"/>
              <a:ext cx="2584227" cy="5664534"/>
            </a:xfrm>
            <a:custGeom>
              <a:avLst/>
              <a:gdLst>
                <a:gd name="connsiteX0" fmla="*/ 0 w 2474499"/>
                <a:gd name="connsiteY0" fmla="*/ 5664534 h 5664534"/>
                <a:gd name="connsiteX1" fmla="*/ 0 w 2474499"/>
                <a:gd name="connsiteY1" fmla="*/ 0 h 5664534"/>
                <a:gd name="connsiteX2" fmla="*/ 2474499 w 2474499"/>
                <a:gd name="connsiteY2" fmla="*/ 5664534 h 5664534"/>
                <a:gd name="connsiteX3" fmla="*/ 0 w 2474499"/>
                <a:gd name="connsiteY3" fmla="*/ 5664534 h 5664534"/>
                <a:gd name="connsiteX0" fmla="*/ 73152 w 2547651"/>
                <a:gd name="connsiteY0" fmla="*/ 5664534 h 5664534"/>
                <a:gd name="connsiteX1" fmla="*/ 0 w 2547651"/>
                <a:gd name="connsiteY1" fmla="*/ 0 h 5664534"/>
                <a:gd name="connsiteX2" fmla="*/ 2547651 w 2547651"/>
                <a:gd name="connsiteY2" fmla="*/ 5664534 h 5664534"/>
                <a:gd name="connsiteX3" fmla="*/ 73152 w 2547651"/>
                <a:gd name="connsiteY3" fmla="*/ 5664534 h 5664534"/>
                <a:gd name="connsiteX0" fmla="*/ 109728 w 2584227"/>
                <a:gd name="connsiteY0" fmla="*/ 5664534 h 5664534"/>
                <a:gd name="connsiteX1" fmla="*/ 0 w 2584227"/>
                <a:gd name="connsiteY1" fmla="*/ 0 h 5664534"/>
                <a:gd name="connsiteX2" fmla="*/ 2584227 w 2584227"/>
                <a:gd name="connsiteY2" fmla="*/ 5664534 h 5664534"/>
                <a:gd name="connsiteX3" fmla="*/ 109728 w 2584227"/>
                <a:gd name="connsiteY3" fmla="*/ 5664534 h 5664534"/>
              </a:gdLst>
              <a:ahLst/>
              <a:cxnLst>
                <a:cxn ang="0">
                  <a:pos x="connsiteX0" y="connsiteY0"/>
                </a:cxn>
                <a:cxn ang="0">
                  <a:pos x="connsiteX1" y="connsiteY1"/>
                </a:cxn>
                <a:cxn ang="0">
                  <a:pos x="connsiteX2" y="connsiteY2"/>
                </a:cxn>
                <a:cxn ang="0">
                  <a:pos x="connsiteX3" y="connsiteY3"/>
                </a:cxn>
              </a:cxnLst>
              <a:rect l="l" t="t" r="r" b="b"/>
              <a:pathLst>
                <a:path w="2584227" h="5664534">
                  <a:moveTo>
                    <a:pt x="109728" y="5664534"/>
                  </a:moveTo>
                  <a:lnTo>
                    <a:pt x="0" y="0"/>
                  </a:lnTo>
                  <a:lnTo>
                    <a:pt x="2584227" y="5664534"/>
                  </a:lnTo>
                  <a:lnTo>
                    <a:pt x="109728" y="5664534"/>
                  </a:lnTo>
                  <a:close/>
                </a:path>
              </a:pathLst>
            </a:custGeom>
            <a:solidFill>
              <a:schemeClr val="bg1">
                <a:lumMod val="50000"/>
              </a:schemeClr>
            </a:solidFill>
            <a:ln>
              <a:noFill/>
            </a:ln>
            <a:effectLst>
              <a:outerShdw blurRad="165100" dist="177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ight Triangle 17"/>
            <p:cNvSpPr/>
            <p:nvPr/>
          </p:nvSpPr>
          <p:spPr>
            <a:xfrm rot="10800000" flipH="1">
              <a:off x="-1325" y="1210513"/>
              <a:ext cx="2585553" cy="5647331"/>
            </a:xfrm>
            <a:prstGeom prst="rtTriangle">
              <a:avLst/>
            </a:prstGeom>
            <a:solidFill>
              <a:srgbClr val="AA272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Flowchart: Data 2"/>
          <p:cNvSpPr/>
          <p:nvPr/>
        </p:nvSpPr>
        <p:spPr>
          <a:xfrm>
            <a:off x="0" y="24408"/>
            <a:ext cx="1911096" cy="122413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81 h 10081"/>
              <a:gd name="connsiteX1" fmla="*/ 38 w 10000"/>
              <a:gd name="connsiteY1" fmla="*/ 0 h 10081"/>
              <a:gd name="connsiteX2" fmla="*/ 10000 w 10000"/>
              <a:gd name="connsiteY2" fmla="*/ 81 h 10081"/>
              <a:gd name="connsiteX3" fmla="*/ 8000 w 10000"/>
              <a:gd name="connsiteY3" fmla="*/ 10081 h 10081"/>
              <a:gd name="connsiteX4" fmla="*/ 0 w 10000"/>
              <a:gd name="connsiteY4" fmla="*/ 10081 h 10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81">
                <a:moveTo>
                  <a:pt x="0" y="10081"/>
                </a:moveTo>
                <a:cubicBezTo>
                  <a:pt x="13" y="6721"/>
                  <a:pt x="25" y="3360"/>
                  <a:pt x="38" y="0"/>
                </a:cubicBezTo>
                <a:lnTo>
                  <a:pt x="10000" y="81"/>
                </a:lnTo>
                <a:lnTo>
                  <a:pt x="8000" y="10081"/>
                </a:lnTo>
                <a:lnTo>
                  <a:pt x="0" y="10081"/>
                </a:lnTo>
                <a:close/>
              </a:path>
            </a:pathLst>
          </a:custGeom>
          <a:solidFill>
            <a:srgbClr val="AA272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4" name="Rectangle 3">
            <a:extLst>
              <a:ext uri="{FF2B5EF4-FFF2-40B4-BE49-F238E27FC236}">
                <a16:creationId xmlns:a16="http://schemas.microsoft.com/office/drawing/2014/main" id="{7D70785F-E768-6F4B-881D-BC9EDB8F8333}"/>
              </a:ext>
            </a:extLst>
          </p:cNvPr>
          <p:cNvSpPr/>
          <p:nvPr/>
        </p:nvSpPr>
        <p:spPr>
          <a:xfrm>
            <a:off x="3297836" y="-27383"/>
            <a:ext cx="8894164" cy="6885383"/>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9">
            <a:extLst>
              <a:ext uri="{FF2B5EF4-FFF2-40B4-BE49-F238E27FC236}">
                <a16:creationId xmlns:a16="http://schemas.microsoft.com/office/drawing/2014/main" id="{C3CDC513-66BD-E14A-9AD2-C571EC1DA0D0}"/>
              </a:ext>
            </a:extLst>
          </p:cNvPr>
          <p:cNvSpPr txBox="1">
            <a:spLocks/>
          </p:cNvSpPr>
          <p:nvPr/>
        </p:nvSpPr>
        <p:spPr>
          <a:xfrm>
            <a:off x="3246124" y="636476"/>
            <a:ext cx="9144000" cy="914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600" b="1">
                <a:latin typeface="Avenir Next" panose="020B0503020202020204" pitchFamily="34" charset="0"/>
              </a:rPr>
              <a:t>Inspect &amp; Repair ALL Existing Flashings</a:t>
            </a:r>
          </a:p>
        </p:txBody>
      </p:sp>
      <p:sp>
        <p:nvSpPr>
          <p:cNvPr id="17" name="Rectangle 1">
            <a:extLst>
              <a:ext uri="{FF2B5EF4-FFF2-40B4-BE49-F238E27FC236}">
                <a16:creationId xmlns:a16="http://schemas.microsoft.com/office/drawing/2014/main" id="{5A4F37A2-2535-834D-A5A2-D28EBEFA9FCF}"/>
              </a:ext>
            </a:extLst>
          </p:cNvPr>
          <p:cNvSpPr>
            <a:spLocks noChangeArrowheads="1"/>
          </p:cNvSpPr>
          <p:nvPr/>
        </p:nvSpPr>
        <p:spPr bwMode="auto">
          <a:xfrm>
            <a:off x="3297835" y="1564256"/>
            <a:ext cx="8894165" cy="461665"/>
          </a:xfrm>
          <a:prstGeom prst="rect">
            <a:avLst/>
          </a:prstGeom>
          <a:noFill/>
          <a:ln w="9525">
            <a:noFill/>
            <a:miter lim="800000"/>
            <a:headEnd/>
            <a:tailEnd/>
          </a:ln>
        </p:spPr>
        <p:txBody>
          <a:bodyPr wrap="square">
            <a:spAutoFit/>
          </a:bodyPr>
          <a:lstStyle/>
          <a:p>
            <a:pPr algn="ctr" defTabSz="914400"/>
            <a:r>
              <a:rPr lang="en-US" altLang="en-US" sz="2400" b="1">
                <a:solidFill>
                  <a:prstClr val="black"/>
                </a:solidFill>
                <a:latin typeface="Avenir Next Medium" panose="020B0503020202020204" pitchFamily="34" charset="0"/>
              </a:rPr>
              <a:t>      “Repair v. Replacement”</a:t>
            </a:r>
          </a:p>
        </p:txBody>
      </p:sp>
      <p:pic>
        <p:nvPicPr>
          <p:cNvPr id="13" name="Picture 2" descr="C:\Documents and Settings\tony\Desktop\Hannaford\Hannaford Albany roof 015.jpg">
            <a:extLst>
              <a:ext uri="{FF2B5EF4-FFF2-40B4-BE49-F238E27FC236}">
                <a16:creationId xmlns:a16="http://schemas.microsoft.com/office/drawing/2014/main" id="{681F1330-B8CB-774A-80C8-F315E901E397}"/>
              </a:ext>
            </a:extLst>
          </p:cNvPr>
          <p:cNvPicPr>
            <a:picLocks noChangeAspect="1" noChangeArrowheads="1"/>
          </p:cNvPicPr>
          <p:nvPr/>
        </p:nvPicPr>
        <p:blipFill rotWithShape="1">
          <a:blip r:embed="rId3" cstate="print"/>
          <a:srcRect l="9394"/>
          <a:stretch/>
        </p:blipFill>
        <p:spPr>
          <a:xfrm>
            <a:off x="3875280" y="2756638"/>
            <a:ext cx="3767507" cy="29260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5">
            <a:extLst>
              <a:ext uri="{FF2B5EF4-FFF2-40B4-BE49-F238E27FC236}">
                <a16:creationId xmlns:a16="http://schemas.microsoft.com/office/drawing/2014/main" id="{B95C5DC9-0C02-3C4E-BC38-0040423B91E6}"/>
              </a:ext>
            </a:extLst>
          </p:cNvPr>
          <p:cNvPicPr>
            <a:picLocks noChangeAspect="1" noChangeArrowheads="1"/>
          </p:cNvPicPr>
          <p:nvPr/>
        </p:nvPicPr>
        <p:blipFill rotWithShape="1">
          <a:blip r:embed="rId4" cstate="print"/>
          <a:srcRect b="20833"/>
          <a:stretch/>
        </p:blipFill>
        <p:spPr bwMode="auto">
          <a:xfrm>
            <a:off x="8296912" y="2772576"/>
            <a:ext cx="3452261" cy="29260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682090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lowchart: Data 48"/>
          <p:cNvSpPr/>
          <p:nvPr/>
        </p:nvSpPr>
        <p:spPr>
          <a:xfrm flipH="1">
            <a:off x="1246480" y="1231308"/>
            <a:ext cx="3999289" cy="565856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138 h 10138"/>
              <a:gd name="connsiteX1" fmla="*/ 2034 w 10000"/>
              <a:gd name="connsiteY1" fmla="*/ 0 h 10138"/>
              <a:gd name="connsiteX2" fmla="*/ 10000 w 10000"/>
              <a:gd name="connsiteY2" fmla="*/ 138 h 10138"/>
              <a:gd name="connsiteX3" fmla="*/ 8000 w 10000"/>
              <a:gd name="connsiteY3" fmla="*/ 10138 h 10138"/>
              <a:gd name="connsiteX4" fmla="*/ 0 w 10000"/>
              <a:gd name="connsiteY4" fmla="*/ 10138 h 10138"/>
              <a:gd name="connsiteX0" fmla="*/ 0 w 10000"/>
              <a:gd name="connsiteY0" fmla="*/ 35311 h 35311"/>
              <a:gd name="connsiteX1" fmla="*/ 9798 w 10000"/>
              <a:gd name="connsiteY1" fmla="*/ 0 h 35311"/>
              <a:gd name="connsiteX2" fmla="*/ 10000 w 10000"/>
              <a:gd name="connsiteY2" fmla="*/ 25311 h 35311"/>
              <a:gd name="connsiteX3" fmla="*/ 8000 w 10000"/>
              <a:gd name="connsiteY3" fmla="*/ 35311 h 35311"/>
              <a:gd name="connsiteX4" fmla="*/ 0 w 10000"/>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56" h="35311">
                <a:moveTo>
                  <a:pt x="0" y="35311"/>
                </a:moveTo>
                <a:lnTo>
                  <a:pt x="9798" y="0"/>
                </a:lnTo>
                <a:cubicBezTo>
                  <a:pt x="12223" y="3853"/>
                  <a:pt x="11275" y="953"/>
                  <a:pt x="14756" y="7640"/>
                </a:cubicBezTo>
                <a:lnTo>
                  <a:pt x="8000" y="35311"/>
                </a:lnTo>
                <a:lnTo>
                  <a:pt x="0" y="35311"/>
                </a:lnTo>
                <a:close/>
              </a:path>
            </a:pathLst>
          </a:custGeom>
          <a:solidFill>
            <a:schemeClr val="bg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grpSp>
        <p:nvGrpSpPr>
          <p:cNvPr id="2" name="Group 1"/>
          <p:cNvGrpSpPr/>
          <p:nvPr/>
        </p:nvGrpSpPr>
        <p:grpSpPr>
          <a:xfrm>
            <a:off x="-1325" y="1210515"/>
            <a:ext cx="2585553" cy="5671948"/>
            <a:chOff x="-1325" y="1210513"/>
            <a:chExt cx="2585553" cy="5671947"/>
          </a:xfrm>
        </p:grpSpPr>
        <p:sp>
          <p:nvSpPr>
            <p:cNvPr id="19" name="Right Triangle 18"/>
            <p:cNvSpPr/>
            <p:nvPr/>
          </p:nvSpPr>
          <p:spPr>
            <a:xfrm rot="10800000" flipH="1">
              <a:off x="0" y="1217926"/>
              <a:ext cx="2584227" cy="5664534"/>
            </a:xfrm>
            <a:custGeom>
              <a:avLst/>
              <a:gdLst>
                <a:gd name="connsiteX0" fmla="*/ 0 w 2474499"/>
                <a:gd name="connsiteY0" fmla="*/ 5664534 h 5664534"/>
                <a:gd name="connsiteX1" fmla="*/ 0 w 2474499"/>
                <a:gd name="connsiteY1" fmla="*/ 0 h 5664534"/>
                <a:gd name="connsiteX2" fmla="*/ 2474499 w 2474499"/>
                <a:gd name="connsiteY2" fmla="*/ 5664534 h 5664534"/>
                <a:gd name="connsiteX3" fmla="*/ 0 w 2474499"/>
                <a:gd name="connsiteY3" fmla="*/ 5664534 h 5664534"/>
                <a:gd name="connsiteX0" fmla="*/ 73152 w 2547651"/>
                <a:gd name="connsiteY0" fmla="*/ 5664534 h 5664534"/>
                <a:gd name="connsiteX1" fmla="*/ 0 w 2547651"/>
                <a:gd name="connsiteY1" fmla="*/ 0 h 5664534"/>
                <a:gd name="connsiteX2" fmla="*/ 2547651 w 2547651"/>
                <a:gd name="connsiteY2" fmla="*/ 5664534 h 5664534"/>
                <a:gd name="connsiteX3" fmla="*/ 73152 w 2547651"/>
                <a:gd name="connsiteY3" fmla="*/ 5664534 h 5664534"/>
                <a:gd name="connsiteX0" fmla="*/ 109728 w 2584227"/>
                <a:gd name="connsiteY0" fmla="*/ 5664534 h 5664534"/>
                <a:gd name="connsiteX1" fmla="*/ 0 w 2584227"/>
                <a:gd name="connsiteY1" fmla="*/ 0 h 5664534"/>
                <a:gd name="connsiteX2" fmla="*/ 2584227 w 2584227"/>
                <a:gd name="connsiteY2" fmla="*/ 5664534 h 5664534"/>
                <a:gd name="connsiteX3" fmla="*/ 109728 w 2584227"/>
                <a:gd name="connsiteY3" fmla="*/ 5664534 h 5664534"/>
              </a:gdLst>
              <a:ahLst/>
              <a:cxnLst>
                <a:cxn ang="0">
                  <a:pos x="connsiteX0" y="connsiteY0"/>
                </a:cxn>
                <a:cxn ang="0">
                  <a:pos x="connsiteX1" y="connsiteY1"/>
                </a:cxn>
                <a:cxn ang="0">
                  <a:pos x="connsiteX2" y="connsiteY2"/>
                </a:cxn>
                <a:cxn ang="0">
                  <a:pos x="connsiteX3" y="connsiteY3"/>
                </a:cxn>
              </a:cxnLst>
              <a:rect l="l" t="t" r="r" b="b"/>
              <a:pathLst>
                <a:path w="2584227" h="5664534">
                  <a:moveTo>
                    <a:pt x="109728" y="5664534"/>
                  </a:moveTo>
                  <a:lnTo>
                    <a:pt x="0" y="0"/>
                  </a:lnTo>
                  <a:lnTo>
                    <a:pt x="2584227" y="5664534"/>
                  </a:lnTo>
                  <a:lnTo>
                    <a:pt x="109728" y="5664534"/>
                  </a:lnTo>
                  <a:close/>
                </a:path>
              </a:pathLst>
            </a:custGeom>
            <a:solidFill>
              <a:schemeClr val="bg1">
                <a:lumMod val="50000"/>
              </a:schemeClr>
            </a:solidFill>
            <a:ln>
              <a:noFill/>
            </a:ln>
            <a:effectLst>
              <a:outerShdw blurRad="165100" dist="177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ight Triangle 17"/>
            <p:cNvSpPr/>
            <p:nvPr/>
          </p:nvSpPr>
          <p:spPr>
            <a:xfrm rot="10800000" flipH="1">
              <a:off x="-1325" y="1210513"/>
              <a:ext cx="2585553" cy="5647331"/>
            </a:xfrm>
            <a:prstGeom prst="rtTriangle">
              <a:avLst/>
            </a:prstGeom>
            <a:solidFill>
              <a:srgbClr val="AA272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Flowchart: Data 2"/>
          <p:cNvSpPr/>
          <p:nvPr/>
        </p:nvSpPr>
        <p:spPr>
          <a:xfrm>
            <a:off x="0" y="24408"/>
            <a:ext cx="1911096" cy="122413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81 h 10081"/>
              <a:gd name="connsiteX1" fmla="*/ 38 w 10000"/>
              <a:gd name="connsiteY1" fmla="*/ 0 h 10081"/>
              <a:gd name="connsiteX2" fmla="*/ 10000 w 10000"/>
              <a:gd name="connsiteY2" fmla="*/ 81 h 10081"/>
              <a:gd name="connsiteX3" fmla="*/ 8000 w 10000"/>
              <a:gd name="connsiteY3" fmla="*/ 10081 h 10081"/>
              <a:gd name="connsiteX4" fmla="*/ 0 w 10000"/>
              <a:gd name="connsiteY4" fmla="*/ 10081 h 10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81">
                <a:moveTo>
                  <a:pt x="0" y="10081"/>
                </a:moveTo>
                <a:cubicBezTo>
                  <a:pt x="13" y="6721"/>
                  <a:pt x="25" y="3360"/>
                  <a:pt x="38" y="0"/>
                </a:cubicBezTo>
                <a:lnTo>
                  <a:pt x="10000" y="81"/>
                </a:lnTo>
                <a:lnTo>
                  <a:pt x="8000" y="10081"/>
                </a:lnTo>
                <a:lnTo>
                  <a:pt x="0" y="10081"/>
                </a:lnTo>
                <a:close/>
              </a:path>
            </a:pathLst>
          </a:custGeom>
          <a:solidFill>
            <a:srgbClr val="AA272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4" name="Rectangle 3">
            <a:extLst>
              <a:ext uri="{FF2B5EF4-FFF2-40B4-BE49-F238E27FC236}">
                <a16:creationId xmlns:a16="http://schemas.microsoft.com/office/drawing/2014/main" id="{7D70785F-E768-6F4B-881D-BC9EDB8F8333}"/>
              </a:ext>
            </a:extLst>
          </p:cNvPr>
          <p:cNvSpPr/>
          <p:nvPr/>
        </p:nvSpPr>
        <p:spPr>
          <a:xfrm>
            <a:off x="3297836" y="-27383"/>
            <a:ext cx="8894164" cy="6885383"/>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9">
            <a:extLst>
              <a:ext uri="{FF2B5EF4-FFF2-40B4-BE49-F238E27FC236}">
                <a16:creationId xmlns:a16="http://schemas.microsoft.com/office/drawing/2014/main" id="{C3CDC513-66BD-E14A-9AD2-C571EC1DA0D0}"/>
              </a:ext>
            </a:extLst>
          </p:cNvPr>
          <p:cNvSpPr txBox="1">
            <a:spLocks/>
          </p:cNvSpPr>
          <p:nvPr/>
        </p:nvSpPr>
        <p:spPr>
          <a:xfrm>
            <a:off x="3246124" y="636476"/>
            <a:ext cx="9144000" cy="914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600" b="1">
                <a:latin typeface="Avenir Next" panose="020B0503020202020204" pitchFamily="34" charset="0"/>
              </a:rPr>
              <a:t>Evaluate Penetration Flashings</a:t>
            </a:r>
          </a:p>
        </p:txBody>
      </p:sp>
      <p:sp>
        <p:nvSpPr>
          <p:cNvPr id="17" name="Rectangle 1">
            <a:extLst>
              <a:ext uri="{FF2B5EF4-FFF2-40B4-BE49-F238E27FC236}">
                <a16:creationId xmlns:a16="http://schemas.microsoft.com/office/drawing/2014/main" id="{5A4F37A2-2535-834D-A5A2-D28EBEFA9FCF}"/>
              </a:ext>
            </a:extLst>
          </p:cNvPr>
          <p:cNvSpPr>
            <a:spLocks noChangeArrowheads="1"/>
          </p:cNvSpPr>
          <p:nvPr/>
        </p:nvSpPr>
        <p:spPr bwMode="auto">
          <a:xfrm>
            <a:off x="3297835" y="1564256"/>
            <a:ext cx="8894165" cy="461665"/>
          </a:xfrm>
          <a:prstGeom prst="rect">
            <a:avLst/>
          </a:prstGeom>
          <a:noFill/>
          <a:ln w="9525">
            <a:noFill/>
            <a:miter lim="800000"/>
            <a:headEnd/>
            <a:tailEnd/>
          </a:ln>
        </p:spPr>
        <p:txBody>
          <a:bodyPr wrap="square">
            <a:spAutoFit/>
          </a:bodyPr>
          <a:lstStyle/>
          <a:p>
            <a:pPr algn="ctr" defTabSz="914400"/>
            <a:r>
              <a:rPr lang="en-US" altLang="en-US" sz="2400" b="1">
                <a:solidFill>
                  <a:prstClr val="black"/>
                </a:solidFill>
                <a:latin typeface="Avenir Next Medium" panose="020B0503020202020204" pitchFamily="34" charset="0"/>
              </a:rPr>
              <a:t>      “Deal With Them or Delete Them”</a:t>
            </a:r>
          </a:p>
        </p:txBody>
      </p:sp>
      <p:pic>
        <p:nvPicPr>
          <p:cNvPr id="12" name="Picture 7">
            <a:extLst>
              <a:ext uri="{FF2B5EF4-FFF2-40B4-BE49-F238E27FC236}">
                <a16:creationId xmlns:a16="http://schemas.microsoft.com/office/drawing/2014/main" id="{542D73CE-2C90-8F40-BDB8-993C4CC1CFD7}"/>
              </a:ext>
            </a:extLst>
          </p:cNvPr>
          <p:cNvPicPr>
            <a:picLocks noChangeAspect="1" noChangeArrowheads="1"/>
          </p:cNvPicPr>
          <p:nvPr/>
        </p:nvPicPr>
        <p:blipFill>
          <a:blip r:embed="rId3" cstate="print"/>
          <a:srcRect/>
          <a:stretch>
            <a:fillRect/>
          </a:stretch>
        </p:blipFill>
        <p:spPr bwMode="auto">
          <a:xfrm>
            <a:off x="3970968" y="2467776"/>
            <a:ext cx="3273425"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2" descr="C:\Documents and Settings\tony\Desktop\Hannaford\Hannaford Albany roof 017.jpg">
            <a:extLst>
              <a:ext uri="{FF2B5EF4-FFF2-40B4-BE49-F238E27FC236}">
                <a16:creationId xmlns:a16="http://schemas.microsoft.com/office/drawing/2014/main" id="{A0322CDE-F1A6-9D4A-AC31-7615B5122948}"/>
              </a:ext>
            </a:extLst>
          </p:cNvPr>
          <p:cNvPicPr>
            <a:picLocks noChangeAspect="1" noChangeArrowheads="1"/>
          </p:cNvPicPr>
          <p:nvPr/>
        </p:nvPicPr>
        <p:blipFill rotWithShape="1">
          <a:blip r:embed="rId4" cstate="print"/>
          <a:srcRect l="5506" r="21108" b="13570"/>
          <a:stretch/>
        </p:blipFill>
        <p:spPr bwMode="auto">
          <a:xfrm>
            <a:off x="7555103" y="2467776"/>
            <a:ext cx="4326187"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162811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lowchart: Data 48"/>
          <p:cNvSpPr/>
          <p:nvPr/>
        </p:nvSpPr>
        <p:spPr>
          <a:xfrm flipH="1">
            <a:off x="1246480" y="1231308"/>
            <a:ext cx="3999289" cy="565856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138 h 10138"/>
              <a:gd name="connsiteX1" fmla="*/ 2034 w 10000"/>
              <a:gd name="connsiteY1" fmla="*/ 0 h 10138"/>
              <a:gd name="connsiteX2" fmla="*/ 10000 w 10000"/>
              <a:gd name="connsiteY2" fmla="*/ 138 h 10138"/>
              <a:gd name="connsiteX3" fmla="*/ 8000 w 10000"/>
              <a:gd name="connsiteY3" fmla="*/ 10138 h 10138"/>
              <a:gd name="connsiteX4" fmla="*/ 0 w 10000"/>
              <a:gd name="connsiteY4" fmla="*/ 10138 h 10138"/>
              <a:gd name="connsiteX0" fmla="*/ 0 w 10000"/>
              <a:gd name="connsiteY0" fmla="*/ 35311 h 35311"/>
              <a:gd name="connsiteX1" fmla="*/ 9798 w 10000"/>
              <a:gd name="connsiteY1" fmla="*/ 0 h 35311"/>
              <a:gd name="connsiteX2" fmla="*/ 10000 w 10000"/>
              <a:gd name="connsiteY2" fmla="*/ 25311 h 35311"/>
              <a:gd name="connsiteX3" fmla="*/ 8000 w 10000"/>
              <a:gd name="connsiteY3" fmla="*/ 35311 h 35311"/>
              <a:gd name="connsiteX4" fmla="*/ 0 w 10000"/>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56" h="35311">
                <a:moveTo>
                  <a:pt x="0" y="35311"/>
                </a:moveTo>
                <a:lnTo>
                  <a:pt x="9798" y="0"/>
                </a:lnTo>
                <a:cubicBezTo>
                  <a:pt x="12223" y="3853"/>
                  <a:pt x="11275" y="953"/>
                  <a:pt x="14756" y="7640"/>
                </a:cubicBezTo>
                <a:lnTo>
                  <a:pt x="8000" y="35311"/>
                </a:lnTo>
                <a:lnTo>
                  <a:pt x="0" y="35311"/>
                </a:lnTo>
                <a:close/>
              </a:path>
            </a:pathLst>
          </a:custGeom>
          <a:solidFill>
            <a:schemeClr val="bg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grpSp>
        <p:nvGrpSpPr>
          <p:cNvPr id="2" name="Group 1"/>
          <p:cNvGrpSpPr/>
          <p:nvPr/>
        </p:nvGrpSpPr>
        <p:grpSpPr>
          <a:xfrm>
            <a:off x="-1325" y="1210515"/>
            <a:ext cx="2585553" cy="5671948"/>
            <a:chOff x="-1325" y="1210513"/>
            <a:chExt cx="2585553" cy="5671947"/>
          </a:xfrm>
        </p:grpSpPr>
        <p:sp>
          <p:nvSpPr>
            <p:cNvPr id="19" name="Right Triangle 18"/>
            <p:cNvSpPr/>
            <p:nvPr/>
          </p:nvSpPr>
          <p:spPr>
            <a:xfrm rot="10800000" flipH="1">
              <a:off x="0" y="1217926"/>
              <a:ext cx="2584227" cy="5664534"/>
            </a:xfrm>
            <a:custGeom>
              <a:avLst/>
              <a:gdLst>
                <a:gd name="connsiteX0" fmla="*/ 0 w 2474499"/>
                <a:gd name="connsiteY0" fmla="*/ 5664534 h 5664534"/>
                <a:gd name="connsiteX1" fmla="*/ 0 w 2474499"/>
                <a:gd name="connsiteY1" fmla="*/ 0 h 5664534"/>
                <a:gd name="connsiteX2" fmla="*/ 2474499 w 2474499"/>
                <a:gd name="connsiteY2" fmla="*/ 5664534 h 5664534"/>
                <a:gd name="connsiteX3" fmla="*/ 0 w 2474499"/>
                <a:gd name="connsiteY3" fmla="*/ 5664534 h 5664534"/>
                <a:gd name="connsiteX0" fmla="*/ 73152 w 2547651"/>
                <a:gd name="connsiteY0" fmla="*/ 5664534 h 5664534"/>
                <a:gd name="connsiteX1" fmla="*/ 0 w 2547651"/>
                <a:gd name="connsiteY1" fmla="*/ 0 h 5664534"/>
                <a:gd name="connsiteX2" fmla="*/ 2547651 w 2547651"/>
                <a:gd name="connsiteY2" fmla="*/ 5664534 h 5664534"/>
                <a:gd name="connsiteX3" fmla="*/ 73152 w 2547651"/>
                <a:gd name="connsiteY3" fmla="*/ 5664534 h 5664534"/>
                <a:gd name="connsiteX0" fmla="*/ 109728 w 2584227"/>
                <a:gd name="connsiteY0" fmla="*/ 5664534 h 5664534"/>
                <a:gd name="connsiteX1" fmla="*/ 0 w 2584227"/>
                <a:gd name="connsiteY1" fmla="*/ 0 h 5664534"/>
                <a:gd name="connsiteX2" fmla="*/ 2584227 w 2584227"/>
                <a:gd name="connsiteY2" fmla="*/ 5664534 h 5664534"/>
                <a:gd name="connsiteX3" fmla="*/ 109728 w 2584227"/>
                <a:gd name="connsiteY3" fmla="*/ 5664534 h 5664534"/>
              </a:gdLst>
              <a:ahLst/>
              <a:cxnLst>
                <a:cxn ang="0">
                  <a:pos x="connsiteX0" y="connsiteY0"/>
                </a:cxn>
                <a:cxn ang="0">
                  <a:pos x="connsiteX1" y="connsiteY1"/>
                </a:cxn>
                <a:cxn ang="0">
                  <a:pos x="connsiteX2" y="connsiteY2"/>
                </a:cxn>
                <a:cxn ang="0">
                  <a:pos x="connsiteX3" y="connsiteY3"/>
                </a:cxn>
              </a:cxnLst>
              <a:rect l="l" t="t" r="r" b="b"/>
              <a:pathLst>
                <a:path w="2584227" h="5664534">
                  <a:moveTo>
                    <a:pt x="109728" y="5664534"/>
                  </a:moveTo>
                  <a:lnTo>
                    <a:pt x="0" y="0"/>
                  </a:lnTo>
                  <a:lnTo>
                    <a:pt x="2584227" y="5664534"/>
                  </a:lnTo>
                  <a:lnTo>
                    <a:pt x="109728" y="5664534"/>
                  </a:lnTo>
                  <a:close/>
                </a:path>
              </a:pathLst>
            </a:custGeom>
            <a:solidFill>
              <a:schemeClr val="bg1">
                <a:lumMod val="50000"/>
              </a:schemeClr>
            </a:solidFill>
            <a:ln>
              <a:noFill/>
            </a:ln>
            <a:effectLst>
              <a:outerShdw blurRad="165100" dist="177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ight Triangle 17"/>
            <p:cNvSpPr/>
            <p:nvPr/>
          </p:nvSpPr>
          <p:spPr>
            <a:xfrm rot="10800000" flipH="1">
              <a:off x="-1325" y="1210513"/>
              <a:ext cx="2585553" cy="5647331"/>
            </a:xfrm>
            <a:prstGeom prst="rtTriangle">
              <a:avLst/>
            </a:prstGeom>
            <a:solidFill>
              <a:srgbClr val="AA272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Flowchart: Data 2"/>
          <p:cNvSpPr/>
          <p:nvPr/>
        </p:nvSpPr>
        <p:spPr>
          <a:xfrm>
            <a:off x="0" y="24408"/>
            <a:ext cx="1911096" cy="122413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81 h 10081"/>
              <a:gd name="connsiteX1" fmla="*/ 38 w 10000"/>
              <a:gd name="connsiteY1" fmla="*/ 0 h 10081"/>
              <a:gd name="connsiteX2" fmla="*/ 10000 w 10000"/>
              <a:gd name="connsiteY2" fmla="*/ 81 h 10081"/>
              <a:gd name="connsiteX3" fmla="*/ 8000 w 10000"/>
              <a:gd name="connsiteY3" fmla="*/ 10081 h 10081"/>
              <a:gd name="connsiteX4" fmla="*/ 0 w 10000"/>
              <a:gd name="connsiteY4" fmla="*/ 10081 h 10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81">
                <a:moveTo>
                  <a:pt x="0" y="10081"/>
                </a:moveTo>
                <a:cubicBezTo>
                  <a:pt x="13" y="6721"/>
                  <a:pt x="25" y="3360"/>
                  <a:pt x="38" y="0"/>
                </a:cubicBezTo>
                <a:lnTo>
                  <a:pt x="10000" y="81"/>
                </a:lnTo>
                <a:lnTo>
                  <a:pt x="8000" y="10081"/>
                </a:lnTo>
                <a:lnTo>
                  <a:pt x="0" y="10081"/>
                </a:lnTo>
                <a:close/>
              </a:path>
            </a:pathLst>
          </a:custGeom>
          <a:solidFill>
            <a:srgbClr val="AA272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4" name="Rectangle 3">
            <a:extLst>
              <a:ext uri="{FF2B5EF4-FFF2-40B4-BE49-F238E27FC236}">
                <a16:creationId xmlns:a16="http://schemas.microsoft.com/office/drawing/2014/main" id="{7D70785F-E768-6F4B-881D-BC9EDB8F8333}"/>
              </a:ext>
            </a:extLst>
          </p:cNvPr>
          <p:cNvSpPr/>
          <p:nvPr/>
        </p:nvSpPr>
        <p:spPr>
          <a:xfrm>
            <a:off x="3297836" y="-27383"/>
            <a:ext cx="8894164" cy="6885383"/>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9">
            <a:extLst>
              <a:ext uri="{FF2B5EF4-FFF2-40B4-BE49-F238E27FC236}">
                <a16:creationId xmlns:a16="http://schemas.microsoft.com/office/drawing/2014/main" id="{C3CDC513-66BD-E14A-9AD2-C571EC1DA0D0}"/>
              </a:ext>
            </a:extLst>
          </p:cNvPr>
          <p:cNvSpPr txBox="1">
            <a:spLocks/>
          </p:cNvSpPr>
          <p:nvPr/>
        </p:nvSpPr>
        <p:spPr>
          <a:xfrm>
            <a:off x="3246124" y="636476"/>
            <a:ext cx="9144000" cy="914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600" b="1">
                <a:latin typeface="Avenir Next" panose="020B0503020202020204" pitchFamily="34" charset="0"/>
              </a:rPr>
              <a:t>Inspect Roof Drains</a:t>
            </a:r>
          </a:p>
        </p:txBody>
      </p:sp>
      <p:sp>
        <p:nvSpPr>
          <p:cNvPr id="17" name="Rectangle 1">
            <a:extLst>
              <a:ext uri="{FF2B5EF4-FFF2-40B4-BE49-F238E27FC236}">
                <a16:creationId xmlns:a16="http://schemas.microsoft.com/office/drawing/2014/main" id="{5A4F37A2-2535-834D-A5A2-D28EBEFA9FCF}"/>
              </a:ext>
            </a:extLst>
          </p:cNvPr>
          <p:cNvSpPr>
            <a:spLocks noChangeArrowheads="1"/>
          </p:cNvSpPr>
          <p:nvPr/>
        </p:nvSpPr>
        <p:spPr bwMode="auto">
          <a:xfrm>
            <a:off x="3297835" y="1564256"/>
            <a:ext cx="8894165" cy="461665"/>
          </a:xfrm>
          <a:prstGeom prst="rect">
            <a:avLst/>
          </a:prstGeom>
          <a:noFill/>
          <a:ln w="9525">
            <a:noFill/>
            <a:miter lim="800000"/>
            <a:headEnd/>
            <a:tailEnd/>
          </a:ln>
        </p:spPr>
        <p:txBody>
          <a:bodyPr wrap="square">
            <a:spAutoFit/>
          </a:bodyPr>
          <a:lstStyle/>
          <a:p>
            <a:pPr algn="ctr" defTabSz="914400"/>
            <a:r>
              <a:rPr lang="en-US" altLang="en-US" sz="2400" b="1">
                <a:solidFill>
                  <a:prstClr val="black"/>
                </a:solidFill>
                <a:latin typeface="Avenir Next Medium" panose="020B0503020202020204" pitchFamily="34" charset="0"/>
              </a:rPr>
              <a:t>      “Replace Missing Drain Covers ASAP”</a:t>
            </a:r>
          </a:p>
        </p:txBody>
      </p:sp>
      <p:pic>
        <p:nvPicPr>
          <p:cNvPr id="13" name="Picture 5">
            <a:extLst>
              <a:ext uri="{FF2B5EF4-FFF2-40B4-BE49-F238E27FC236}">
                <a16:creationId xmlns:a16="http://schemas.microsoft.com/office/drawing/2014/main" id="{00189591-C335-0343-B9B6-5EE7707732A9}"/>
              </a:ext>
            </a:extLst>
          </p:cNvPr>
          <p:cNvPicPr>
            <a:picLocks noChangeAspect="1" noChangeArrowheads="1"/>
          </p:cNvPicPr>
          <p:nvPr/>
        </p:nvPicPr>
        <p:blipFill>
          <a:blip r:embed="rId3" cstate="print"/>
          <a:srcRect/>
          <a:stretch>
            <a:fillRect/>
          </a:stretch>
        </p:blipFill>
        <p:spPr bwMode="auto">
          <a:xfrm>
            <a:off x="3669145" y="2632635"/>
            <a:ext cx="3810000" cy="2855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7">
            <a:extLst>
              <a:ext uri="{FF2B5EF4-FFF2-40B4-BE49-F238E27FC236}">
                <a16:creationId xmlns:a16="http://schemas.microsoft.com/office/drawing/2014/main" id="{2D55086D-019A-BD42-9987-5E7D78AF49EF}"/>
              </a:ext>
            </a:extLst>
          </p:cNvPr>
          <p:cNvPicPr>
            <a:picLocks noChangeAspect="1" noChangeArrowheads="1"/>
          </p:cNvPicPr>
          <p:nvPr/>
        </p:nvPicPr>
        <p:blipFill>
          <a:blip r:embed="rId4" cstate="print"/>
          <a:srcRect/>
          <a:stretch>
            <a:fillRect/>
          </a:stretch>
        </p:blipFill>
        <p:spPr bwMode="auto">
          <a:xfrm>
            <a:off x="8043949" y="2632635"/>
            <a:ext cx="3886200" cy="29194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82213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lowchart: Data 48"/>
          <p:cNvSpPr/>
          <p:nvPr/>
        </p:nvSpPr>
        <p:spPr>
          <a:xfrm flipH="1">
            <a:off x="1246480" y="1231308"/>
            <a:ext cx="3999289" cy="565856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138 h 10138"/>
              <a:gd name="connsiteX1" fmla="*/ 2034 w 10000"/>
              <a:gd name="connsiteY1" fmla="*/ 0 h 10138"/>
              <a:gd name="connsiteX2" fmla="*/ 10000 w 10000"/>
              <a:gd name="connsiteY2" fmla="*/ 138 h 10138"/>
              <a:gd name="connsiteX3" fmla="*/ 8000 w 10000"/>
              <a:gd name="connsiteY3" fmla="*/ 10138 h 10138"/>
              <a:gd name="connsiteX4" fmla="*/ 0 w 10000"/>
              <a:gd name="connsiteY4" fmla="*/ 10138 h 10138"/>
              <a:gd name="connsiteX0" fmla="*/ 0 w 10000"/>
              <a:gd name="connsiteY0" fmla="*/ 35311 h 35311"/>
              <a:gd name="connsiteX1" fmla="*/ 9798 w 10000"/>
              <a:gd name="connsiteY1" fmla="*/ 0 h 35311"/>
              <a:gd name="connsiteX2" fmla="*/ 10000 w 10000"/>
              <a:gd name="connsiteY2" fmla="*/ 25311 h 35311"/>
              <a:gd name="connsiteX3" fmla="*/ 8000 w 10000"/>
              <a:gd name="connsiteY3" fmla="*/ 35311 h 35311"/>
              <a:gd name="connsiteX4" fmla="*/ 0 w 10000"/>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56" h="35311">
                <a:moveTo>
                  <a:pt x="0" y="35311"/>
                </a:moveTo>
                <a:lnTo>
                  <a:pt x="9798" y="0"/>
                </a:lnTo>
                <a:cubicBezTo>
                  <a:pt x="12223" y="3853"/>
                  <a:pt x="11275" y="953"/>
                  <a:pt x="14756" y="7640"/>
                </a:cubicBezTo>
                <a:lnTo>
                  <a:pt x="8000" y="35311"/>
                </a:lnTo>
                <a:lnTo>
                  <a:pt x="0" y="35311"/>
                </a:lnTo>
                <a:close/>
              </a:path>
            </a:pathLst>
          </a:custGeom>
          <a:solidFill>
            <a:schemeClr val="bg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grpSp>
        <p:nvGrpSpPr>
          <p:cNvPr id="2" name="Group 1"/>
          <p:cNvGrpSpPr/>
          <p:nvPr/>
        </p:nvGrpSpPr>
        <p:grpSpPr>
          <a:xfrm>
            <a:off x="-1325" y="1210515"/>
            <a:ext cx="2585553" cy="5671948"/>
            <a:chOff x="-1325" y="1210513"/>
            <a:chExt cx="2585553" cy="5671947"/>
          </a:xfrm>
        </p:grpSpPr>
        <p:sp>
          <p:nvSpPr>
            <p:cNvPr id="19" name="Right Triangle 18"/>
            <p:cNvSpPr/>
            <p:nvPr/>
          </p:nvSpPr>
          <p:spPr>
            <a:xfrm rot="10800000" flipH="1">
              <a:off x="0" y="1217926"/>
              <a:ext cx="2584227" cy="5664534"/>
            </a:xfrm>
            <a:custGeom>
              <a:avLst/>
              <a:gdLst>
                <a:gd name="connsiteX0" fmla="*/ 0 w 2474499"/>
                <a:gd name="connsiteY0" fmla="*/ 5664534 h 5664534"/>
                <a:gd name="connsiteX1" fmla="*/ 0 w 2474499"/>
                <a:gd name="connsiteY1" fmla="*/ 0 h 5664534"/>
                <a:gd name="connsiteX2" fmla="*/ 2474499 w 2474499"/>
                <a:gd name="connsiteY2" fmla="*/ 5664534 h 5664534"/>
                <a:gd name="connsiteX3" fmla="*/ 0 w 2474499"/>
                <a:gd name="connsiteY3" fmla="*/ 5664534 h 5664534"/>
                <a:gd name="connsiteX0" fmla="*/ 73152 w 2547651"/>
                <a:gd name="connsiteY0" fmla="*/ 5664534 h 5664534"/>
                <a:gd name="connsiteX1" fmla="*/ 0 w 2547651"/>
                <a:gd name="connsiteY1" fmla="*/ 0 h 5664534"/>
                <a:gd name="connsiteX2" fmla="*/ 2547651 w 2547651"/>
                <a:gd name="connsiteY2" fmla="*/ 5664534 h 5664534"/>
                <a:gd name="connsiteX3" fmla="*/ 73152 w 2547651"/>
                <a:gd name="connsiteY3" fmla="*/ 5664534 h 5664534"/>
                <a:gd name="connsiteX0" fmla="*/ 109728 w 2584227"/>
                <a:gd name="connsiteY0" fmla="*/ 5664534 h 5664534"/>
                <a:gd name="connsiteX1" fmla="*/ 0 w 2584227"/>
                <a:gd name="connsiteY1" fmla="*/ 0 h 5664534"/>
                <a:gd name="connsiteX2" fmla="*/ 2584227 w 2584227"/>
                <a:gd name="connsiteY2" fmla="*/ 5664534 h 5664534"/>
                <a:gd name="connsiteX3" fmla="*/ 109728 w 2584227"/>
                <a:gd name="connsiteY3" fmla="*/ 5664534 h 5664534"/>
              </a:gdLst>
              <a:ahLst/>
              <a:cxnLst>
                <a:cxn ang="0">
                  <a:pos x="connsiteX0" y="connsiteY0"/>
                </a:cxn>
                <a:cxn ang="0">
                  <a:pos x="connsiteX1" y="connsiteY1"/>
                </a:cxn>
                <a:cxn ang="0">
                  <a:pos x="connsiteX2" y="connsiteY2"/>
                </a:cxn>
                <a:cxn ang="0">
                  <a:pos x="connsiteX3" y="connsiteY3"/>
                </a:cxn>
              </a:cxnLst>
              <a:rect l="l" t="t" r="r" b="b"/>
              <a:pathLst>
                <a:path w="2584227" h="5664534">
                  <a:moveTo>
                    <a:pt x="109728" y="5664534"/>
                  </a:moveTo>
                  <a:lnTo>
                    <a:pt x="0" y="0"/>
                  </a:lnTo>
                  <a:lnTo>
                    <a:pt x="2584227" y="5664534"/>
                  </a:lnTo>
                  <a:lnTo>
                    <a:pt x="109728" y="5664534"/>
                  </a:lnTo>
                  <a:close/>
                </a:path>
              </a:pathLst>
            </a:custGeom>
            <a:solidFill>
              <a:schemeClr val="bg1">
                <a:lumMod val="50000"/>
              </a:schemeClr>
            </a:solidFill>
            <a:ln>
              <a:noFill/>
            </a:ln>
            <a:effectLst>
              <a:outerShdw blurRad="165100" dist="177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ight Triangle 17"/>
            <p:cNvSpPr/>
            <p:nvPr/>
          </p:nvSpPr>
          <p:spPr>
            <a:xfrm rot="10800000" flipH="1">
              <a:off x="-1325" y="1210513"/>
              <a:ext cx="2585553" cy="5647331"/>
            </a:xfrm>
            <a:prstGeom prst="rtTriangle">
              <a:avLst/>
            </a:prstGeom>
            <a:solidFill>
              <a:srgbClr val="AA272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Flowchart: Data 2"/>
          <p:cNvSpPr/>
          <p:nvPr/>
        </p:nvSpPr>
        <p:spPr>
          <a:xfrm>
            <a:off x="0" y="24408"/>
            <a:ext cx="1911096" cy="122413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81 h 10081"/>
              <a:gd name="connsiteX1" fmla="*/ 38 w 10000"/>
              <a:gd name="connsiteY1" fmla="*/ 0 h 10081"/>
              <a:gd name="connsiteX2" fmla="*/ 10000 w 10000"/>
              <a:gd name="connsiteY2" fmla="*/ 81 h 10081"/>
              <a:gd name="connsiteX3" fmla="*/ 8000 w 10000"/>
              <a:gd name="connsiteY3" fmla="*/ 10081 h 10081"/>
              <a:gd name="connsiteX4" fmla="*/ 0 w 10000"/>
              <a:gd name="connsiteY4" fmla="*/ 10081 h 10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81">
                <a:moveTo>
                  <a:pt x="0" y="10081"/>
                </a:moveTo>
                <a:cubicBezTo>
                  <a:pt x="13" y="6721"/>
                  <a:pt x="25" y="3360"/>
                  <a:pt x="38" y="0"/>
                </a:cubicBezTo>
                <a:lnTo>
                  <a:pt x="10000" y="81"/>
                </a:lnTo>
                <a:lnTo>
                  <a:pt x="8000" y="10081"/>
                </a:lnTo>
                <a:lnTo>
                  <a:pt x="0" y="10081"/>
                </a:lnTo>
                <a:close/>
              </a:path>
            </a:pathLst>
          </a:custGeom>
          <a:solidFill>
            <a:srgbClr val="AA272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4" name="Rectangle 3">
            <a:extLst>
              <a:ext uri="{FF2B5EF4-FFF2-40B4-BE49-F238E27FC236}">
                <a16:creationId xmlns:a16="http://schemas.microsoft.com/office/drawing/2014/main" id="{7D70785F-E768-6F4B-881D-BC9EDB8F8333}"/>
              </a:ext>
            </a:extLst>
          </p:cNvPr>
          <p:cNvSpPr/>
          <p:nvPr/>
        </p:nvSpPr>
        <p:spPr>
          <a:xfrm>
            <a:off x="3297836" y="-27383"/>
            <a:ext cx="8894164" cy="6885383"/>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9">
            <a:extLst>
              <a:ext uri="{FF2B5EF4-FFF2-40B4-BE49-F238E27FC236}">
                <a16:creationId xmlns:a16="http://schemas.microsoft.com/office/drawing/2014/main" id="{C3CDC513-66BD-E14A-9AD2-C571EC1DA0D0}"/>
              </a:ext>
            </a:extLst>
          </p:cNvPr>
          <p:cNvSpPr txBox="1">
            <a:spLocks/>
          </p:cNvSpPr>
          <p:nvPr/>
        </p:nvSpPr>
        <p:spPr>
          <a:xfrm>
            <a:off x="3246124" y="636476"/>
            <a:ext cx="9144000" cy="914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600" b="1">
                <a:latin typeface="Avenir Next" panose="020B0503020202020204" pitchFamily="34" charset="0"/>
              </a:rPr>
              <a:t>Evaluate Substrate Surface Condition</a:t>
            </a:r>
          </a:p>
        </p:txBody>
      </p:sp>
      <p:sp>
        <p:nvSpPr>
          <p:cNvPr id="17" name="Rectangle 1">
            <a:extLst>
              <a:ext uri="{FF2B5EF4-FFF2-40B4-BE49-F238E27FC236}">
                <a16:creationId xmlns:a16="http://schemas.microsoft.com/office/drawing/2014/main" id="{5A4F37A2-2535-834D-A5A2-D28EBEFA9FCF}"/>
              </a:ext>
            </a:extLst>
          </p:cNvPr>
          <p:cNvSpPr>
            <a:spLocks noChangeArrowheads="1"/>
          </p:cNvSpPr>
          <p:nvPr/>
        </p:nvSpPr>
        <p:spPr bwMode="auto">
          <a:xfrm>
            <a:off x="3297835" y="1564256"/>
            <a:ext cx="8894165" cy="461665"/>
          </a:xfrm>
          <a:prstGeom prst="rect">
            <a:avLst/>
          </a:prstGeom>
          <a:noFill/>
          <a:ln w="9525">
            <a:noFill/>
            <a:miter lim="800000"/>
            <a:headEnd/>
            <a:tailEnd/>
          </a:ln>
        </p:spPr>
        <p:txBody>
          <a:bodyPr wrap="square">
            <a:spAutoFit/>
          </a:bodyPr>
          <a:lstStyle/>
          <a:p>
            <a:pPr algn="ctr" defTabSz="914400"/>
            <a:r>
              <a:rPr lang="en-US" altLang="en-US" sz="2400" b="1">
                <a:solidFill>
                  <a:prstClr val="black"/>
                </a:solidFill>
                <a:latin typeface="Avenir Next Medium" panose="020B0503020202020204" pitchFamily="34" charset="0"/>
              </a:rPr>
              <a:t>      “Irregular Surfaces v. Lack of Adhesion”</a:t>
            </a:r>
          </a:p>
        </p:txBody>
      </p:sp>
      <p:pic>
        <p:nvPicPr>
          <p:cNvPr id="12" name="Picture 5">
            <a:extLst>
              <a:ext uri="{FF2B5EF4-FFF2-40B4-BE49-F238E27FC236}">
                <a16:creationId xmlns:a16="http://schemas.microsoft.com/office/drawing/2014/main" id="{BB282137-48C1-E94D-9A5F-06985138347C}"/>
              </a:ext>
            </a:extLst>
          </p:cNvPr>
          <p:cNvPicPr>
            <a:picLocks noChangeAspect="1" noChangeArrowheads="1"/>
          </p:cNvPicPr>
          <p:nvPr/>
        </p:nvPicPr>
        <p:blipFill>
          <a:blip r:embed="rId3" cstate="print"/>
          <a:srcRect/>
          <a:stretch>
            <a:fillRect/>
          </a:stretch>
        </p:blipFill>
        <p:spPr bwMode="auto">
          <a:xfrm>
            <a:off x="3830708" y="2393188"/>
            <a:ext cx="3412516" cy="3654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6">
            <a:extLst>
              <a:ext uri="{FF2B5EF4-FFF2-40B4-BE49-F238E27FC236}">
                <a16:creationId xmlns:a16="http://schemas.microsoft.com/office/drawing/2014/main" id="{60967FE6-5CAC-5344-AFFF-2178FED96CC7}"/>
              </a:ext>
            </a:extLst>
          </p:cNvPr>
          <p:cNvPicPr>
            <a:picLocks noChangeAspect="1" noChangeArrowheads="1"/>
          </p:cNvPicPr>
          <p:nvPr/>
        </p:nvPicPr>
        <p:blipFill rotWithShape="1">
          <a:blip r:embed="rId4" cstate="print"/>
          <a:srcRect r="23868"/>
          <a:stretch/>
        </p:blipFill>
        <p:spPr bwMode="auto">
          <a:xfrm>
            <a:off x="7956831" y="2377250"/>
            <a:ext cx="3709527" cy="3654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344645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3F5152-9CC5-7F40-84B6-ADF5DD0A7E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238653" y="1692276"/>
            <a:ext cx="5601324" cy="4525963"/>
          </a:xfrm>
        </p:spPr>
        <p:txBody>
          <a:bodyPr>
            <a:normAutofit/>
          </a:bodyPr>
          <a:lstStyle/>
          <a:p>
            <a:pPr marL="0" indent="0">
              <a:buNone/>
            </a:pPr>
            <a:r>
              <a:rPr lang="en-US" sz="2000" dirty="0">
                <a:latin typeface="Avenir Next Medium" panose="020B0503020202020204" pitchFamily="34" charset="0"/>
              </a:rPr>
              <a:t>Project Roof Evaluations should include:</a:t>
            </a:r>
          </a:p>
          <a:p>
            <a:pPr marL="514350" indent="-514350">
              <a:buFont typeface="+mj-lt"/>
              <a:buAutoNum type="alphaLcParenR"/>
            </a:pPr>
            <a:r>
              <a:rPr lang="en-US" sz="2000" dirty="0">
                <a:latin typeface="Avenir Next Medium" panose="020B0503020202020204" pitchFamily="34" charset="0"/>
              </a:rPr>
              <a:t>Perimeter Walk of the structure</a:t>
            </a:r>
          </a:p>
          <a:p>
            <a:pPr marL="514350" indent="-514350">
              <a:buFont typeface="+mj-lt"/>
              <a:buAutoNum type="alphaLcParenR"/>
            </a:pPr>
            <a:r>
              <a:rPr lang="en-US" sz="2000" dirty="0">
                <a:latin typeface="Avenir Next Medium" panose="020B0503020202020204" pitchFamily="34" charset="0"/>
              </a:rPr>
              <a:t>Visual observation of the underside of structural decking</a:t>
            </a:r>
          </a:p>
          <a:p>
            <a:pPr marL="514350" indent="-514350">
              <a:buFont typeface="+mj-lt"/>
              <a:buAutoNum type="alphaLcParenR"/>
            </a:pPr>
            <a:r>
              <a:rPr lang="en-US" sz="2000" dirty="0">
                <a:latin typeface="Avenir Next Medium" panose="020B0503020202020204" pitchFamily="34" charset="0"/>
              </a:rPr>
              <a:t>Visual Inspection of the roofing substrate</a:t>
            </a:r>
          </a:p>
          <a:p>
            <a:pPr marL="514350" indent="-514350">
              <a:buFont typeface="+mj-lt"/>
              <a:buAutoNum type="alphaLcParenR"/>
            </a:pPr>
            <a:r>
              <a:rPr lang="en-US" sz="2000" dirty="0">
                <a:latin typeface="Avenir Next Medium" panose="020B0503020202020204" pitchFamily="34" charset="0"/>
              </a:rPr>
              <a:t>All of the above</a:t>
            </a:r>
          </a:p>
        </p:txBody>
      </p:sp>
      <p:sp>
        <p:nvSpPr>
          <p:cNvPr id="4" name="Title 1"/>
          <p:cNvSpPr>
            <a:spLocks noGrp="1"/>
          </p:cNvSpPr>
          <p:nvPr>
            <p:ph type="title"/>
          </p:nvPr>
        </p:nvSpPr>
        <p:spPr>
          <a:xfrm>
            <a:off x="5318974" y="274638"/>
            <a:ext cx="6873025" cy="1143000"/>
          </a:xfrm>
        </p:spPr>
        <p:txBody>
          <a:bodyPr>
            <a:normAutofit/>
          </a:bodyPr>
          <a:lstStyle/>
          <a:p>
            <a:r>
              <a:rPr lang="en-US" sz="3600" b="1">
                <a:latin typeface="Avenir Next" panose="020B0503020202020204" pitchFamily="34" charset="0"/>
              </a:rPr>
              <a:t>Knowledge Check </a:t>
            </a:r>
          </a:p>
        </p:txBody>
      </p:sp>
    </p:spTree>
    <p:extLst>
      <p:ext uri="{BB962C8B-B14F-4D97-AF65-F5344CB8AC3E}">
        <p14:creationId xmlns:p14="http://schemas.microsoft.com/office/powerpoint/2010/main" val="1130820421"/>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7EE90A-4E88-2442-AFD2-7B208BAD9F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Content Placeholder 2"/>
          <p:cNvSpPr>
            <a:spLocks noGrp="1"/>
          </p:cNvSpPr>
          <p:nvPr>
            <p:ph idx="1"/>
          </p:nvPr>
        </p:nvSpPr>
        <p:spPr>
          <a:xfrm>
            <a:off x="3287869" y="914401"/>
            <a:ext cx="5692462" cy="1129949"/>
          </a:xfrm>
        </p:spPr>
        <p:txBody>
          <a:bodyPr>
            <a:normAutofit/>
          </a:bodyPr>
          <a:lstStyle/>
          <a:p>
            <a:r>
              <a:rPr lang="en-US" sz="2000">
                <a:latin typeface="Avenir Next Medium" panose="020B0503020202020204" pitchFamily="34" charset="0"/>
              </a:rPr>
              <a:t>Determine appropriate material technology</a:t>
            </a:r>
          </a:p>
          <a:p>
            <a:pPr lvl="1"/>
            <a:r>
              <a:rPr lang="en-US" sz="2000">
                <a:latin typeface="Avenir Next Medium" panose="020B0503020202020204" pitchFamily="34" charset="0"/>
              </a:rPr>
              <a:t>Adhesion Testing</a:t>
            </a:r>
          </a:p>
          <a:p>
            <a:r>
              <a:rPr lang="en-US" sz="2000">
                <a:latin typeface="Avenir Next Medium" panose="020B0503020202020204" pitchFamily="34" charset="0"/>
              </a:rPr>
              <a:t>Exacting Specifications</a:t>
            </a:r>
          </a:p>
        </p:txBody>
      </p:sp>
      <p:sp>
        <p:nvSpPr>
          <p:cNvPr id="10" name="Title 1"/>
          <p:cNvSpPr>
            <a:spLocks noGrp="1"/>
          </p:cNvSpPr>
          <p:nvPr>
            <p:ph type="title"/>
          </p:nvPr>
        </p:nvSpPr>
        <p:spPr>
          <a:xfrm>
            <a:off x="1992070" y="-25400"/>
            <a:ext cx="8229600" cy="1143000"/>
          </a:xfrm>
        </p:spPr>
        <p:txBody>
          <a:bodyPr>
            <a:normAutofit/>
          </a:bodyPr>
          <a:lstStyle/>
          <a:p>
            <a:r>
              <a:rPr lang="en-US" sz="3600" b="1">
                <a:latin typeface="Avenir Next" panose="020B0503020202020204" pitchFamily="34" charset="0"/>
              </a:rPr>
              <a:t>Sustainable Solutions </a:t>
            </a:r>
          </a:p>
        </p:txBody>
      </p:sp>
      <p:grpSp>
        <p:nvGrpSpPr>
          <p:cNvPr id="24" name="Group 23">
            <a:extLst>
              <a:ext uri="{FF2B5EF4-FFF2-40B4-BE49-F238E27FC236}">
                <a16:creationId xmlns:a16="http://schemas.microsoft.com/office/drawing/2014/main" id="{57775127-05B3-594C-B47A-22725E69FCA9}"/>
              </a:ext>
            </a:extLst>
          </p:cNvPr>
          <p:cNvGrpSpPr/>
          <p:nvPr/>
        </p:nvGrpSpPr>
        <p:grpSpPr>
          <a:xfrm>
            <a:off x="425003" y="2162996"/>
            <a:ext cx="3567448" cy="4202750"/>
            <a:chOff x="425003" y="2162996"/>
            <a:chExt cx="3567448" cy="4202750"/>
          </a:xfrm>
        </p:grpSpPr>
        <p:sp>
          <p:nvSpPr>
            <p:cNvPr id="18" name="Rectangle 17">
              <a:extLst>
                <a:ext uri="{FF2B5EF4-FFF2-40B4-BE49-F238E27FC236}">
                  <a16:creationId xmlns:a16="http://schemas.microsoft.com/office/drawing/2014/main" id="{A96BE65C-381E-9046-9C18-4BEC35FB10F8}"/>
                </a:ext>
              </a:extLst>
            </p:cNvPr>
            <p:cNvSpPr/>
            <p:nvPr/>
          </p:nvSpPr>
          <p:spPr>
            <a:xfrm>
              <a:off x="500813" y="2887871"/>
              <a:ext cx="3234372" cy="3477875"/>
            </a:xfrm>
            <a:prstGeom prst="rect">
              <a:avLst/>
            </a:prstGeom>
          </p:spPr>
          <p:txBody>
            <a:bodyPr wrap="square">
              <a:spAutoFit/>
            </a:bodyPr>
            <a:lstStyle/>
            <a:p>
              <a:pPr marL="285750" indent="-285750" defTabSz="914400">
                <a:buFont typeface="Wingdings" panose="05000000000000000000" pitchFamily="2" charset="2"/>
                <a:buChar char="§"/>
              </a:pPr>
              <a:r>
                <a:rPr lang="en-US" sz="2000">
                  <a:solidFill>
                    <a:schemeClr val="tx1">
                      <a:lumMod val="95000"/>
                      <a:lumOff val="5000"/>
                    </a:schemeClr>
                  </a:solidFill>
                  <a:latin typeface="Avenir Next Medium" panose="020B0503020202020204" pitchFamily="34" charset="0"/>
                </a:rPr>
                <a:t>Available in light, reflective colors</a:t>
              </a:r>
            </a:p>
            <a:p>
              <a:pPr marL="285750" indent="-285750" defTabSz="914400">
                <a:buFont typeface="Wingdings" panose="05000000000000000000" pitchFamily="2" charset="2"/>
                <a:buChar char="§"/>
              </a:pPr>
              <a:r>
                <a:rPr lang="en-US" sz="2000">
                  <a:solidFill>
                    <a:schemeClr val="tx1">
                      <a:lumMod val="95000"/>
                      <a:lumOff val="5000"/>
                    </a:schemeClr>
                  </a:solidFill>
                  <a:latin typeface="Avenir Next Medium" panose="020B0503020202020204" pitchFamily="34" charset="0"/>
                </a:rPr>
                <a:t>UV resistant</a:t>
              </a:r>
            </a:p>
            <a:p>
              <a:pPr marL="285750" indent="-285750" defTabSz="914400">
                <a:buFont typeface="Wingdings" panose="05000000000000000000" pitchFamily="2" charset="2"/>
                <a:buChar char="§"/>
              </a:pPr>
              <a:r>
                <a:rPr lang="en-US" sz="2000">
                  <a:solidFill>
                    <a:schemeClr val="tx1">
                      <a:lumMod val="95000"/>
                      <a:lumOff val="5000"/>
                    </a:schemeClr>
                  </a:solidFill>
                  <a:latin typeface="Avenir Next Medium" panose="020B0503020202020204" pitchFamily="34" charset="0"/>
                </a:rPr>
                <a:t>High permeance</a:t>
              </a:r>
            </a:p>
            <a:p>
              <a:pPr marL="285750" indent="-285750" defTabSz="914400">
                <a:buFont typeface="Wingdings" panose="05000000000000000000" pitchFamily="2" charset="2"/>
                <a:buChar char="§"/>
              </a:pPr>
              <a:r>
                <a:rPr lang="en-US" sz="2000">
                  <a:solidFill>
                    <a:schemeClr val="tx1">
                      <a:lumMod val="95000"/>
                      <a:lumOff val="5000"/>
                    </a:schemeClr>
                  </a:solidFill>
                  <a:latin typeface="Avenir Next Medium" panose="020B0503020202020204" pitchFamily="34" charset="0"/>
                </a:rPr>
                <a:t>Water resistant </a:t>
              </a:r>
            </a:p>
            <a:p>
              <a:pPr marL="285750" indent="-285750" defTabSz="914400">
                <a:buFont typeface="Wingdings" panose="05000000000000000000" pitchFamily="2" charset="2"/>
                <a:buChar char="§"/>
              </a:pPr>
              <a:r>
                <a:rPr lang="en-US" sz="2000">
                  <a:solidFill>
                    <a:schemeClr val="tx1">
                      <a:lumMod val="95000"/>
                      <a:lumOff val="5000"/>
                    </a:schemeClr>
                  </a:solidFill>
                  <a:latin typeface="Avenir Next Medium" panose="020B0503020202020204" pitchFamily="34" charset="0"/>
                </a:rPr>
                <a:t>Cost effective </a:t>
              </a:r>
            </a:p>
            <a:p>
              <a:pPr marL="285750" indent="-285750" defTabSz="914400">
                <a:buFont typeface="Wingdings" panose="05000000000000000000" pitchFamily="2" charset="2"/>
                <a:buChar char="§"/>
              </a:pPr>
              <a:r>
                <a:rPr lang="en-US" sz="2000">
                  <a:solidFill>
                    <a:schemeClr val="tx1">
                      <a:lumMod val="95000"/>
                      <a:lumOff val="5000"/>
                    </a:schemeClr>
                  </a:solidFill>
                  <a:latin typeface="Avenir Next Medium" panose="020B0503020202020204" pitchFamily="34" charset="0"/>
                </a:rPr>
                <a:t>Water-based</a:t>
              </a:r>
            </a:p>
            <a:p>
              <a:pPr marL="285750" indent="-285750" defTabSz="914400">
                <a:buFont typeface="Wingdings" panose="05000000000000000000" pitchFamily="2" charset="2"/>
                <a:buChar char="§"/>
              </a:pPr>
              <a:r>
                <a:rPr lang="en-US" sz="2000">
                  <a:solidFill>
                    <a:schemeClr val="tx1">
                      <a:lumMod val="95000"/>
                      <a:lumOff val="5000"/>
                    </a:schemeClr>
                  </a:solidFill>
                  <a:latin typeface="Avenir Next Medium" panose="020B0503020202020204" pitchFamily="34" charset="0"/>
                </a:rPr>
                <a:t>Curing is greatly affected by weather</a:t>
              </a:r>
            </a:p>
            <a:p>
              <a:pPr marL="285750" indent="-285750" defTabSz="914400">
                <a:buFont typeface="Wingdings" panose="05000000000000000000" pitchFamily="2" charset="2"/>
                <a:buChar char="§"/>
              </a:pPr>
              <a:r>
                <a:rPr lang="en-US" sz="2000">
                  <a:solidFill>
                    <a:schemeClr val="tx1">
                      <a:lumMod val="95000"/>
                      <a:lumOff val="5000"/>
                    </a:schemeClr>
                  </a:solidFill>
                  <a:latin typeface="Avenir Next Medium" panose="020B0503020202020204" pitchFamily="34" charset="0"/>
                </a:rPr>
                <a:t>Easy to re-coat, may need a primer</a:t>
              </a:r>
            </a:p>
          </p:txBody>
        </p:sp>
        <p:sp>
          <p:nvSpPr>
            <p:cNvPr id="19" name="TextBox 18">
              <a:extLst>
                <a:ext uri="{FF2B5EF4-FFF2-40B4-BE49-F238E27FC236}">
                  <a16:creationId xmlns:a16="http://schemas.microsoft.com/office/drawing/2014/main" id="{F00AB1E0-A509-1542-AF20-39799E43967B}"/>
                </a:ext>
              </a:extLst>
            </p:cNvPr>
            <p:cNvSpPr txBox="1"/>
            <p:nvPr/>
          </p:nvSpPr>
          <p:spPr>
            <a:xfrm>
              <a:off x="425003" y="2162996"/>
              <a:ext cx="3567448" cy="677108"/>
            </a:xfrm>
            <a:prstGeom prst="rect">
              <a:avLst/>
            </a:prstGeom>
            <a:noFill/>
          </p:spPr>
          <p:txBody>
            <a:bodyPr wrap="square" rtlCol="0">
              <a:spAutoFit/>
            </a:bodyPr>
            <a:lstStyle/>
            <a:p>
              <a:pPr algn="ctr"/>
              <a:r>
                <a:rPr lang="en-US" b="1">
                  <a:solidFill>
                    <a:schemeClr val="bg1"/>
                  </a:solidFill>
                  <a:latin typeface="Arial Rounded MT Bold" panose="020F0704030504030204" pitchFamily="34" charset="77"/>
                </a:rPr>
                <a:t>ACRYLIC</a:t>
              </a:r>
            </a:p>
            <a:p>
              <a:pPr algn="ctr"/>
              <a:r>
                <a:rPr lang="en-US" i="1">
                  <a:solidFill>
                    <a:schemeClr val="bg1"/>
                  </a:solidFill>
                  <a:latin typeface="Avenir Next Medium" panose="020B0503020202020204" pitchFamily="34" charset="0"/>
                </a:rPr>
                <a:t>Attributes</a:t>
              </a:r>
            </a:p>
          </p:txBody>
        </p:sp>
      </p:grpSp>
      <p:grpSp>
        <p:nvGrpSpPr>
          <p:cNvPr id="25" name="Group 24">
            <a:extLst>
              <a:ext uri="{FF2B5EF4-FFF2-40B4-BE49-F238E27FC236}">
                <a16:creationId xmlns:a16="http://schemas.microsoft.com/office/drawing/2014/main" id="{664A94CD-2F85-334F-9C59-D380DAB389A4}"/>
              </a:ext>
            </a:extLst>
          </p:cNvPr>
          <p:cNvGrpSpPr/>
          <p:nvPr/>
        </p:nvGrpSpPr>
        <p:grpSpPr>
          <a:xfrm>
            <a:off x="4308662" y="2162996"/>
            <a:ext cx="3620091" cy="4488488"/>
            <a:chOff x="4308662" y="2162996"/>
            <a:chExt cx="3620091" cy="4488488"/>
          </a:xfrm>
        </p:grpSpPr>
        <p:sp>
          <p:nvSpPr>
            <p:cNvPr id="20" name="Rectangle 19">
              <a:extLst>
                <a:ext uri="{FF2B5EF4-FFF2-40B4-BE49-F238E27FC236}">
                  <a16:creationId xmlns:a16="http://schemas.microsoft.com/office/drawing/2014/main" id="{B0CE6A12-0147-164E-BF5B-972433BCA5C9}"/>
                </a:ext>
              </a:extLst>
            </p:cNvPr>
            <p:cNvSpPr/>
            <p:nvPr/>
          </p:nvSpPr>
          <p:spPr>
            <a:xfrm>
              <a:off x="4354077" y="2865832"/>
              <a:ext cx="3574676" cy="3785652"/>
            </a:xfrm>
            <a:prstGeom prst="rect">
              <a:avLst/>
            </a:prstGeom>
          </p:spPr>
          <p:txBody>
            <a:bodyPr wrap="square">
              <a:spAutoFit/>
            </a:bodyPr>
            <a:lstStyle/>
            <a:p>
              <a:pPr marL="285750" indent="-285750" defTabSz="914400">
                <a:buFont typeface="Wingdings" panose="05000000000000000000" pitchFamily="2" charset="2"/>
                <a:buChar char="§"/>
              </a:pPr>
              <a:r>
                <a:rPr lang="en-US" sz="2000">
                  <a:solidFill>
                    <a:schemeClr val="tx1">
                      <a:lumMod val="95000"/>
                      <a:lumOff val="5000"/>
                    </a:schemeClr>
                  </a:solidFill>
                  <a:latin typeface="Avenir Next Medium" panose="020B0503020202020204" pitchFamily="34" charset="0"/>
                </a:rPr>
                <a:t>Good abrasion resistance</a:t>
              </a:r>
            </a:p>
            <a:p>
              <a:pPr marL="285750" indent="-285750" defTabSz="914400">
                <a:buFont typeface="Wingdings" panose="05000000000000000000" pitchFamily="2" charset="2"/>
                <a:buChar char="§"/>
              </a:pPr>
              <a:r>
                <a:rPr lang="en-US" sz="2000">
                  <a:solidFill>
                    <a:schemeClr val="tx1">
                      <a:lumMod val="95000"/>
                      <a:lumOff val="5000"/>
                    </a:schemeClr>
                  </a:solidFill>
                  <a:latin typeface="Avenir Next Medium" panose="020B0503020202020204" pitchFamily="34" charset="0"/>
                </a:rPr>
                <a:t>Durable</a:t>
              </a:r>
            </a:p>
            <a:p>
              <a:pPr marL="285750" indent="-285750" defTabSz="914400">
                <a:buFont typeface="Wingdings" panose="05000000000000000000" pitchFamily="2" charset="2"/>
                <a:buChar char="§"/>
              </a:pPr>
              <a:r>
                <a:rPr lang="en-US" sz="2000">
                  <a:solidFill>
                    <a:schemeClr val="tx1">
                      <a:lumMod val="95000"/>
                      <a:lumOff val="5000"/>
                    </a:schemeClr>
                  </a:solidFill>
                  <a:latin typeface="Avenir Next Medium" panose="020B0503020202020204" pitchFamily="34" charset="0"/>
                </a:rPr>
                <a:t>Low to medium permeability</a:t>
              </a:r>
            </a:p>
            <a:p>
              <a:pPr marL="285750" indent="-285750" defTabSz="914400">
                <a:buFont typeface="Wingdings" panose="05000000000000000000" pitchFamily="2" charset="2"/>
                <a:buChar char="§"/>
              </a:pPr>
              <a:r>
                <a:rPr lang="en-US" sz="2000">
                  <a:solidFill>
                    <a:schemeClr val="tx1">
                      <a:lumMod val="95000"/>
                      <a:lumOff val="5000"/>
                    </a:schemeClr>
                  </a:solidFill>
                  <a:latin typeface="Avenir Next Medium" panose="020B0503020202020204" pitchFamily="34" charset="0"/>
                </a:rPr>
                <a:t>Good elongation</a:t>
              </a:r>
            </a:p>
            <a:p>
              <a:pPr marL="285750" indent="-285750" defTabSz="914400">
                <a:buFont typeface="Wingdings" panose="05000000000000000000" pitchFamily="2" charset="2"/>
                <a:buChar char="§"/>
              </a:pPr>
              <a:r>
                <a:rPr lang="en-US" sz="2000">
                  <a:solidFill>
                    <a:schemeClr val="tx1">
                      <a:lumMod val="95000"/>
                      <a:lumOff val="5000"/>
                    </a:schemeClr>
                  </a:solidFill>
                  <a:latin typeface="Avenir Next Medium" panose="020B0503020202020204" pitchFamily="34" charset="0"/>
                </a:rPr>
                <a:t>Good chemical resistance</a:t>
              </a:r>
            </a:p>
            <a:p>
              <a:pPr marL="285750" indent="-285750" defTabSz="914400">
                <a:buFont typeface="Wingdings" panose="05000000000000000000" pitchFamily="2" charset="2"/>
                <a:buChar char="§"/>
              </a:pPr>
              <a:r>
                <a:rPr lang="en-US" sz="2000">
                  <a:solidFill>
                    <a:schemeClr val="tx1">
                      <a:lumMod val="95000"/>
                      <a:lumOff val="5000"/>
                    </a:schemeClr>
                  </a:solidFill>
                  <a:latin typeface="Avenir Next Medium" panose="020B0503020202020204" pitchFamily="34" charset="0"/>
                </a:rPr>
                <a:t>High tensile strength</a:t>
              </a:r>
            </a:p>
            <a:p>
              <a:pPr marL="285750" indent="-285750" defTabSz="914400">
                <a:buFont typeface="Wingdings" panose="05000000000000000000" pitchFamily="2" charset="2"/>
                <a:buChar char="§"/>
              </a:pPr>
              <a:r>
                <a:rPr lang="en-US" sz="2000">
                  <a:solidFill>
                    <a:schemeClr val="tx1">
                      <a:lumMod val="95000"/>
                      <a:lumOff val="5000"/>
                    </a:schemeClr>
                  </a:solidFill>
                  <a:latin typeface="Avenir Next Medium" panose="020B0503020202020204" pitchFamily="34" charset="0"/>
                </a:rPr>
                <a:t>Solvent-based</a:t>
              </a:r>
            </a:p>
            <a:p>
              <a:pPr marL="285750" indent="-285750" defTabSz="914400">
                <a:buFont typeface="Wingdings" panose="05000000000000000000" pitchFamily="2" charset="2"/>
                <a:buChar char="§"/>
              </a:pPr>
              <a:r>
                <a:rPr lang="en-US" sz="2000">
                  <a:solidFill>
                    <a:schemeClr val="tx1">
                      <a:lumMod val="95000"/>
                      <a:lumOff val="5000"/>
                    </a:schemeClr>
                  </a:solidFill>
                  <a:latin typeface="Avenir Next Medium" panose="020B0503020202020204" pitchFamily="34" charset="0"/>
                </a:rPr>
                <a:t>Least fire-resistant than other coatings </a:t>
              </a:r>
            </a:p>
            <a:p>
              <a:pPr marL="285750" indent="-285750" defTabSz="914400">
                <a:buFont typeface="Wingdings" panose="05000000000000000000" pitchFamily="2" charset="2"/>
                <a:buChar char="§"/>
              </a:pPr>
              <a:r>
                <a:rPr lang="en-US" sz="2000">
                  <a:solidFill>
                    <a:schemeClr val="tx1">
                      <a:lumMod val="95000"/>
                      <a:lumOff val="5000"/>
                    </a:schemeClr>
                  </a:solidFill>
                  <a:latin typeface="Avenir Next Medium" panose="020B0503020202020204" pitchFamily="34" charset="0"/>
                </a:rPr>
                <a:t>Easy to re-coat, may need</a:t>
              </a:r>
              <a:r>
                <a:rPr lang="en-US" sz="2000">
                  <a:solidFill>
                    <a:schemeClr val="tx1">
                      <a:lumMod val="95000"/>
                      <a:lumOff val="5000"/>
                    </a:schemeClr>
                  </a:solidFill>
                </a:rPr>
                <a:t> a primer</a:t>
              </a:r>
            </a:p>
          </p:txBody>
        </p:sp>
        <p:sp>
          <p:nvSpPr>
            <p:cNvPr id="21" name="TextBox 20">
              <a:extLst>
                <a:ext uri="{FF2B5EF4-FFF2-40B4-BE49-F238E27FC236}">
                  <a16:creationId xmlns:a16="http://schemas.microsoft.com/office/drawing/2014/main" id="{FD6A0102-5616-2045-BBC5-B15C7B822A2D}"/>
                </a:ext>
              </a:extLst>
            </p:cNvPr>
            <p:cNvSpPr txBox="1"/>
            <p:nvPr/>
          </p:nvSpPr>
          <p:spPr>
            <a:xfrm>
              <a:off x="4308662" y="2162996"/>
              <a:ext cx="3574676" cy="677108"/>
            </a:xfrm>
            <a:prstGeom prst="rect">
              <a:avLst/>
            </a:prstGeom>
            <a:noFill/>
          </p:spPr>
          <p:txBody>
            <a:bodyPr wrap="square" rtlCol="0">
              <a:spAutoFit/>
            </a:bodyPr>
            <a:lstStyle/>
            <a:p>
              <a:pPr algn="ctr"/>
              <a:r>
                <a:rPr lang="en-US" b="1">
                  <a:solidFill>
                    <a:schemeClr val="bg1"/>
                  </a:solidFill>
                  <a:latin typeface="Arial Rounded MT Bold" panose="020F0704030504030204" pitchFamily="34" charset="77"/>
                </a:rPr>
                <a:t>POLYURETHANE</a:t>
              </a:r>
            </a:p>
            <a:p>
              <a:pPr algn="ctr"/>
              <a:r>
                <a:rPr lang="en-US" i="1">
                  <a:solidFill>
                    <a:schemeClr val="bg1"/>
                  </a:solidFill>
                  <a:latin typeface="Avenir Next Medium" panose="020B0503020202020204" pitchFamily="34" charset="0"/>
                </a:rPr>
                <a:t>Attributes</a:t>
              </a:r>
            </a:p>
          </p:txBody>
        </p:sp>
      </p:grpSp>
      <p:grpSp>
        <p:nvGrpSpPr>
          <p:cNvPr id="26" name="Group 25">
            <a:extLst>
              <a:ext uri="{FF2B5EF4-FFF2-40B4-BE49-F238E27FC236}">
                <a16:creationId xmlns:a16="http://schemas.microsoft.com/office/drawing/2014/main" id="{21D1EF57-D1C5-364C-875F-9223EF2ABE33}"/>
              </a:ext>
            </a:extLst>
          </p:cNvPr>
          <p:cNvGrpSpPr/>
          <p:nvPr/>
        </p:nvGrpSpPr>
        <p:grpSpPr>
          <a:xfrm>
            <a:off x="8229431" y="2185363"/>
            <a:ext cx="3378557" cy="4180383"/>
            <a:chOff x="8229431" y="2185363"/>
            <a:chExt cx="3378557" cy="4180383"/>
          </a:xfrm>
        </p:grpSpPr>
        <p:sp>
          <p:nvSpPr>
            <p:cNvPr id="12" name="TextBox 11">
              <a:extLst>
                <a:ext uri="{FF2B5EF4-FFF2-40B4-BE49-F238E27FC236}">
                  <a16:creationId xmlns:a16="http://schemas.microsoft.com/office/drawing/2014/main" id="{DA84C7CF-B35B-8E47-A865-8C94BC105A36}"/>
                </a:ext>
              </a:extLst>
            </p:cNvPr>
            <p:cNvSpPr txBox="1"/>
            <p:nvPr/>
          </p:nvSpPr>
          <p:spPr>
            <a:xfrm>
              <a:off x="8468537" y="2185363"/>
              <a:ext cx="2823072" cy="677108"/>
            </a:xfrm>
            <a:prstGeom prst="rect">
              <a:avLst/>
            </a:prstGeom>
            <a:noFill/>
          </p:spPr>
          <p:txBody>
            <a:bodyPr wrap="square" rtlCol="0">
              <a:spAutoFit/>
            </a:bodyPr>
            <a:lstStyle/>
            <a:p>
              <a:pPr algn="ctr"/>
              <a:r>
                <a:rPr lang="en-US" b="1">
                  <a:solidFill>
                    <a:schemeClr val="bg1"/>
                  </a:solidFill>
                  <a:latin typeface="Arial Rounded MT Bold" panose="020F0704030504030204" pitchFamily="34" charset="77"/>
                </a:rPr>
                <a:t>SILICONE</a:t>
              </a:r>
            </a:p>
            <a:p>
              <a:pPr algn="ctr"/>
              <a:r>
                <a:rPr lang="en-US" i="1">
                  <a:solidFill>
                    <a:schemeClr val="bg1"/>
                  </a:solidFill>
                  <a:latin typeface="Avenir Next Medium" panose="020B0503020202020204" pitchFamily="34" charset="0"/>
                </a:rPr>
                <a:t>Attributes</a:t>
              </a:r>
            </a:p>
          </p:txBody>
        </p:sp>
        <p:sp>
          <p:nvSpPr>
            <p:cNvPr id="22" name="Rectangle 21">
              <a:extLst>
                <a:ext uri="{FF2B5EF4-FFF2-40B4-BE49-F238E27FC236}">
                  <a16:creationId xmlns:a16="http://schemas.microsoft.com/office/drawing/2014/main" id="{C0202B06-36BA-AE42-9625-3EEE7CB89F6B}"/>
                </a:ext>
              </a:extLst>
            </p:cNvPr>
            <p:cNvSpPr/>
            <p:nvPr/>
          </p:nvSpPr>
          <p:spPr>
            <a:xfrm>
              <a:off x="8229431" y="2887871"/>
              <a:ext cx="3378557" cy="3477875"/>
            </a:xfrm>
            <a:prstGeom prst="rect">
              <a:avLst/>
            </a:prstGeom>
          </p:spPr>
          <p:txBody>
            <a:bodyPr wrap="square">
              <a:spAutoFit/>
            </a:bodyPr>
            <a:lstStyle/>
            <a:p>
              <a:pPr marL="285750" indent="-285750" defTabSz="914400">
                <a:buFont typeface="Wingdings" panose="05000000000000000000" pitchFamily="2" charset="2"/>
                <a:buChar char="§"/>
              </a:pPr>
              <a:r>
                <a:rPr lang="en-US" sz="2000">
                  <a:latin typeface="Avenir Next Medium" panose="020B0503020202020204" pitchFamily="34" charset="0"/>
                </a:rPr>
                <a:t>Available in light, reflective colors</a:t>
              </a:r>
            </a:p>
            <a:p>
              <a:pPr marL="285750" indent="-285750" defTabSz="914400">
                <a:buFont typeface="Wingdings" panose="05000000000000000000" pitchFamily="2" charset="2"/>
                <a:buChar char="§"/>
              </a:pPr>
              <a:r>
                <a:rPr lang="en-US" sz="2000">
                  <a:latin typeface="Avenir Next Medium" panose="020B0503020202020204" pitchFamily="34" charset="0"/>
                </a:rPr>
                <a:t>Water resistant</a:t>
              </a:r>
            </a:p>
            <a:p>
              <a:pPr marL="285750" indent="-285750" defTabSz="914400">
                <a:buFont typeface="Wingdings" panose="05000000000000000000" pitchFamily="2" charset="2"/>
                <a:buChar char="§"/>
              </a:pPr>
              <a:r>
                <a:rPr lang="en-US" sz="2000">
                  <a:latin typeface="Avenir Next Medium" panose="020B0503020202020204" pitchFamily="34" charset="0"/>
                </a:rPr>
                <a:t>UV resistant </a:t>
              </a:r>
            </a:p>
            <a:p>
              <a:pPr marL="285750" indent="-285750" defTabSz="914400">
                <a:buFont typeface="Wingdings" panose="05000000000000000000" pitchFamily="2" charset="2"/>
                <a:buChar char="§"/>
              </a:pPr>
              <a:r>
                <a:rPr lang="en-US" sz="2000">
                  <a:latin typeface="Avenir Next Medium" panose="020B0503020202020204" pitchFamily="34" charset="0"/>
                </a:rPr>
                <a:t>Excellent weather resistance</a:t>
              </a:r>
            </a:p>
            <a:p>
              <a:pPr marL="285750" indent="-285750" defTabSz="914400">
                <a:buFont typeface="Wingdings" panose="05000000000000000000" pitchFamily="2" charset="2"/>
                <a:buChar char="§"/>
              </a:pPr>
              <a:r>
                <a:rPr lang="en-US" sz="2000">
                  <a:latin typeface="Avenir Next Medium" panose="020B0503020202020204" pitchFamily="34" charset="0"/>
                </a:rPr>
                <a:t>Good elongation</a:t>
              </a:r>
            </a:p>
            <a:p>
              <a:pPr marL="285750" indent="-285750" defTabSz="914400">
                <a:buFont typeface="Wingdings" panose="05000000000000000000" pitchFamily="2" charset="2"/>
                <a:buChar char="§"/>
              </a:pPr>
              <a:r>
                <a:rPr lang="en-US" sz="2000">
                  <a:latin typeface="Avenir Next Medium" panose="020B0503020202020204" pitchFamily="34" charset="0"/>
                </a:rPr>
                <a:t>Moderate abrasion resistance</a:t>
              </a:r>
            </a:p>
            <a:p>
              <a:pPr marL="285750" indent="-285750" defTabSz="914400">
                <a:buFont typeface="Wingdings" panose="05000000000000000000" pitchFamily="2" charset="2"/>
                <a:buChar char="§"/>
              </a:pPr>
              <a:r>
                <a:rPr lang="en-US" sz="2000">
                  <a:latin typeface="Avenir Next Medium" panose="020B0503020202020204" pitchFamily="34" charset="0"/>
                </a:rPr>
                <a:t>Typically solvent-based</a:t>
              </a:r>
            </a:p>
            <a:p>
              <a:pPr marL="285750" indent="-285750" defTabSz="914400">
                <a:buFont typeface="Wingdings" panose="05000000000000000000" pitchFamily="2" charset="2"/>
                <a:buChar char="§"/>
              </a:pPr>
              <a:r>
                <a:rPr lang="en-US" sz="2000">
                  <a:latin typeface="Avenir Next Medium" panose="020B0503020202020204" pitchFamily="34" charset="0"/>
                </a:rPr>
                <a:t>May be difficult to recoat</a:t>
              </a:r>
            </a:p>
          </p:txBody>
        </p:sp>
      </p:grpSp>
      <p:pic>
        <p:nvPicPr>
          <p:cNvPr id="4" name="Picture 3">
            <a:extLst>
              <a:ext uri="{FF2B5EF4-FFF2-40B4-BE49-F238E27FC236}">
                <a16:creationId xmlns:a16="http://schemas.microsoft.com/office/drawing/2014/main" id="{B00FCCFB-D6E5-E24D-8D5F-75FB5FA5D0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8727" y="1003125"/>
            <a:ext cx="952500" cy="952500"/>
          </a:xfrm>
          <a:prstGeom prst="rect">
            <a:avLst/>
          </a:prstGeom>
        </p:spPr>
      </p:pic>
      <p:pic>
        <p:nvPicPr>
          <p:cNvPr id="6" name="Picture 5">
            <a:extLst>
              <a:ext uri="{FF2B5EF4-FFF2-40B4-BE49-F238E27FC236}">
                <a16:creationId xmlns:a16="http://schemas.microsoft.com/office/drawing/2014/main" id="{86030E98-D7F1-2F4E-BC44-4C5E3B58FB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56241" y="936408"/>
            <a:ext cx="952500" cy="952500"/>
          </a:xfrm>
          <a:prstGeom prst="rect">
            <a:avLst/>
          </a:prstGeom>
        </p:spPr>
      </p:pic>
    </p:spTree>
    <p:extLst>
      <p:ext uri="{BB962C8B-B14F-4D97-AF65-F5344CB8AC3E}">
        <p14:creationId xmlns:p14="http://schemas.microsoft.com/office/powerpoint/2010/main" val="1152744112"/>
      </p:ext>
    </p:extLst>
  </p:cSld>
  <p:clrMapOvr>
    <a:masterClrMapping/>
  </p:clrMapOvr>
  <p:transition>
    <p:pull dir="rd"/>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70785F-E768-6F4B-881D-BC9EDB8F8333}"/>
              </a:ext>
            </a:extLst>
          </p:cNvPr>
          <p:cNvSpPr/>
          <p:nvPr/>
        </p:nvSpPr>
        <p:spPr>
          <a:xfrm>
            <a:off x="6949015" y="-27383"/>
            <a:ext cx="5357910" cy="6885383"/>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defTabSz="914400">
              <a:spcBef>
                <a:spcPct val="20000"/>
              </a:spcBef>
              <a:buFont typeface="Arial" panose="020B0604020202020204" pitchFamily="34" charset="0"/>
              <a:buChar char="•"/>
            </a:pPr>
            <a:endParaRPr lang="en-US" sz="2000">
              <a:solidFill>
                <a:prstClr val="black"/>
              </a:solidFill>
              <a:latin typeface="Avenir Next" panose="020B0503020202020204" pitchFamily="34" charset="0"/>
            </a:endParaRPr>
          </a:p>
        </p:txBody>
      </p:sp>
      <p:sp>
        <p:nvSpPr>
          <p:cNvPr id="49" name="Flowchart: Data 48"/>
          <p:cNvSpPr/>
          <p:nvPr/>
        </p:nvSpPr>
        <p:spPr>
          <a:xfrm flipH="1">
            <a:off x="1246481" y="1231308"/>
            <a:ext cx="3999289" cy="377564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138 h 10138"/>
              <a:gd name="connsiteX1" fmla="*/ 2034 w 10000"/>
              <a:gd name="connsiteY1" fmla="*/ 0 h 10138"/>
              <a:gd name="connsiteX2" fmla="*/ 10000 w 10000"/>
              <a:gd name="connsiteY2" fmla="*/ 138 h 10138"/>
              <a:gd name="connsiteX3" fmla="*/ 8000 w 10000"/>
              <a:gd name="connsiteY3" fmla="*/ 10138 h 10138"/>
              <a:gd name="connsiteX4" fmla="*/ 0 w 10000"/>
              <a:gd name="connsiteY4" fmla="*/ 10138 h 10138"/>
              <a:gd name="connsiteX0" fmla="*/ 0 w 10000"/>
              <a:gd name="connsiteY0" fmla="*/ 35311 h 35311"/>
              <a:gd name="connsiteX1" fmla="*/ 9798 w 10000"/>
              <a:gd name="connsiteY1" fmla="*/ 0 h 35311"/>
              <a:gd name="connsiteX2" fmla="*/ 10000 w 10000"/>
              <a:gd name="connsiteY2" fmla="*/ 25311 h 35311"/>
              <a:gd name="connsiteX3" fmla="*/ 8000 w 10000"/>
              <a:gd name="connsiteY3" fmla="*/ 35311 h 35311"/>
              <a:gd name="connsiteX4" fmla="*/ 0 w 10000"/>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56" h="35311">
                <a:moveTo>
                  <a:pt x="0" y="35311"/>
                </a:moveTo>
                <a:lnTo>
                  <a:pt x="9798" y="0"/>
                </a:lnTo>
                <a:cubicBezTo>
                  <a:pt x="12223" y="3853"/>
                  <a:pt x="11275" y="953"/>
                  <a:pt x="14756" y="7640"/>
                </a:cubicBezTo>
                <a:lnTo>
                  <a:pt x="8000" y="35311"/>
                </a:lnTo>
                <a:lnTo>
                  <a:pt x="0" y="35311"/>
                </a:lnTo>
                <a:close/>
              </a:path>
            </a:pathLst>
          </a:custGeom>
          <a:solidFill>
            <a:schemeClr val="bg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8F8F8"/>
              </a:solidFill>
              <a:effectLst/>
              <a:uLnTx/>
              <a:uFillTx/>
              <a:latin typeface="Calibri"/>
              <a:ea typeface="+mn-ea"/>
              <a:cs typeface="+mn-cs"/>
            </a:endParaRPr>
          </a:p>
        </p:txBody>
      </p:sp>
      <p:pic>
        <p:nvPicPr>
          <p:cNvPr id="5" name="Picture Placeholder 4"/>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t="17198" b="17330"/>
          <a:stretch/>
        </p:blipFill>
        <p:spPr>
          <a:xfrm>
            <a:off x="70838" y="1297743"/>
            <a:ext cx="6878553" cy="4503450"/>
          </a:xfrm>
        </p:spPr>
      </p:pic>
      <p:sp>
        <p:nvSpPr>
          <p:cNvPr id="44" name="Rectangle 43"/>
          <p:cNvSpPr/>
          <p:nvPr/>
        </p:nvSpPr>
        <p:spPr>
          <a:xfrm>
            <a:off x="6949015" y="376953"/>
            <a:ext cx="5357910" cy="833563"/>
          </a:xfrm>
          <a:prstGeom prst="rect">
            <a:avLst/>
          </a:prstGeom>
        </p:spPr>
        <p:txBody>
          <a:bodyPr wrap="square" lIns="0" tIns="0" rIns="0" bIns="0" anchor="ctr" anchorCtr="0">
            <a:normAutofit/>
          </a:bodyPr>
          <a:lstStyle/>
          <a:p>
            <a:pPr lvl="0" algn="ctr">
              <a:lnSpc>
                <a:spcPts val="6500"/>
              </a:lnSpc>
            </a:pPr>
            <a:r>
              <a:rPr lang="en-US" sz="3600" b="1">
                <a:solidFill>
                  <a:schemeClr val="bg1">
                    <a:lumMod val="10000"/>
                  </a:schemeClr>
                </a:solidFill>
                <a:latin typeface="Avenir Next" panose="020B0503020202020204" pitchFamily="34" charset="0"/>
              </a:rPr>
              <a:t>Sustainable Solutions </a:t>
            </a:r>
            <a:endParaRPr kumimoji="0" lang="en-US" sz="3600" b="1" u="none" strike="noStrike" kern="1200" cap="none" spc="0" normalizeH="0" baseline="0" noProof="0">
              <a:ln w="0"/>
              <a:solidFill>
                <a:schemeClr val="bg1">
                  <a:lumMod val="10000"/>
                </a:schemeClr>
              </a:solidFill>
              <a:effectLst>
                <a:outerShdw blurRad="38100" dist="19050" dir="2700000" algn="tl" rotWithShape="0">
                  <a:srgbClr val="F8F8F8">
                    <a:alpha val="40000"/>
                  </a:srgbClr>
                </a:outerShdw>
              </a:effectLst>
              <a:uLnTx/>
              <a:uFillTx/>
              <a:latin typeface="Avenir Next" panose="020B0503020202020204" pitchFamily="34" charset="0"/>
              <a:ea typeface="Roboto Light" panose="02000000000000000000" pitchFamily="2" charset="0"/>
              <a:cs typeface="Source Sans Pro ExtraLight" charset="0"/>
            </a:endParaRPr>
          </a:p>
        </p:txBody>
      </p:sp>
      <p:grpSp>
        <p:nvGrpSpPr>
          <p:cNvPr id="2" name="Group 1"/>
          <p:cNvGrpSpPr/>
          <p:nvPr/>
        </p:nvGrpSpPr>
        <p:grpSpPr>
          <a:xfrm>
            <a:off x="-1325" y="1210515"/>
            <a:ext cx="2585553" cy="5671948"/>
            <a:chOff x="-1325" y="1210513"/>
            <a:chExt cx="2585553" cy="5671947"/>
          </a:xfrm>
        </p:grpSpPr>
        <p:sp>
          <p:nvSpPr>
            <p:cNvPr id="19" name="Right Triangle 18"/>
            <p:cNvSpPr/>
            <p:nvPr/>
          </p:nvSpPr>
          <p:spPr>
            <a:xfrm rot="10800000" flipH="1">
              <a:off x="0" y="1217926"/>
              <a:ext cx="2584227" cy="5664534"/>
            </a:xfrm>
            <a:custGeom>
              <a:avLst/>
              <a:gdLst>
                <a:gd name="connsiteX0" fmla="*/ 0 w 2474499"/>
                <a:gd name="connsiteY0" fmla="*/ 5664534 h 5664534"/>
                <a:gd name="connsiteX1" fmla="*/ 0 w 2474499"/>
                <a:gd name="connsiteY1" fmla="*/ 0 h 5664534"/>
                <a:gd name="connsiteX2" fmla="*/ 2474499 w 2474499"/>
                <a:gd name="connsiteY2" fmla="*/ 5664534 h 5664534"/>
                <a:gd name="connsiteX3" fmla="*/ 0 w 2474499"/>
                <a:gd name="connsiteY3" fmla="*/ 5664534 h 5664534"/>
                <a:gd name="connsiteX0" fmla="*/ 73152 w 2547651"/>
                <a:gd name="connsiteY0" fmla="*/ 5664534 h 5664534"/>
                <a:gd name="connsiteX1" fmla="*/ 0 w 2547651"/>
                <a:gd name="connsiteY1" fmla="*/ 0 h 5664534"/>
                <a:gd name="connsiteX2" fmla="*/ 2547651 w 2547651"/>
                <a:gd name="connsiteY2" fmla="*/ 5664534 h 5664534"/>
                <a:gd name="connsiteX3" fmla="*/ 73152 w 2547651"/>
                <a:gd name="connsiteY3" fmla="*/ 5664534 h 5664534"/>
                <a:gd name="connsiteX0" fmla="*/ 109728 w 2584227"/>
                <a:gd name="connsiteY0" fmla="*/ 5664534 h 5664534"/>
                <a:gd name="connsiteX1" fmla="*/ 0 w 2584227"/>
                <a:gd name="connsiteY1" fmla="*/ 0 h 5664534"/>
                <a:gd name="connsiteX2" fmla="*/ 2584227 w 2584227"/>
                <a:gd name="connsiteY2" fmla="*/ 5664534 h 5664534"/>
                <a:gd name="connsiteX3" fmla="*/ 109728 w 2584227"/>
                <a:gd name="connsiteY3" fmla="*/ 5664534 h 5664534"/>
              </a:gdLst>
              <a:ahLst/>
              <a:cxnLst>
                <a:cxn ang="0">
                  <a:pos x="connsiteX0" y="connsiteY0"/>
                </a:cxn>
                <a:cxn ang="0">
                  <a:pos x="connsiteX1" y="connsiteY1"/>
                </a:cxn>
                <a:cxn ang="0">
                  <a:pos x="connsiteX2" y="connsiteY2"/>
                </a:cxn>
                <a:cxn ang="0">
                  <a:pos x="connsiteX3" y="connsiteY3"/>
                </a:cxn>
              </a:cxnLst>
              <a:rect l="l" t="t" r="r" b="b"/>
              <a:pathLst>
                <a:path w="2584227" h="5664534">
                  <a:moveTo>
                    <a:pt x="109728" y="5664534"/>
                  </a:moveTo>
                  <a:lnTo>
                    <a:pt x="0" y="0"/>
                  </a:lnTo>
                  <a:lnTo>
                    <a:pt x="2584227" y="5664534"/>
                  </a:lnTo>
                  <a:lnTo>
                    <a:pt x="109728" y="5664534"/>
                  </a:lnTo>
                  <a:close/>
                </a:path>
              </a:pathLst>
            </a:custGeom>
            <a:solidFill>
              <a:schemeClr val="bg1">
                <a:lumMod val="50000"/>
              </a:schemeClr>
            </a:solidFill>
            <a:ln>
              <a:noFill/>
            </a:ln>
            <a:effectLst>
              <a:outerShdw blurRad="165100" dist="177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8F8F8"/>
                </a:solidFill>
                <a:effectLst/>
                <a:uLnTx/>
                <a:uFillTx/>
                <a:latin typeface="Calibri"/>
                <a:ea typeface="+mn-ea"/>
                <a:cs typeface="+mn-cs"/>
              </a:endParaRPr>
            </a:p>
          </p:txBody>
        </p:sp>
        <p:sp>
          <p:nvSpPr>
            <p:cNvPr id="18" name="Right Triangle 17"/>
            <p:cNvSpPr/>
            <p:nvPr/>
          </p:nvSpPr>
          <p:spPr>
            <a:xfrm rot="10800000" flipH="1">
              <a:off x="-1325" y="1210513"/>
              <a:ext cx="2585553" cy="5647331"/>
            </a:xfrm>
            <a:prstGeom prst="rtTriangle">
              <a:avLst/>
            </a:prstGeom>
            <a:solidFill>
              <a:srgbClr val="AA272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8F8F8"/>
                </a:solidFill>
                <a:effectLst/>
                <a:uLnTx/>
                <a:uFillTx/>
                <a:latin typeface="Calibri"/>
                <a:ea typeface="+mn-ea"/>
                <a:cs typeface="+mn-cs"/>
              </a:endParaRPr>
            </a:p>
          </p:txBody>
        </p:sp>
      </p:grpSp>
      <p:sp>
        <p:nvSpPr>
          <p:cNvPr id="15" name="Flowchart: Data 2"/>
          <p:cNvSpPr/>
          <p:nvPr/>
        </p:nvSpPr>
        <p:spPr>
          <a:xfrm>
            <a:off x="-22035" y="-27383"/>
            <a:ext cx="1911096" cy="122413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81 h 10081"/>
              <a:gd name="connsiteX1" fmla="*/ 38 w 10000"/>
              <a:gd name="connsiteY1" fmla="*/ 0 h 10081"/>
              <a:gd name="connsiteX2" fmla="*/ 10000 w 10000"/>
              <a:gd name="connsiteY2" fmla="*/ 81 h 10081"/>
              <a:gd name="connsiteX3" fmla="*/ 8000 w 10000"/>
              <a:gd name="connsiteY3" fmla="*/ 10081 h 10081"/>
              <a:gd name="connsiteX4" fmla="*/ 0 w 10000"/>
              <a:gd name="connsiteY4" fmla="*/ 10081 h 10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81">
                <a:moveTo>
                  <a:pt x="0" y="10081"/>
                </a:moveTo>
                <a:cubicBezTo>
                  <a:pt x="13" y="6721"/>
                  <a:pt x="25" y="3360"/>
                  <a:pt x="38" y="0"/>
                </a:cubicBezTo>
                <a:lnTo>
                  <a:pt x="10000" y="81"/>
                </a:lnTo>
                <a:lnTo>
                  <a:pt x="8000" y="10081"/>
                </a:lnTo>
                <a:lnTo>
                  <a:pt x="0" y="10081"/>
                </a:lnTo>
                <a:close/>
              </a:path>
            </a:pathLst>
          </a:custGeom>
          <a:solidFill>
            <a:srgbClr val="AA272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8F8F8"/>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6ED8F49F-F5B9-C641-9B41-15B9639CBF3D}"/>
              </a:ext>
            </a:extLst>
          </p:cNvPr>
          <p:cNvSpPr/>
          <p:nvPr/>
        </p:nvSpPr>
        <p:spPr>
          <a:xfrm>
            <a:off x="7210269" y="1811078"/>
            <a:ext cx="5096656" cy="1015663"/>
          </a:xfrm>
          <a:prstGeom prst="rect">
            <a:avLst/>
          </a:prstGeom>
        </p:spPr>
        <p:txBody>
          <a:bodyPr wrap="square">
            <a:spAutoFit/>
          </a:bodyPr>
          <a:lstStyle/>
          <a:p>
            <a:pPr marL="0" marR="0" lvl="0" indent="0" algn="l" defTabSz="914354" rtl="0" eaLnBrk="1" fontAlgn="auto" latinLnBrk="0" hangingPunct="1">
              <a:lnSpc>
                <a:spcPct val="15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8F8F8">
                  <a:lumMod val="10000"/>
                </a:srgbClr>
              </a:solidFill>
              <a:effectLst/>
              <a:uLnTx/>
              <a:uFillTx/>
              <a:latin typeface="Calibri"/>
              <a:ea typeface="+mn-ea"/>
              <a:cs typeface="+mn-cs"/>
            </a:endParaRPr>
          </a:p>
          <a:p>
            <a:pPr marL="342900" marR="0" lvl="0" indent="-34290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srgbClr val="F8F8F8">
                  <a:lumMod val="10000"/>
                </a:srgbClr>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C02D1145-EC26-6E46-A5FA-154B3E4EE4D7}"/>
              </a:ext>
            </a:extLst>
          </p:cNvPr>
          <p:cNvSpPr/>
          <p:nvPr/>
        </p:nvSpPr>
        <p:spPr>
          <a:xfrm>
            <a:off x="7210269" y="1964967"/>
            <a:ext cx="6096000" cy="2308324"/>
          </a:xfrm>
          <a:prstGeom prst="rect">
            <a:avLst/>
          </a:prstGeom>
        </p:spPr>
        <p:txBody>
          <a:bodyPr>
            <a:spAutoFit/>
          </a:bodyPr>
          <a:lstStyle/>
          <a:p>
            <a:pPr marL="342900" lvl="0" indent="-342900" defTabSz="914400">
              <a:spcBef>
                <a:spcPct val="20000"/>
              </a:spcBef>
              <a:buFont typeface="Arial" panose="020B0604020202020204" pitchFamily="34" charset="0"/>
              <a:buChar char="•"/>
            </a:pPr>
            <a:r>
              <a:rPr lang="en-US" sz="2400" b="1">
                <a:solidFill>
                  <a:prstClr val="black"/>
                </a:solidFill>
                <a:latin typeface="Avenir Next Medium" panose="020B0503020202020204" pitchFamily="34" charset="0"/>
              </a:rPr>
              <a:t>Qualify Manufacturer </a:t>
            </a:r>
          </a:p>
          <a:p>
            <a:pPr marL="742950" lvl="1" indent="-285750" defTabSz="914400">
              <a:spcBef>
                <a:spcPct val="20000"/>
              </a:spcBef>
              <a:buFont typeface="Arial" panose="020B0604020202020204" pitchFamily="34" charset="0"/>
              <a:buChar char="–"/>
            </a:pPr>
            <a:r>
              <a:rPr lang="en-US" sz="2000">
                <a:solidFill>
                  <a:prstClr val="black"/>
                </a:solidFill>
                <a:latin typeface="Avenir Next" panose="020B0503020202020204" pitchFamily="34" charset="0"/>
              </a:rPr>
              <a:t>Financially stable</a:t>
            </a:r>
          </a:p>
          <a:p>
            <a:pPr marL="742950" lvl="1" indent="-285750" defTabSz="914400">
              <a:spcBef>
                <a:spcPct val="20000"/>
              </a:spcBef>
              <a:buFont typeface="Arial" panose="020B0604020202020204" pitchFamily="34" charset="0"/>
              <a:buChar char="–"/>
            </a:pPr>
            <a:r>
              <a:rPr lang="en-US" sz="2000">
                <a:solidFill>
                  <a:prstClr val="black"/>
                </a:solidFill>
                <a:latin typeface="Avenir Next" panose="020B0503020202020204" pitchFamily="34" charset="0"/>
              </a:rPr>
              <a:t>Years of experience in technology</a:t>
            </a:r>
          </a:p>
          <a:p>
            <a:pPr marL="742950" lvl="1" indent="-285750" defTabSz="914400">
              <a:spcBef>
                <a:spcPct val="20000"/>
              </a:spcBef>
              <a:buFont typeface="Arial" panose="020B0604020202020204" pitchFamily="34" charset="0"/>
              <a:buChar char="–"/>
            </a:pPr>
            <a:r>
              <a:rPr lang="en-US" sz="2000">
                <a:solidFill>
                  <a:prstClr val="black"/>
                </a:solidFill>
                <a:latin typeface="Avenir Next" panose="020B0503020202020204" pitchFamily="34" charset="0"/>
              </a:rPr>
              <a:t>Manufacturing Standards (ISO)</a:t>
            </a:r>
          </a:p>
          <a:p>
            <a:pPr marL="742950" lvl="1" indent="-285750" defTabSz="914400">
              <a:spcBef>
                <a:spcPct val="20000"/>
              </a:spcBef>
              <a:buFont typeface="Arial" panose="020B0604020202020204" pitchFamily="34" charset="0"/>
              <a:buChar char="–"/>
            </a:pPr>
            <a:r>
              <a:rPr lang="en-US" sz="2000">
                <a:solidFill>
                  <a:prstClr val="black"/>
                </a:solidFill>
                <a:latin typeface="Avenir Next" panose="020B0503020202020204" pitchFamily="34" charset="0"/>
              </a:rPr>
              <a:t>Technical Support</a:t>
            </a:r>
          </a:p>
          <a:p>
            <a:pPr marL="742950" lvl="1" indent="-285750" defTabSz="914400">
              <a:spcBef>
                <a:spcPct val="20000"/>
              </a:spcBef>
              <a:buFont typeface="Arial" panose="020B0604020202020204" pitchFamily="34" charset="0"/>
              <a:buChar char="–"/>
            </a:pPr>
            <a:r>
              <a:rPr lang="en-US" sz="2000">
                <a:solidFill>
                  <a:prstClr val="black"/>
                </a:solidFill>
                <a:latin typeface="Avenir Next" panose="020B0503020202020204" pitchFamily="34" charset="0"/>
              </a:rPr>
              <a:t>Commitment to R &amp; D </a:t>
            </a:r>
          </a:p>
        </p:txBody>
      </p:sp>
      <p:pic>
        <p:nvPicPr>
          <p:cNvPr id="8" name="Picture 7">
            <a:extLst>
              <a:ext uri="{FF2B5EF4-FFF2-40B4-BE49-F238E27FC236}">
                <a16:creationId xmlns:a16="http://schemas.microsoft.com/office/drawing/2014/main" id="{CEAA3316-AD0D-BA4D-AC1B-E70AA69D9F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4825" y="1614852"/>
            <a:ext cx="952500" cy="952500"/>
          </a:xfrm>
          <a:prstGeom prst="rect">
            <a:avLst/>
          </a:prstGeom>
        </p:spPr>
      </p:pic>
    </p:spTree>
    <p:extLst>
      <p:ext uri="{BB962C8B-B14F-4D97-AF65-F5344CB8AC3E}">
        <p14:creationId xmlns:p14="http://schemas.microsoft.com/office/powerpoint/2010/main" val="2915831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4E2158B-B08B-F648-A4A6-7F80F99BE8F4}"/>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r="10998"/>
          <a:stretch/>
        </p:blipFill>
        <p:spPr>
          <a:xfrm>
            <a:off x="7436389" y="0"/>
            <a:ext cx="4885526" cy="6858000"/>
          </a:xfrm>
        </p:spPr>
      </p:pic>
      <p:sp>
        <p:nvSpPr>
          <p:cNvPr id="44" name="Rectangle 43"/>
          <p:cNvSpPr/>
          <p:nvPr/>
        </p:nvSpPr>
        <p:spPr>
          <a:xfrm>
            <a:off x="1524000" y="310164"/>
            <a:ext cx="5912389" cy="833563"/>
          </a:xfrm>
          <a:prstGeom prst="rect">
            <a:avLst/>
          </a:prstGeom>
        </p:spPr>
        <p:txBody>
          <a:bodyPr wrap="square" lIns="0" tIns="0" rIns="0" bIns="0" anchor="ctr" anchorCtr="0">
            <a:normAutofit/>
          </a:bodyPr>
          <a:lstStyle/>
          <a:p>
            <a:pPr algn="ctr">
              <a:lnSpc>
                <a:spcPts val="6500"/>
              </a:lnSpc>
            </a:pPr>
            <a:r>
              <a:rPr lang="en-US" sz="3600" b="1">
                <a:ln w="0"/>
                <a:solidFill>
                  <a:schemeClr val="bg1">
                    <a:lumMod val="10000"/>
                  </a:schemeClr>
                </a:solidFill>
                <a:effectLst>
                  <a:outerShdw blurRad="38100" dist="19050" dir="2700000" algn="tl" rotWithShape="0">
                    <a:schemeClr val="dk1">
                      <a:alpha val="40000"/>
                    </a:schemeClr>
                  </a:outerShdw>
                </a:effectLst>
                <a:latin typeface="Avenir Next" panose="020B0503020202020204" pitchFamily="34" charset="0"/>
                <a:ea typeface="Roboto Light" panose="02000000000000000000" pitchFamily="2" charset="0"/>
                <a:cs typeface="Source Sans Pro ExtraLight" charset="0"/>
              </a:rPr>
              <a:t>Learning Objectives</a:t>
            </a:r>
          </a:p>
        </p:txBody>
      </p:sp>
      <p:grpSp>
        <p:nvGrpSpPr>
          <p:cNvPr id="2" name="Group 1"/>
          <p:cNvGrpSpPr/>
          <p:nvPr/>
        </p:nvGrpSpPr>
        <p:grpSpPr>
          <a:xfrm>
            <a:off x="-22882" y="1119112"/>
            <a:ext cx="2585552" cy="5689150"/>
            <a:chOff x="-1325" y="1193311"/>
            <a:chExt cx="2585552" cy="5689149"/>
          </a:xfrm>
        </p:grpSpPr>
        <p:sp>
          <p:nvSpPr>
            <p:cNvPr id="19" name="Right Triangle 18"/>
            <p:cNvSpPr/>
            <p:nvPr/>
          </p:nvSpPr>
          <p:spPr>
            <a:xfrm rot="10800000" flipH="1">
              <a:off x="0" y="1217926"/>
              <a:ext cx="2584227" cy="5664534"/>
            </a:xfrm>
            <a:custGeom>
              <a:avLst/>
              <a:gdLst>
                <a:gd name="connsiteX0" fmla="*/ 0 w 2474499"/>
                <a:gd name="connsiteY0" fmla="*/ 5664534 h 5664534"/>
                <a:gd name="connsiteX1" fmla="*/ 0 w 2474499"/>
                <a:gd name="connsiteY1" fmla="*/ 0 h 5664534"/>
                <a:gd name="connsiteX2" fmla="*/ 2474499 w 2474499"/>
                <a:gd name="connsiteY2" fmla="*/ 5664534 h 5664534"/>
                <a:gd name="connsiteX3" fmla="*/ 0 w 2474499"/>
                <a:gd name="connsiteY3" fmla="*/ 5664534 h 5664534"/>
                <a:gd name="connsiteX0" fmla="*/ 73152 w 2547651"/>
                <a:gd name="connsiteY0" fmla="*/ 5664534 h 5664534"/>
                <a:gd name="connsiteX1" fmla="*/ 0 w 2547651"/>
                <a:gd name="connsiteY1" fmla="*/ 0 h 5664534"/>
                <a:gd name="connsiteX2" fmla="*/ 2547651 w 2547651"/>
                <a:gd name="connsiteY2" fmla="*/ 5664534 h 5664534"/>
                <a:gd name="connsiteX3" fmla="*/ 73152 w 2547651"/>
                <a:gd name="connsiteY3" fmla="*/ 5664534 h 5664534"/>
                <a:gd name="connsiteX0" fmla="*/ 109728 w 2584227"/>
                <a:gd name="connsiteY0" fmla="*/ 5664534 h 5664534"/>
                <a:gd name="connsiteX1" fmla="*/ 0 w 2584227"/>
                <a:gd name="connsiteY1" fmla="*/ 0 h 5664534"/>
                <a:gd name="connsiteX2" fmla="*/ 2584227 w 2584227"/>
                <a:gd name="connsiteY2" fmla="*/ 5664534 h 5664534"/>
                <a:gd name="connsiteX3" fmla="*/ 109728 w 2584227"/>
                <a:gd name="connsiteY3" fmla="*/ 5664534 h 5664534"/>
              </a:gdLst>
              <a:ahLst/>
              <a:cxnLst>
                <a:cxn ang="0">
                  <a:pos x="connsiteX0" y="connsiteY0"/>
                </a:cxn>
                <a:cxn ang="0">
                  <a:pos x="connsiteX1" y="connsiteY1"/>
                </a:cxn>
                <a:cxn ang="0">
                  <a:pos x="connsiteX2" y="connsiteY2"/>
                </a:cxn>
                <a:cxn ang="0">
                  <a:pos x="connsiteX3" y="connsiteY3"/>
                </a:cxn>
              </a:cxnLst>
              <a:rect l="l" t="t" r="r" b="b"/>
              <a:pathLst>
                <a:path w="2584227" h="5664534">
                  <a:moveTo>
                    <a:pt x="109728" y="5664534"/>
                  </a:moveTo>
                  <a:lnTo>
                    <a:pt x="0" y="0"/>
                  </a:lnTo>
                  <a:lnTo>
                    <a:pt x="2584227" y="5664534"/>
                  </a:lnTo>
                  <a:lnTo>
                    <a:pt x="109728" y="5664534"/>
                  </a:lnTo>
                  <a:close/>
                </a:path>
              </a:pathLst>
            </a:custGeom>
            <a:solidFill>
              <a:schemeClr val="bg1">
                <a:lumMod val="50000"/>
              </a:schemeClr>
            </a:solidFill>
            <a:ln>
              <a:noFill/>
            </a:ln>
            <a:effectLst>
              <a:outerShdw blurRad="165100" dist="177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ight Triangle 17"/>
            <p:cNvSpPr/>
            <p:nvPr/>
          </p:nvSpPr>
          <p:spPr>
            <a:xfrm rot="10800000" flipH="1">
              <a:off x="-1325" y="1193311"/>
              <a:ext cx="2474499" cy="5664534"/>
            </a:xfrm>
            <a:prstGeom prst="rtTriangle">
              <a:avLst/>
            </a:prstGeom>
            <a:solidFill>
              <a:srgbClr val="AA272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Flowchart: Data 2"/>
          <p:cNvSpPr/>
          <p:nvPr/>
        </p:nvSpPr>
        <p:spPr>
          <a:xfrm>
            <a:off x="-22035" y="-27383"/>
            <a:ext cx="1911096" cy="122413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81 h 10081"/>
              <a:gd name="connsiteX1" fmla="*/ 38 w 10000"/>
              <a:gd name="connsiteY1" fmla="*/ 0 h 10081"/>
              <a:gd name="connsiteX2" fmla="*/ 10000 w 10000"/>
              <a:gd name="connsiteY2" fmla="*/ 81 h 10081"/>
              <a:gd name="connsiteX3" fmla="*/ 8000 w 10000"/>
              <a:gd name="connsiteY3" fmla="*/ 10081 h 10081"/>
              <a:gd name="connsiteX4" fmla="*/ 0 w 10000"/>
              <a:gd name="connsiteY4" fmla="*/ 10081 h 10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81">
                <a:moveTo>
                  <a:pt x="0" y="10081"/>
                </a:moveTo>
                <a:cubicBezTo>
                  <a:pt x="13" y="6721"/>
                  <a:pt x="25" y="3360"/>
                  <a:pt x="38" y="0"/>
                </a:cubicBezTo>
                <a:lnTo>
                  <a:pt x="10000" y="81"/>
                </a:lnTo>
                <a:lnTo>
                  <a:pt x="8000" y="10081"/>
                </a:lnTo>
                <a:lnTo>
                  <a:pt x="0" y="10081"/>
                </a:lnTo>
                <a:close/>
              </a:path>
            </a:pathLst>
          </a:custGeom>
          <a:solidFill>
            <a:srgbClr val="AA272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grpSp>
        <p:nvGrpSpPr>
          <p:cNvPr id="16" name="Group 15">
            <a:extLst>
              <a:ext uri="{FF2B5EF4-FFF2-40B4-BE49-F238E27FC236}">
                <a16:creationId xmlns:a16="http://schemas.microsoft.com/office/drawing/2014/main" id="{87663533-93B2-984A-9249-77BBF954714B}"/>
              </a:ext>
            </a:extLst>
          </p:cNvPr>
          <p:cNvGrpSpPr/>
          <p:nvPr/>
        </p:nvGrpSpPr>
        <p:grpSpPr>
          <a:xfrm>
            <a:off x="2434295" y="1593894"/>
            <a:ext cx="4789056" cy="707886"/>
            <a:chOff x="1760358" y="1701981"/>
            <a:chExt cx="4789056" cy="707886"/>
          </a:xfrm>
        </p:grpSpPr>
        <p:sp>
          <p:nvSpPr>
            <p:cNvPr id="17" name="Oval 16">
              <a:extLst>
                <a:ext uri="{FF2B5EF4-FFF2-40B4-BE49-F238E27FC236}">
                  <a16:creationId xmlns:a16="http://schemas.microsoft.com/office/drawing/2014/main" id="{BB32FCAD-16E7-5147-9357-455006FE0BA2}"/>
                </a:ext>
              </a:extLst>
            </p:cNvPr>
            <p:cNvSpPr/>
            <p:nvPr/>
          </p:nvSpPr>
          <p:spPr>
            <a:xfrm>
              <a:off x="1760358" y="1782860"/>
              <a:ext cx="408398" cy="408398"/>
            </a:xfrm>
            <a:prstGeom prst="ellipse">
              <a:avLst/>
            </a:prstGeom>
            <a:solidFill>
              <a:schemeClr val="bg1"/>
            </a:solidFill>
            <a:ln w="22225">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b" anchorCtr="0">
              <a:normAutofit fontScale="85000" lnSpcReduction="20000"/>
            </a:bodyPr>
            <a:lstStyle/>
            <a:p>
              <a:pPr algn="ctr"/>
              <a:r>
                <a:rPr lang="en-US" sz="2100">
                  <a:solidFill>
                    <a:srgbClr val="AA272F"/>
                  </a:solidFill>
                  <a:latin typeface="Arial Rounded MT Bold" panose="020F0704030504030204" pitchFamily="34" charset="77"/>
                </a:rPr>
                <a:t>1</a:t>
              </a:r>
            </a:p>
          </p:txBody>
        </p:sp>
        <p:sp>
          <p:nvSpPr>
            <p:cNvPr id="20" name="TextBox 19">
              <a:extLst>
                <a:ext uri="{FF2B5EF4-FFF2-40B4-BE49-F238E27FC236}">
                  <a16:creationId xmlns:a16="http://schemas.microsoft.com/office/drawing/2014/main" id="{1044B313-9554-B240-B4C4-50EF8B4D549E}"/>
                </a:ext>
              </a:extLst>
            </p:cNvPr>
            <p:cNvSpPr txBox="1"/>
            <p:nvPr/>
          </p:nvSpPr>
          <p:spPr>
            <a:xfrm>
              <a:off x="2337194" y="1701981"/>
              <a:ext cx="4212220" cy="707886"/>
            </a:xfrm>
            <a:prstGeom prst="rect">
              <a:avLst/>
            </a:prstGeom>
            <a:noFill/>
          </p:spPr>
          <p:txBody>
            <a:bodyPr wrap="square" rtlCol="0">
              <a:spAutoFit/>
            </a:bodyPr>
            <a:lstStyle/>
            <a:p>
              <a:r>
                <a:rPr lang="en-US" sz="2000">
                  <a:solidFill>
                    <a:schemeClr val="bg1">
                      <a:lumMod val="10000"/>
                    </a:schemeClr>
                  </a:solidFill>
                  <a:latin typeface="Avenir Next Medium" panose="020B0503020202020204" pitchFamily="34" charset="0"/>
                </a:rPr>
                <a:t>Understand the different types of coatings used in roofing. </a:t>
              </a:r>
            </a:p>
          </p:txBody>
        </p:sp>
      </p:grpSp>
      <p:grpSp>
        <p:nvGrpSpPr>
          <p:cNvPr id="21" name="Group 20">
            <a:extLst>
              <a:ext uri="{FF2B5EF4-FFF2-40B4-BE49-F238E27FC236}">
                <a16:creationId xmlns:a16="http://schemas.microsoft.com/office/drawing/2014/main" id="{70B90CB5-1337-6042-B4A4-D69D1A36A385}"/>
              </a:ext>
            </a:extLst>
          </p:cNvPr>
          <p:cNvGrpSpPr/>
          <p:nvPr/>
        </p:nvGrpSpPr>
        <p:grpSpPr>
          <a:xfrm>
            <a:off x="2442025" y="2533181"/>
            <a:ext cx="5133462" cy="1323439"/>
            <a:chOff x="374309" y="2535930"/>
            <a:chExt cx="5133462" cy="1323439"/>
          </a:xfrm>
        </p:grpSpPr>
        <p:sp>
          <p:nvSpPr>
            <p:cNvPr id="22" name="Oval 21">
              <a:extLst>
                <a:ext uri="{FF2B5EF4-FFF2-40B4-BE49-F238E27FC236}">
                  <a16:creationId xmlns:a16="http://schemas.microsoft.com/office/drawing/2014/main" id="{1D2E7B66-F7B9-3248-8895-42FC4BE37D7F}"/>
                </a:ext>
              </a:extLst>
            </p:cNvPr>
            <p:cNvSpPr/>
            <p:nvPr/>
          </p:nvSpPr>
          <p:spPr>
            <a:xfrm>
              <a:off x="374309" y="2664372"/>
              <a:ext cx="408398" cy="408398"/>
            </a:xfrm>
            <a:prstGeom prst="ellipse">
              <a:avLst/>
            </a:prstGeom>
            <a:solidFill>
              <a:schemeClr val="bg1"/>
            </a:solidFill>
            <a:ln w="22225">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b" anchorCtr="0">
              <a:normAutofit fontScale="85000" lnSpcReduction="20000"/>
            </a:bodyPr>
            <a:lstStyle/>
            <a:p>
              <a:pPr algn="ctr"/>
              <a:r>
                <a:rPr lang="en-US" sz="2100">
                  <a:solidFill>
                    <a:srgbClr val="AA272F"/>
                  </a:solidFill>
                  <a:latin typeface="Arial Rounded MT Bold" panose="020F0704030504030204" pitchFamily="34" charset="77"/>
                </a:rPr>
                <a:t>2</a:t>
              </a:r>
            </a:p>
          </p:txBody>
        </p:sp>
        <p:sp>
          <p:nvSpPr>
            <p:cNvPr id="23" name="TextBox 22">
              <a:extLst>
                <a:ext uri="{FF2B5EF4-FFF2-40B4-BE49-F238E27FC236}">
                  <a16:creationId xmlns:a16="http://schemas.microsoft.com/office/drawing/2014/main" id="{91E61992-A9B8-A34B-878B-1128AC29E5EC}"/>
                </a:ext>
              </a:extLst>
            </p:cNvPr>
            <p:cNvSpPr txBox="1"/>
            <p:nvPr/>
          </p:nvSpPr>
          <p:spPr>
            <a:xfrm>
              <a:off x="933239" y="2535930"/>
              <a:ext cx="4574532" cy="1323439"/>
            </a:xfrm>
            <a:prstGeom prst="rect">
              <a:avLst/>
            </a:prstGeom>
            <a:noFill/>
          </p:spPr>
          <p:txBody>
            <a:bodyPr wrap="square" rtlCol="0">
              <a:spAutoFit/>
            </a:bodyPr>
            <a:lstStyle/>
            <a:p>
              <a:r>
                <a:rPr lang="en-US" sz="2000">
                  <a:solidFill>
                    <a:schemeClr val="bg1">
                      <a:lumMod val="10000"/>
                    </a:schemeClr>
                  </a:solidFill>
                  <a:latin typeface="Avenir Next Medium" panose="020B0503020202020204" pitchFamily="34" charset="0"/>
                </a:rPr>
                <a:t>Learn how reflective roof coatings </a:t>
              </a:r>
            </a:p>
            <a:p>
              <a:r>
                <a:rPr lang="en-US" sz="2000">
                  <a:solidFill>
                    <a:schemeClr val="bg1">
                      <a:lumMod val="10000"/>
                    </a:schemeClr>
                  </a:solidFill>
                  <a:latin typeface="Avenir Next Medium" panose="020B0503020202020204" pitchFamily="34" charset="0"/>
                </a:rPr>
                <a:t>can impact energy savings, </a:t>
              </a:r>
              <a:br>
                <a:rPr lang="en-US" sz="2000">
                  <a:solidFill>
                    <a:schemeClr val="bg1">
                      <a:lumMod val="10000"/>
                    </a:schemeClr>
                  </a:solidFill>
                  <a:latin typeface="Avenir Next Medium" panose="020B0503020202020204" pitchFamily="34" charset="0"/>
                </a:rPr>
              </a:br>
              <a:r>
                <a:rPr lang="en-US" sz="2000">
                  <a:solidFill>
                    <a:schemeClr val="bg1">
                      <a:lumMod val="10000"/>
                    </a:schemeClr>
                  </a:solidFill>
                  <a:latin typeface="Avenir Next Medium" panose="020B0503020202020204" pitchFamily="34" charset="0"/>
                </a:rPr>
                <a:t>the environment and roof performance.</a:t>
              </a:r>
            </a:p>
          </p:txBody>
        </p:sp>
      </p:grpSp>
      <p:grpSp>
        <p:nvGrpSpPr>
          <p:cNvPr id="24" name="Group 23">
            <a:extLst>
              <a:ext uri="{FF2B5EF4-FFF2-40B4-BE49-F238E27FC236}">
                <a16:creationId xmlns:a16="http://schemas.microsoft.com/office/drawing/2014/main" id="{0B6BF35A-EFCC-8441-A00C-5E75037FFC20}"/>
              </a:ext>
            </a:extLst>
          </p:cNvPr>
          <p:cNvGrpSpPr/>
          <p:nvPr/>
        </p:nvGrpSpPr>
        <p:grpSpPr>
          <a:xfrm>
            <a:off x="2364987" y="4088021"/>
            <a:ext cx="4418671" cy="1323439"/>
            <a:chOff x="688733" y="3791516"/>
            <a:chExt cx="4418671" cy="1323439"/>
          </a:xfrm>
        </p:grpSpPr>
        <p:sp>
          <p:nvSpPr>
            <p:cNvPr id="25" name="Oval 24">
              <a:extLst>
                <a:ext uri="{FF2B5EF4-FFF2-40B4-BE49-F238E27FC236}">
                  <a16:creationId xmlns:a16="http://schemas.microsoft.com/office/drawing/2014/main" id="{D036670D-3256-1844-98DB-4D5F6DAA781E}"/>
                </a:ext>
              </a:extLst>
            </p:cNvPr>
            <p:cNvSpPr/>
            <p:nvPr/>
          </p:nvSpPr>
          <p:spPr>
            <a:xfrm>
              <a:off x="688733" y="3930701"/>
              <a:ext cx="408398" cy="408398"/>
            </a:xfrm>
            <a:prstGeom prst="ellipse">
              <a:avLst/>
            </a:prstGeom>
            <a:solidFill>
              <a:schemeClr val="bg1"/>
            </a:solidFill>
            <a:ln w="22225">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b" anchorCtr="0">
              <a:normAutofit fontScale="85000" lnSpcReduction="20000"/>
            </a:bodyPr>
            <a:lstStyle/>
            <a:p>
              <a:pPr algn="ctr"/>
              <a:r>
                <a:rPr lang="en-US" sz="2100">
                  <a:solidFill>
                    <a:srgbClr val="AA272F"/>
                  </a:solidFill>
                  <a:latin typeface="Arial Rounded MT Bold" panose="020F0704030504030204" pitchFamily="34" charset="77"/>
                </a:rPr>
                <a:t>3</a:t>
              </a:r>
            </a:p>
          </p:txBody>
        </p:sp>
        <p:sp>
          <p:nvSpPr>
            <p:cNvPr id="26" name="Rectangle 25">
              <a:extLst>
                <a:ext uri="{FF2B5EF4-FFF2-40B4-BE49-F238E27FC236}">
                  <a16:creationId xmlns:a16="http://schemas.microsoft.com/office/drawing/2014/main" id="{F0332B10-9930-1F4D-A027-C88D009F4CD5}"/>
                </a:ext>
              </a:extLst>
            </p:cNvPr>
            <p:cNvSpPr/>
            <p:nvPr/>
          </p:nvSpPr>
          <p:spPr>
            <a:xfrm>
              <a:off x="1237145" y="3791516"/>
              <a:ext cx="3870259" cy="1323439"/>
            </a:xfrm>
            <a:prstGeom prst="rect">
              <a:avLst/>
            </a:prstGeom>
          </p:spPr>
          <p:txBody>
            <a:bodyPr wrap="square">
              <a:spAutoFit/>
            </a:bodyPr>
            <a:lstStyle/>
            <a:p>
              <a:r>
                <a:rPr lang="en-US" sz="2000">
                  <a:solidFill>
                    <a:schemeClr val="bg1">
                      <a:lumMod val="10000"/>
                    </a:schemeClr>
                  </a:solidFill>
                  <a:latin typeface="Avenir Next Medium" panose="020B0503020202020204" pitchFamily="34" charset="0"/>
                </a:rPr>
                <a:t>Explore how reflective roof coatings can be incorporated into sustainable restoration solutions. </a:t>
              </a:r>
            </a:p>
          </p:txBody>
        </p:sp>
      </p:grpSp>
      <p:grpSp>
        <p:nvGrpSpPr>
          <p:cNvPr id="27" name="Group 26">
            <a:extLst>
              <a:ext uri="{FF2B5EF4-FFF2-40B4-BE49-F238E27FC236}">
                <a16:creationId xmlns:a16="http://schemas.microsoft.com/office/drawing/2014/main" id="{5603C0DC-3DB8-D948-9B30-43B8F7CC99BA}"/>
              </a:ext>
            </a:extLst>
          </p:cNvPr>
          <p:cNvGrpSpPr/>
          <p:nvPr/>
        </p:nvGrpSpPr>
        <p:grpSpPr>
          <a:xfrm>
            <a:off x="2343086" y="5613142"/>
            <a:ext cx="4232921" cy="1015663"/>
            <a:chOff x="1596610" y="4811472"/>
            <a:chExt cx="4232921" cy="1015663"/>
          </a:xfrm>
        </p:grpSpPr>
        <p:sp>
          <p:nvSpPr>
            <p:cNvPr id="28" name="Oval 27">
              <a:extLst>
                <a:ext uri="{FF2B5EF4-FFF2-40B4-BE49-F238E27FC236}">
                  <a16:creationId xmlns:a16="http://schemas.microsoft.com/office/drawing/2014/main" id="{0A74084E-9FF2-C44E-951A-4857A18E0B0E}"/>
                </a:ext>
              </a:extLst>
            </p:cNvPr>
            <p:cNvSpPr/>
            <p:nvPr/>
          </p:nvSpPr>
          <p:spPr>
            <a:xfrm>
              <a:off x="1596610" y="4910906"/>
              <a:ext cx="408398" cy="408398"/>
            </a:xfrm>
            <a:prstGeom prst="ellipse">
              <a:avLst/>
            </a:prstGeom>
            <a:solidFill>
              <a:schemeClr val="bg1"/>
            </a:solidFill>
            <a:ln w="22225">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b" anchorCtr="0">
              <a:normAutofit fontScale="85000" lnSpcReduction="20000"/>
            </a:bodyPr>
            <a:lstStyle/>
            <a:p>
              <a:pPr algn="ctr"/>
              <a:r>
                <a:rPr lang="en-US" sz="2100">
                  <a:solidFill>
                    <a:srgbClr val="AA272F"/>
                  </a:solidFill>
                  <a:latin typeface="Arial Rounded MT Bold" panose="020F0704030504030204" pitchFamily="34" charset="77"/>
                </a:rPr>
                <a:t>4</a:t>
              </a:r>
            </a:p>
          </p:txBody>
        </p:sp>
        <p:sp>
          <p:nvSpPr>
            <p:cNvPr id="29" name="Rectangle 28">
              <a:extLst>
                <a:ext uri="{FF2B5EF4-FFF2-40B4-BE49-F238E27FC236}">
                  <a16:creationId xmlns:a16="http://schemas.microsoft.com/office/drawing/2014/main" id="{70285EB2-1EA0-FE43-B3CD-96A9B986A1DC}"/>
                </a:ext>
              </a:extLst>
            </p:cNvPr>
            <p:cNvSpPr/>
            <p:nvPr/>
          </p:nvSpPr>
          <p:spPr>
            <a:xfrm>
              <a:off x="2166923" y="4811472"/>
              <a:ext cx="3662608" cy="1015663"/>
            </a:xfrm>
            <a:prstGeom prst="rect">
              <a:avLst/>
            </a:prstGeom>
          </p:spPr>
          <p:txBody>
            <a:bodyPr wrap="square">
              <a:spAutoFit/>
            </a:bodyPr>
            <a:lstStyle/>
            <a:p>
              <a:r>
                <a:rPr lang="en-US" sz="2000">
                  <a:solidFill>
                    <a:schemeClr val="bg1">
                      <a:lumMod val="10000"/>
                    </a:schemeClr>
                  </a:solidFill>
                  <a:latin typeface="Avenir Next Medium" panose="020B0503020202020204" pitchFamily="34" charset="0"/>
                </a:rPr>
                <a:t>Identify residual benefits specific to real world case studies. </a:t>
              </a:r>
            </a:p>
          </p:txBody>
        </p:sp>
      </p:grpSp>
    </p:spTree>
    <p:extLst>
      <p:ext uri="{BB962C8B-B14F-4D97-AF65-F5344CB8AC3E}">
        <p14:creationId xmlns:p14="http://schemas.microsoft.com/office/powerpoint/2010/main" val="378354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70785F-E768-6F4B-881D-BC9EDB8F8333}"/>
              </a:ext>
            </a:extLst>
          </p:cNvPr>
          <p:cNvSpPr/>
          <p:nvPr/>
        </p:nvSpPr>
        <p:spPr>
          <a:xfrm>
            <a:off x="6949015" y="-27383"/>
            <a:ext cx="5357910" cy="6885383"/>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defTabSz="914400">
              <a:spcBef>
                <a:spcPct val="20000"/>
              </a:spcBef>
              <a:buFont typeface="Arial" panose="020B0604020202020204" pitchFamily="34" charset="0"/>
              <a:buChar char="•"/>
            </a:pPr>
            <a:endParaRPr lang="en-US" sz="2000">
              <a:solidFill>
                <a:prstClr val="black"/>
              </a:solidFill>
              <a:latin typeface="Avenir Next" panose="020B0503020202020204" pitchFamily="34" charset="0"/>
            </a:endParaRPr>
          </a:p>
        </p:txBody>
      </p:sp>
      <p:sp>
        <p:nvSpPr>
          <p:cNvPr id="49" name="Flowchart: Data 48"/>
          <p:cNvSpPr/>
          <p:nvPr/>
        </p:nvSpPr>
        <p:spPr>
          <a:xfrm flipH="1">
            <a:off x="1246481" y="1231308"/>
            <a:ext cx="3999289" cy="377564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138 h 10138"/>
              <a:gd name="connsiteX1" fmla="*/ 2034 w 10000"/>
              <a:gd name="connsiteY1" fmla="*/ 0 h 10138"/>
              <a:gd name="connsiteX2" fmla="*/ 10000 w 10000"/>
              <a:gd name="connsiteY2" fmla="*/ 138 h 10138"/>
              <a:gd name="connsiteX3" fmla="*/ 8000 w 10000"/>
              <a:gd name="connsiteY3" fmla="*/ 10138 h 10138"/>
              <a:gd name="connsiteX4" fmla="*/ 0 w 10000"/>
              <a:gd name="connsiteY4" fmla="*/ 10138 h 10138"/>
              <a:gd name="connsiteX0" fmla="*/ 0 w 10000"/>
              <a:gd name="connsiteY0" fmla="*/ 35311 h 35311"/>
              <a:gd name="connsiteX1" fmla="*/ 9798 w 10000"/>
              <a:gd name="connsiteY1" fmla="*/ 0 h 35311"/>
              <a:gd name="connsiteX2" fmla="*/ 10000 w 10000"/>
              <a:gd name="connsiteY2" fmla="*/ 25311 h 35311"/>
              <a:gd name="connsiteX3" fmla="*/ 8000 w 10000"/>
              <a:gd name="connsiteY3" fmla="*/ 35311 h 35311"/>
              <a:gd name="connsiteX4" fmla="*/ 0 w 10000"/>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56" h="35311">
                <a:moveTo>
                  <a:pt x="0" y="35311"/>
                </a:moveTo>
                <a:lnTo>
                  <a:pt x="9798" y="0"/>
                </a:lnTo>
                <a:cubicBezTo>
                  <a:pt x="12223" y="3853"/>
                  <a:pt x="11275" y="953"/>
                  <a:pt x="14756" y="7640"/>
                </a:cubicBezTo>
                <a:lnTo>
                  <a:pt x="8000" y="35311"/>
                </a:lnTo>
                <a:lnTo>
                  <a:pt x="0" y="35311"/>
                </a:lnTo>
                <a:close/>
              </a:path>
            </a:pathLst>
          </a:custGeom>
          <a:solidFill>
            <a:schemeClr val="bg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8F8F8"/>
              </a:solidFill>
              <a:effectLst/>
              <a:uLnTx/>
              <a:uFillTx/>
              <a:latin typeface="Calibri"/>
              <a:ea typeface="+mn-ea"/>
              <a:cs typeface="+mn-cs"/>
            </a:endParaRPr>
          </a:p>
        </p:txBody>
      </p:sp>
      <p:pic>
        <p:nvPicPr>
          <p:cNvPr id="5" name="Picture Placeholder 4"/>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5324" t="27374" r="43537" b="28302"/>
          <a:stretch/>
        </p:blipFill>
        <p:spPr>
          <a:xfrm>
            <a:off x="120128" y="1788521"/>
            <a:ext cx="6828886" cy="4138749"/>
          </a:xfrm>
          <a:ln>
            <a:solidFill>
              <a:schemeClr val="bg1">
                <a:lumMod val="85000"/>
              </a:schemeClr>
            </a:solidFill>
          </a:ln>
        </p:spPr>
      </p:pic>
      <p:sp>
        <p:nvSpPr>
          <p:cNvPr id="44" name="Rectangle 43"/>
          <p:cNvSpPr/>
          <p:nvPr/>
        </p:nvSpPr>
        <p:spPr>
          <a:xfrm>
            <a:off x="6949015" y="376953"/>
            <a:ext cx="5357910" cy="833563"/>
          </a:xfrm>
          <a:prstGeom prst="rect">
            <a:avLst/>
          </a:prstGeom>
        </p:spPr>
        <p:txBody>
          <a:bodyPr wrap="square" lIns="0" tIns="0" rIns="0" bIns="0" anchor="ctr" anchorCtr="0">
            <a:normAutofit/>
          </a:bodyPr>
          <a:lstStyle/>
          <a:p>
            <a:pPr lvl="0" algn="ctr">
              <a:lnSpc>
                <a:spcPts val="6500"/>
              </a:lnSpc>
            </a:pPr>
            <a:r>
              <a:rPr lang="en-US" sz="3600" b="1">
                <a:solidFill>
                  <a:schemeClr val="bg1">
                    <a:lumMod val="10000"/>
                  </a:schemeClr>
                </a:solidFill>
                <a:latin typeface="Avenir Next" panose="020B0503020202020204" pitchFamily="34" charset="0"/>
              </a:rPr>
              <a:t>Sustainable Solutions </a:t>
            </a:r>
            <a:endParaRPr kumimoji="0" lang="en-US" sz="3600" b="1" u="none" strike="noStrike" kern="1200" cap="none" spc="0" normalizeH="0" baseline="0" noProof="0">
              <a:ln w="0"/>
              <a:solidFill>
                <a:schemeClr val="bg1">
                  <a:lumMod val="10000"/>
                </a:schemeClr>
              </a:solidFill>
              <a:effectLst>
                <a:outerShdw blurRad="38100" dist="19050" dir="2700000" algn="tl" rotWithShape="0">
                  <a:srgbClr val="F8F8F8">
                    <a:alpha val="40000"/>
                  </a:srgbClr>
                </a:outerShdw>
              </a:effectLst>
              <a:uLnTx/>
              <a:uFillTx/>
              <a:latin typeface="Avenir Next" panose="020B0503020202020204" pitchFamily="34" charset="0"/>
              <a:ea typeface="Roboto Light" panose="02000000000000000000" pitchFamily="2" charset="0"/>
              <a:cs typeface="Source Sans Pro ExtraLight" charset="0"/>
            </a:endParaRPr>
          </a:p>
        </p:txBody>
      </p:sp>
      <p:grpSp>
        <p:nvGrpSpPr>
          <p:cNvPr id="2" name="Group 1"/>
          <p:cNvGrpSpPr/>
          <p:nvPr/>
        </p:nvGrpSpPr>
        <p:grpSpPr>
          <a:xfrm>
            <a:off x="-1325" y="1210515"/>
            <a:ext cx="2585553" cy="5671948"/>
            <a:chOff x="-1325" y="1210513"/>
            <a:chExt cx="2585553" cy="5671947"/>
          </a:xfrm>
        </p:grpSpPr>
        <p:sp>
          <p:nvSpPr>
            <p:cNvPr id="19" name="Right Triangle 18"/>
            <p:cNvSpPr/>
            <p:nvPr/>
          </p:nvSpPr>
          <p:spPr>
            <a:xfrm rot="10800000" flipH="1">
              <a:off x="0" y="1217926"/>
              <a:ext cx="2584227" cy="5664534"/>
            </a:xfrm>
            <a:custGeom>
              <a:avLst/>
              <a:gdLst>
                <a:gd name="connsiteX0" fmla="*/ 0 w 2474499"/>
                <a:gd name="connsiteY0" fmla="*/ 5664534 h 5664534"/>
                <a:gd name="connsiteX1" fmla="*/ 0 w 2474499"/>
                <a:gd name="connsiteY1" fmla="*/ 0 h 5664534"/>
                <a:gd name="connsiteX2" fmla="*/ 2474499 w 2474499"/>
                <a:gd name="connsiteY2" fmla="*/ 5664534 h 5664534"/>
                <a:gd name="connsiteX3" fmla="*/ 0 w 2474499"/>
                <a:gd name="connsiteY3" fmla="*/ 5664534 h 5664534"/>
                <a:gd name="connsiteX0" fmla="*/ 73152 w 2547651"/>
                <a:gd name="connsiteY0" fmla="*/ 5664534 h 5664534"/>
                <a:gd name="connsiteX1" fmla="*/ 0 w 2547651"/>
                <a:gd name="connsiteY1" fmla="*/ 0 h 5664534"/>
                <a:gd name="connsiteX2" fmla="*/ 2547651 w 2547651"/>
                <a:gd name="connsiteY2" fmla="*/ 5664534 h 5664534"/>
                <a:gd name="connsiteX3" fmla="*/ 73152 w 2547651"/>
                <a:gd name="connsiteY3" fmla="*/ 5664534 h 5664534"/>
                <a:gd name="connsiteX0" fmla="*/ 109728 w 2584227"/>
                <a:gd name="connsiteY0" fmla="*/ 5664534 h 5664534"/>
                <a:gd name="connsiteX1" fmla="*/ 0 w 2584227"/>
                <a:gd name="connsiteY1" fmla="*/ 0 h 5664534"/>
                <a:gd name="connsiteX2" fmla="*/ 2584227 w 2584227"/>
                <a:gd name="connsiteY2" fmla="*/ 5664534 h 5664534"/>
                <a:gd name="connsiteX3" fmla="*/ 109728 w 2584227"/>
                <a:gd name="connsiteY3" fmla="*/ 5664534 h 5664534"/>
              </a:gdLst>
              <a:ahLst/>
              <a:cxnLst>
                <a:cxn ang="0">
                  <a:pos x="connsiteX0" y="connsiteY0"/>
                </a:cxn>
                <a:cxn ang="0">
                  <a:pos x="connsiteX1" y="connsiteY1"/>
                </a:cxn>
                <a:cxn ang="0">
                  <a:pos x="connsiteX2" y="connsiteY2"/>
                </a:cxn>
                <a:cxn ang="0">
                  <a:pos x="connsiteX3" y="connsiteY3"/>
                </a:cxn>
              </a:cxnLst>
              <a:rect l="l" t="t" r="r" b="b"/>
              <a:pathLst>
                <a:path w="2584227" h="5664534">
                  <a:moveTo>
                    <a:pt x="109728" y="5664534"/>
                  </a:moveTo>
                  <a:lnTo>
                    <a:pt x="0" y="0"/>
                  </a:lnTo>
                  <a:lnTo>
                    <a:pt x="2584227" y="5664534"/>
                  </a:lnTo>
                  <a:lnTo>
                    <a:pt x="109728" y="5664534"/>
                  </a:lnTo>
                  <a:close/>
                </a:path>
              </a:pathLst>
            </a:custGeom>
            <a:solidFill>
              <a:schemeClr val="bg1">
                <a:lumMod val="50000"/>
              </a:schemeClr>
            </a:solidFill>
            <a:ln>
              <a:noFill/>
            </a:ln>
            <a:effectLst>
              <a:outerShdw blurRad="165100" dist="177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8F8F8"/>
                </a:solidFill>
                <a:effectLst/>
                <a:uLnTx/>
                <a:uFillTx/>
                <a:latin typeface="Calibri"/>
                <a:ea typeface="+mn-ea"/>
                <a:cs typeface="+mn-cs"/>
              </a:endParaRPr>
            </a:p>
          </p:txBody>
        </p:sp>
        <p:sp>
          <p:nvSpPr>
            <p:cNvPr id="18" name="Right Triangle 17"/>
            <p:cNvSpPr/>
            <p:nvPr/>
          </p:nvSpPr>
          <p:spPr>
            <a:xfrm rot="10800000" flipH="1">
              <a:off x="-1325" y="1210513"/>
              <a:ext cx="2585553" cy="5647331"/>
            </a:xfrm>
            <a:prstGeom prst="rtTriangle">
              <a:avLst/>
            </a:prstGeom>
            <a:solidFill>
              <a:srgbClr val="AA272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8F8F8"/>
                </a:solidFill>
                <a:effectLst/>
                <a:uLnTx/>
                <a:uFillTx/>
                <a:latin typeface="Calibri"/>
                <a:ea typeface="+mn-ea"/>
                <a:cs typeface="+mn-cs"/>
              </a:endParaRPr>
            </a:p>
          </p:txBody>
        </p:sp>
      </p:grpSp>
      <p:sp>
        <p:nvSpPr>
          <p:cNvPr id="15" name="Flowchart: Data 2"/>
          <p:cNvSpPr/>
          <p:nvPr/>
        </p:nvSpPr>
        <p:spPr>
          <a:xfrm>
            <a:off x="-22035" y="-27383"/>
            <a:ext cx="1911096" cy="122413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81 h 10081"/>
              <a:gd name="connsiteX1" fmla="*/ 38 w 10000"/>
              <a:gd name="connsiteY1" fmla="*/ 0 h 10081"/>
              <a:gd name="connsiteX2" fmla="*/ 10000 w 10000"/>
              <a:gd name="connsiteY2" fmla="*/ 81 h 10081"/>
              <a:gd name="connsiteX3" fmla="*/ 8000 w 10000"/>
              <a:gd name="connsiteY3" fmla="*/ 10081 h 10081"/>
              <a:gd name="connsiteX4" fmla="*/ 0 w 10000"/>
              <a:gd name="connsiteY4" fmla="*/ 10081 h 10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81">
                <a:moveTo>
                  <a:pt x="0" y="10081"/>
                </a:moveTo>
                <a:cubicBezTo>
                  <a:pt x="13" y="6721"/>
                  <a:pt x="25" y="3360"/>
                  <a:pt x="38" y="0"/>
                </a:cubicBezTo>
                <a:lnTo>
                  <a:pt x="10000" y="81"/>
                </a:lnTo>
                <a:lnTo>
                  <a:pt x="8000" y="10081"/>
                </a:lnTo>
                <a:lnTo>
                  <a:pt x="0" y="10081"/>
                </a:lnTo>
                <a:close/>
              </a:path>
            </a:pathLst>
          </a:custGeom>
          <a:solidFill>
            <a:srgbClr val="AA272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8F8F8"/>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6ED8F49F-F5B9-C641-9B41-15B9639CBF3D}"/>
              </a:ext>
            </a:extLst>
          </p:cNvPr>
          <p:cNvSpPr/>
          <p:nvPr/>
        </p:nvSpPr>
        <p:spPr>
          <a:xfrm>
            <a:off x="7210269" y="1811078"/>
            <a:ext cx="5096656" cy="1015663"/>
          </a:xfrm>
          <a:prstGeom prst="rect">
            <a:avLst/>
          </a:prstGeom>
        </p:spPr>
        <p:txBody>
          <a:bodyPr wrap="square">
            <a:spAutoFit/>
          </a:bodyPr>
          <a:lstStyle/>
          <a:p>
            <a:pPr marL="0" marR="0" lvl="0" indent="0" algn="l" defTabSz="914354" rtl="0" eaLnBrk="1" fontAlgn="auto" latinLnBrk="0" hangingPunct="1">
              <a:lnSpc>
                <a:spcPct val="15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8F8F8">
                  <a:lumMod val="10000"/>
                </a:srgbClr>
              </a:solidFill>
              <a:effectLst/>
              <a:uLnTx/>
              <a:uFillTx/>
              <a:latin typeface="Calibri"/>
              <a:ea typeface="+mn-ea"/>
              <a:cs typeface="+mn-cs"/>
            </a:endParaRPr>
          </a:p>
          <a:p>
            <a:pPr marL="342900" marR="0" lvl="0" indent="-34290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srgbClr val="F8F8F8">
                  <a:lumMod val="10000"/>
                </a:srgbClr>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94FF78F8-4221-F24D-ABC3-81D765A6F067}"/>
              </a:ext>
            </a:extLst>
          </p:cNvPr>
          <p:cNvSpPr/>
          <p:nvPr/>
        </p:nvSpPr>
        <p:spPr>
          <a:xfrm>
            <a:off x="7210269" y="2187332"/>
            <a:ext cx="6096000" cy="1791260"/>
          </a:xfrm>
          <a:prstGeom prst="rect">
            <a:avLst/>
          </a:prstGeom>
        </p:spPr>
        <p:txBody>
          <a:bodyPr>
            <a:spAutoFit/>
          </a:bodyPr>
          <a:lstStyle/>
          <a:p>
            <a:pPr marL="342900" lvl="0" indent="-342900" defTabSz="914400">
              <a:spcBef>
                <a:spcPct val="20000"/>
              </a:spcBef>
              <a:buFont typeface="Arial" panose="020B0604020202020204" pitchFamily="34" charset="0"/>
              <a:buChar char="•"/>
            </a:pPr>
            <a:r>
              <a:rPr lang="en-US" sz="2400" b="1">
                <a:solidFill>
                  <a:prstClr val="black"/>
                </a:solidFill>
                <a:latin typeface="Avenir Next Medium" panose="020B0503020202020204" pitchFamily="34" charset="0"/>
              </a:rPr>
              <a:t>Warranty Considerations</a:t>
            </a:r>
          </a:p>
          <a:p>
            <a:pPr marL="742950" lvl="1" indent="-285750" defTabSz="914400">
              <a:spcBef>
                <a:spcPct val="20000"/>
              </a:spcBef>
              <a:buFont typeface="Arial" panose="020B0604020202020204" pitchFamily="34" charset="0"/>
              <a:buChar char="–"/>
            </a:pPr>
            <a:r>
              <a:rPr lang="en-US" sz="2400">
                <a:solidFill>
                  <a:prstClr val="black"/>
                </a:solidFill>
                <a:latin typeface="Avenir Next Medium" panose="020B0503020202020204" pitchFamily="34" charset="0"/>
              </a:rPr>
              <a:t>Term vs. Renewable</a:t>
            </a:r>
          </a:p>
          <a:p>
            <a:pPr marL="742950" lvl="1" indent="-285750" defTabSz="914400">
              <a:spcBef>
                <a:spcPct val="20000"/>
              </a:spcBef>
              <a:buFont typeface="Arial" panose="020B0604020202020204" pitchFamily="34" charset="0"/>
              <a:buChar char="–"/>
            </a:pPr>
            <a:r>
              <a:rPr lang="en-US" sz="2400">
                <a:solidFill>
                  <a:prstClr val="black"/>
                </a:solidFill>
                <a:latin typeface="Avenir Next Medium" panose="020B0503020202020204" pitchFamily="34" charset="0"/>
              </a:rPr>
              <a:t>Who holds the warranty ?</a:t>
            </a:r>
          </a:p>
          <a:p>
            <a:pPr marL="742950" lvl="1" indent="-285750" defTabSz="914400">
              <a:spcBef>
                <a:spcPct val="20000"/>
              </a:spcBef>
              <a:buFont typeface="Arial" panose="020B0604020202020204" pitchFamily="34" charset="0"/>
              <a:buChar char="–"/>
            </a:pPr>
            <a:r>
              <a:rPr lang="en-US" sz="2400">
                <a:solidFill>
                  <a:prstClr val="black"/>
                </a:solidFill>
                <a:latin typeface="Avenir Next Medium" panose="020B0503020202020204" pitchFamily="34" charset="0"/>
              </a:rPr>
              <a:t>Owner requirements</a:t>
            </a:r>
          </a:p>
        </p:txBody>
      </p:sp>
      <p:pic>
        <p:nvPicPr>
          <p:cNvPr id="8" name="Picture 7">
            <a:extLst>
              <a:ext uri="{FF2B5EF4-FFF2-40B4-BE49-F238E27FC236}">
                <a16:creationId xmlns:a16="http://schemas.microsoft.com/office/drawing/2014/main" id="{B5BC56A0-F079-7A42-8DAB-AD3CF085E4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80643" y="1929683"/>
            <a:ext cx="828325" cy="828325"/>
          </a:xfrm>
          <a:prstGeom prst="rect">
            <a:avLst/>
          </a:prstGeom>
        </p:spPr>
      </p:pic>
    </p:spTree>
    <p:extLst>
      <p:ext uri="{BB962C8B-B14F-4D97-AF65-F5344CB8AC3E}">
        <p14:creationId xmlns:p14="http://schemas.microsoft.com/office/powerpoint/2010/main" val="41621638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70785F-E768-6F4B-881D-BC9EDB8F8333}"/>
              </a:ext>
            </a:extLst>
          </p:cNvPr>
          <p:cNvSpPr/>
          <p:nvPr/>
        </p:nvSpPr>
        <p:spPr>
          <a:xfrm>
            <a:off x="6874840" y="24408"/>
            <a:ext cx="5357910" cy="6885383"/>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defTabSz="914400">
              <a:spcBef>
                <a:spcPct val="20000"/>
              </a:spcBef>
              <a:buFont typeface="Arial" panose="020B0604020202020204" pitchFamily="34" charset="0"/>
              <a:buChar char="•"/>
            </a:pPr>
            <a:endParaRPr lang="en-US" sz="2000">
              <a:solidFill>
                <a:prstClr val="black"/>
              </a:solidFill>
              <a:latin typeface="Avenir Next" panose="020B0503020202020204" pitchFamily="34" charset="0"/>
            </a:endParaRPr>
          </a:p>
        </p:txBody>
      </p:sp>
      <p:sp>
        <p:nvSpPr>
          <p:cNvPr id="49" name="Flowchart: Data 48"/>
          <p:cNvSpPr/>
          <p:nvPr/>
        </p:nvSpPr>
        <p:spPr>
          <a:xfrm flipH="1">
            <a:off x="1246481" y="1231308"/>
            <a:ext cx="3999289" cy="377564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138 h 10138"/>
              <a:gd name="connsiteX1" fmla="*/ 2034 w 10000"/>
              <a:gd name="connsiteY1" fmla="*/ 0 h 10138"/>
              <a:gd name="connsiteX2" fmla="*/ 10000 w 10000"/>
              <a:gd name="connsiteY2" fmla="*/ 138 h 10138"/>
              <a:gd name="connsiteX3" fmla="*/ 8000 w 10000"/>
              <a:gd name="connsiteY3" fmla="*/ 10138 h 10138"/>
              <a:gd name="connsiteX4" fmla="*/ 0 w 10000"/>
              <a:gd name="connsiteY4" fmla="*/ 10138 h 10138"/>
              <a:gd name="connsiteX0" fmla="*/ 0 w 10000"/>
              <a:gd name="connsiteY0" fmla="*/ 35311 h 35311"/>
              <a:gd name="connsiteX1" fmla="*/ 9798 w 10000"/>
              <a:gd name="connsiteY1" fmla="*/ 0 h 35311"/>
              <a:gd name="connsiteX2" fmla="*/ 10000 w 10000"/>
              <a:gd name="connsiteY2" fmla="*/ 25311 h 35311"/>
              <a:gd name="connsiteX3" fmla="*/ 8000 w 10000"/>
              <a:gd name="connsiteY3" fmla="*/ 35311 h 35311"/>
              <a:gd name="connsiteX4" fmla="*/ 0 w 10000"/>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56" h="35311">
                <a:moveTo>
                  <a:pt x="0" y="35311"/>
                </a:moveTo>
                <a:lnTo>
                  <a:pt x="9798" y="0"/>
                </a:lnTo>
                <a:cubicBezTo>
                  <a:pt x="12223" y="3853"/>
                  <a:pt x="11275" y="953"/>
                  <a:pt x="14756" y="7640"/>
                </a:cubicBezTo>
                <a:lnTo>
                  <a:pt x="8000" y="35311"/>
                </a:lnTo>
                <a:lnTo>
                  <a:pt x="0" y="35311"/>
                </a:lnTo>
                <a:close/>
              </a:path>
            </a:pathLst>
          </a:custGeom>
          <a:solidFill>
            <a:schemeClr val="bg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8F8F8"/>
              </a:solidFill>
              <a:effectLst/>
              <a:uLnTx/>
              <a:uFillTx/>
              <a:latin typeface="Calibri"/>
              <a:ea typeface="+mn-ea"/>
              <a:cs typeface="+mn-cs"/>
            </a:endParaRPr>
          </a:p>
        </p:txBody>
      </p:sp>
      <p:pic>
        <p:nvPicPr>
          <p:cNvPr id="5" name="Picture Placeholder 4"/>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r="22867" b="17500"/>
          <a:stretch/>
        </p:blipFill>
        <p:spPr>
          <a:xfrm>
            <a:off x="0" y="1196754"/>
            <a:ext cx="6949014" cy="4959118"/>
          </a:xfrm>
          <a:ln>
            <a:solidFill>
              <a:schemeClr val="bg1">
                <a:lumMod val="85000"/>
              </a:schemeClr>
            </a:solidFill>
          </a:ln>
        </p:spPr>
      </p:pic>
      <p:sp>
        <p:nvSpPr>
          <p:cNvPr id="44" name="Rectangle 43"/>
          <p:cNvSpPr/>
          <p:nvPr/>
        </p:nvSpPr>
        <p:spPr>
          <a:xfrm>
            <a:off x="6949015" y="376953"/>
            <a:ext cx="5357910" cy="833563"/>
          </a:xfrm>
          <a:prstGeom prst="rect">
            <a:avLst/>
          </a:prstGeom>
        </p:spPr>
        <p:txBody>
          <a:bodyPr wrap="square" lIns="0" tIns="0" rIns="0" bIns="0" anchor="ctr" anchorCtr="0">
            <a:normAutofit/>
          </a:bodyPr>
          <a:lstStyle/>
          <a:p>
            <a:pPr lvl="0" algn="ctr">
              <a:lnSpc>
                <a:spcPts val="6500"/>
              </a:lnSpc>
            </a:pPr>
            <a:r>
              <a:rPr lang="en-US" sz="3600" b="1">
                <a:solidFill>
                  <a:schemeClr val="bg1">
                    <a:lumMod val="10000"/>
                  </a:schemeClr>
                </a:solidFill>
                <a:latin typeface="Avenir Next" panose="020B0503020202020204" pitchFamily="34" charset="0"/>
              </a:rPr>
              <a:t>Sustainable Solutions </a:t>
            </a:r>
            <a:endParaRPr kumimoji="0" lang="en-US" sz="3600" b="1" u="none" strike="noStrike" kern="1200" cap="none" spc="0" normalizeH="0" baseline="0" noProof="0">
              <a:ln w="0"/>
              <a:solidFill>
                <a:schemeClr val="bg1">
                  <a:lumMod val="10000"/>
                </a:schemeClr>
              </a:solidFill>
              <a:effectLst>
                <a:outerShdw blurRad="38100" dist="19050" dir="2700000" algn="tl" rotWithShape="0">
                  <a:srgbClr val="F8F8F8">
                    <a:alpha val="40000"/>
                  </a:srgbClr>
                </a:outerShdw>
              </a:effectLst>
              <a:uLnTx/>
              <a:uFillTx/>
              <a:latin typeface="Avenir Next" panose="020B0503020202020204" pitchFamily="34" charset="0"/>
              <a:ea typeface="Roboto Light" panose="02000000000000000000" pitchFamily="2" charset="0"/>
              <a:cs typeface="Source Sans Pro ExtraLight" charset="0"/>
            </a:endParaRPr>
          </a:p>
        </p:txBody>
      </p:sp>
      <p:grpSp>
        <p:nvGrpSpPr>
          <p:cNvPr id="2" name="Group 1"/>
          <p:cNvGrpSpPr/>
          <p:nvPr/>
        </p:nvGrpSpPr>
        <p:grpSpPr>
          <a:xfrm>
            <a:off x="-1325" y="1210515"/>
            <a:ext cx="2585553" cy="5671948"/>
            <a:chOff x="-1325" y="1210513"/>
            <a:chExt cx="2585553" cy="5671947"/>
          </a:xfrm>
        </p:grpSpPr>
        <p:sp>
          <p:nvSpPr>
            <p:cNvPr id="19" name="Right Triangle 18"/>
            <p:cNvSpPr/>
            <p:nvPr/>
          </p:nvSpPr>
          <p:spPr>
            <a:xfrm rot="10800000" flipH="1">
              <a:off x="0" y="1217926"/>
              <a:ext cx="2584227" cy="5664534"/>
            </a:xfrm>
            <a:custGeom>
              <a:avLst/>
              <a:gdLst>
                <a:gd name="connsiteX0" fmla="*/ 0 w 2474499"/>
                <a:gd name="connsiteY0" fmla="*/ 5664534 h 5664534"/>
                <a:gd name="connsiteX1" fmla="*/ 0 w 2474499"/>
                <a:gd name="connsiteY1" fmla="*/ 0 h 5664534"/>
                <a:gd name="connsiteX2" fmla="*/ 2474499 w 2474499"/>
                <a:gd name="connsiteY2" fmla="*/ 5664534 h 5664534"/>
                <a:gd name="connsiteX3" fmla="*/ 0 w 2474499"/>
                <a:gd name="connsiteY3" fmla="*/ 5664534 h 5664534"/>
                <a:gd name="connsiteX0" fmla="*/ 73152 w 2547651"/>
                <a:gd name="connsiteY0" fmla="*/ 5664534 h 5664534"/>
                <a:gd name="connsiteX1" fmla="*/ 0 w 2547651"/>
                <a:gd name="connsiteY1" fmla="*/ 0 h 5664534"/>
                <a:gd name="connsiteX2" fmla="*/ 2547651 w 2547651"/>
                <a:gd name="connsiteY2" fmla="*/ 5664534 h 5664534"/>
                <a:gd name="connsiteX3" fmla="*/ 73152 w 2547651"/>
                <a:gd name="connsiteY3" fmla="*/ 5664534 h 5664534"/>
                <a:gd name="connsiteX0" fmla="*/ 109728 w 2584227"/>
                <a:gd name="connsiteY0" fmla="*/ 5664534 h 5664534"/>
                <a:gd name="connsiteX1" fmla="*/ 0 w 2584227"/>
                <a:gd name="connsiteY1" fmla="*/ 0 h 5664534"/>
                <a:gd name="connsiteX2" fmla="*/ 2584227 w 2584227"/>
                <a:gd name="connsiteY2" fmla="*/ 5664534 h 5664534"/>
                <a:gd name="connsiteX3" fmla="*/ 109728 w 2584227"/>
                <a:gd name="connsiteY3" fmla="*/ 5664534 h 5664534"/>
              </a:gdLst>
              <a:ahLst/>
              <a:cxnLst>
                <a:cxn ang="0">
                  <a:pos x="connsiteX0" y="connsiteY0"/>
                </a:cxn>
                <a:cxn ang="0">
                  <a:pos x="connsiteX1" y="connsiteY1"/>
                </a:cxn>
                <a:cxn ang="0">
                  <a:pos x="connsiteX2" y="connsiteY2"/>
                </a:cxn>
                <a:cxn ang="0">
                  <a:pos x="connsiteX3" y="connsiteY3"/>
                </a:cxn>
              </a:cxnLst>
              <a:rect l="l" t="t" r="r" b="b"/>
              <a:pathLst>
                <a:path w="2584227" h="5664534">
                  <a:moveTo>
                    <a:pt x="109728" y="5664534"/>
                  </a:moveTo>
                  <a:lnTo>
                    <a:pt x="0" y="0"/>
                  </a:lnTo>
                  <a:lnTo>
                    <a:pt x="2584227" y="5664534"/>
                  </a:lnTo>
                  <a:lnTo>
                    <a:pt x="109728" y="5664534"/>
                  </a:lnTo>
                  <a:close/>
                </a:path>
              </a:pathLst>
            </a:custGeom>
            <a:solidFill>
              <a:schemeClr val="bg1">
                <a:lumMod val="50000"/>
              </a:schemeClr>
            </a:solidFill>
            <a:ln>
              <a:noFill/>
            </a:ln>
            <a:effectLst>
              <a:outerShdw blurRad="165100" dist="177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8F8F8"/>
                </a:solidFill>
                <a:effectLst/>
                <a:uLnTx/>
                <a:uFillTx/>
                <a:latin typeface="Calibri"/>
                <a:ea typeface="+mn-ea"/>
                <a:cs typeface="+mn-cs"/>
              </a:endParaRPr>
            </a:p>
          </p:txBody>
        </p:sp>
        <p:sp>
          <p:nvSpPr>
            <p:cNvPr id="18" name="Right Triangle 17"/>
            <p:cNvSpPr/>
            <p:nvPr/>
          </p:nvSpPr>
          <p:spPr>
            <a:xfrm rot="10800000" flipH="1">
              <a:off x="-1325" y="1210513"/>
              <a:ext cx="2585553" cy="5647331"/>
            </a:xfrm>
            <a:prstGeom prst="rtTriangle">
              <a:avLst/>
            </a:prstGeom>
            <a:solidFill>
              <a:srgbClr val="AA272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8F8F8"/>
                </a:solidFill>
                <a:effectLst/>
                <a:uLnTx/>
                <a:uFillTx/>
                <a:latin typeface="Calibri"/>
                <a:ea typeface="+mn-ea"/>
                <a:cs typeface="+mn-cs"/>
              </a:endParaRPr>
            </a:p>
          </p:txBody>
        </p:sp>
      </p:grpSp>
      <p:sp>
        <p:nvSpPr>
          <p:cNvPr id="15" name="Flowchart: Data 2"/>
          <p:cNvSpPr/>
          <p:nvPr/>
        </p:nvSpPr>
        <p:spPr>
          <a:xfrm>
            <a:off x="-22035" y="-27383"/>
            <a:ext cx="1911096" cy="122413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81 h 10081"/>
              <a:gd name="connsiteX1" fmla="*/ 38 w 10000"/>
              <a:gd name="connsiteY1" fmla="*/ 0 h 10081"/>
              <a:gd name="connsiteX2" fmla="*/ 10000 w 10000"/>
              <a:gd name="connsiteY2" fmla="*/ 81 h 10081"/>
              <a:gd name="connsiteX3" fmla="*/ 8000 w 10000"/>
              <a:gd name="connsiteY3" fmla="*/ 10081 h 10081"/>
              <a:gd name="connsiteX4" fmla="*/ 0 w 10000"/>
              <a:gd name="connsiteY4" fmla="*/ 10081 h 10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81">
                <a:moveTo>
                  <a:pt x="0" y="10081"/>
                </a:moveTo>
                <a:cubicBezTo>
                  <a:pt x="13" y="6721"/>
                  <a:pt x="25" y="3360"/>
                  <a:pt x="38" y="0"/>
                </a:cubicBezTo>
                <a:lnTo>
                  <a:pt x="10000" y="81"/>
                </a:lnTo>
                <a:lnTo>
                  <a:pt x="8000" y="10081"/>
                </a:lnTo>
                <a:lnTo>
                  <a:pt x="0" y="10081"/>
                </a:lnTo>
                <a:close/>
              </a:path>
            </a:pathLst>
          </a:custGeom>
          <a:solidFill>
            <a:srgbClr val="AA272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8F8F8"/>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6ED8F49F-F5B9-C641-9B41-15B9639CBF3D}"/>
              </a:ext>
            </a:extLst>
          </p:cNvPr>
          <p:cNvSpPr/>
          <p:nvPr/>
        </p:nvSpPr>
        <p:spPr>
          <a:xfrm>
            <a:off x="7210269" y="1811078"/>
            <a:ext cx="5096656" cy="1015663"/>
          </a:xfrm>
          <a:prstGeom prst="rect">
            <a:avLst/>
          </a:prstGeom>
        </p:spPr>
        <p:txBody>
          <a:bodyPr wrap="square">
            <a:spAutoFit/>
          </a:bodyPr>
          <a:lstStyle/>
          <a:p>
            <a:pPr marL="0" marR="0" lvl="0" indent="0" algn="l" defTabSz="914354" rtl="0" eaLnBrk="1" fontAlgn="auto" latinLnBrk="0" hangingPunct="1">
              <a:lnSpc>
                <a:spcPct val="15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8F8F8">
                  <a:lumMod val="10000"/>
                </a:srgbClr>
              </a:solidFill>
              <a:effectLst/>
              <a:uLnTx/>
              <a:uFillTx/>
              <a:latin typeface="Calibri"/>
              <a:ea typeface="+mn-ea"/>
              <a:cs typeface="+mn-cs"/>
            </a:endParaRPr>
          </a:p>
          <a:p>
            <a:pPr marL="342900" marR="0" lvl="0" indent="-34290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srgbClr val="F8F8F8">
                  <a:lumMod val="10000"/>
                </a:srgbClr>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94FF78F8-4221-F24D-ABC3-81D765A6F067}"/>
              </a:ext>
            </a:extLst>
          </p:cNvPr>
          <p:cNvSpPr/>
          <p:nvPr/>
        </p:nvSpPr>
        <p:spPr>
          <a:xfrm>
            <a:off x="7045515" y="2118083"/>
            <a:ext cx="4981731" cy="3884140"/>
          </a:xfrm>
          <a:prstGeom prst="rect">
            <a:avLst/>
          </a:prstGeom>
        </p:spPr>
        <p:txBody>
          <a:bodyPr wrap="square">
            <a:spAutoFit/>
          </a:bodyPr>
          <a:lstStyle/>
          <a:p>
            <a:pPr marL="457222" indent="-457200" defTabSz="914400">
              <a:spcBef>
                <a:spcPct val="20000"/>
              </a:spcBef>
              <a:buFont typeface="Arial" panose="020B0604020202020204" pitchFamily="34" charset="0"/>
              <a:buChar char="•"/>
            </a:pPr>
            <a:r>
              <a:rPr lang="en-US" sz="2400" b="1">
                <a:solidFill>
                  <a:schemeClr val="bg1">
                    <a:lumMod val="10000"/>
                  </a:schemeClr>
                </a:solidFill>
                <a:latin typeface="Avenir Next Medium" panose="020B0503020202020204" pitchFamily="34" charset="0"/>
              </a:rPr>
              <a:t>Manufacturer Approved Contractors</a:t>
            </a:r>
          </a:p>
          <a:p>
            <a:pPr marL="742950" lvl="1" indent="-285750" defTabSz="914400">
              <a:spcBef>
                <a:spcPct val="20000"/>
              </a:spcBef>
              <a:buFont typeface="Arial" panose="020B0604020202020204" pitchFamily="34" charset="0"/>
              <a:buChar char="–"/>
            </a:pPr>
            <a:r>
              <a:rPr lang="en-US" sz="2000">
                <a:solidFill>
                  <a:prstClr val="black"/>
                </a:solidFill>
                <a:latin typeface="Avenir Next Medium" panose="020B0503020202020204" pitchFamily="34" charset="0"/>
              </a:rPr>
              <a:t>Manufacturer</a:t>
            </a:r>
            <a:r>
              <a:rPr lang="en-US" sz="2800">
                <a:solidFill>
                  <a:prstClr val="black"/>
                </a:solidFill>
                <a:latin typeface="Avenir Next Medium" panose="020B0503020202020204" pitchFamily="34" charset="0"/>
              </a:rPr>
              <a:t> </a:t>
            </a:r>
            <a:r>
              <a:rPr lang="en-US" sz="2000">
                <a:solidFill>
                  <a:prstClr val="black"/>
                </a:solidFill>
                <a:latin typeface="Avenir Next Medium" panose="020B0503020202020204" pitchFamily="34" charset="0"/>
              </a:rPr>
              <a:t>training</a:t>
            </a:r>
          </a:p>
          <a:p>
            <a:pPr marL="742950" lvl="1" indent="-285750" defTabSz="914400">
              <a:spcBef>
                <a:spcPct val="20000"/>
              </a:spcBef>
              <a:buFont typeface="Arial" panose="020B0604020202020204" pitchFamily="34" charset="0"/>
              <a:buChar char="–"/>
            </a:pPr>
            <a:r>
              <a:rPr lang="en-US" sz="2000">
                <a:solidFill>
                  <a:prstClr val="black"/>
                </a:solidFill>
                <a:latin typeface="Avenir Next Medium" panose="020B0503020202020204" pitchFamily="34" charset="0"/>
              </a:rPr>
              <a:t>Experience In the technology selected</a:t>
            </a:r>
          </a:p>
          <a:p>
            <a:pPr marL="742950" lvl="1" indent="-285750" defTabSz="914400">
              <a:spcBef>
                <a:spcPct val="20000"/>
              </a:spcBef>
              <a:buFont typeface="Arial" panose="020B0604020202020204" pitchFamily="34" charset="0"/>
              <a:buChar char="–"/>
            </a:pPr>
            <a:r>
              <a:rPr lang="en-US" sz="2000">
                <a:solidFill>
                  <a:prstClr val="black"/>
                </a:solidFill>
                <a:latin typeface="Avenir Next Medium" panose="020B0503020202020204" pitchFamily="34" charset="0"/>
              </a:rPr>
              <a:t>References</a:t>
            </a:r>
          </a:p>
          <a:p>
            <a:pPr marL="742950" lvl="1" indent="-285750" defTabSz="914400">
              <a:spcBef>
                <a:spcPct val="20000"/>
              </a:spcBef>
              <a:buFont typeface="Arial" panose="020B0604020202020204" pitchFamily="34" charset="0"/>
              <a:buChar char="–"/>
            </a:pPr>
            <a:r>
              <a:rPr lang="en-US" sz="2000">
                <a:solidFill>
                  <a:prstClr val="black"/>
                </a:solidFill>
                <a:latin typeface="Avenir Next Medium" panose="020B0503020202020204" pitchFamily="34" charset="0"/>
              </a:rPr>
              <a:t>Licensing &amp; insurance requirement</a:t>
            </a:r>
          </a:p>
          <a:p>
            <a:pPr marL="742950" lvl="1" indent="-285750" defTabSz="914400">
              <a:spcBef>
                <a:spcPct val="20000"/>
              </a:spcBef>
              <a:buFont typeface="Arial" panose="020B0604020202020204" pitchFamily="34" charset="0"/>
              <a:buChar char="–"/>
            </a:pPr>
            <a:r>
              <a:rPr lang="en-US" sz="2000">
                <a:solidFill>
                  <a:prstClr val="black"/>
                </a:solidFill>
                <a:latin typeface="Avenir Next Medium" panose="020B0503020202020204" pitchFamily="34" charset="0"/>
              </a:rPr>
              <a:t>Safety &amp; equipment Continuing Education programs</a:t>
            </a:r>
          </a:p>
          <a:p>
            <a:pPr marL="342900" lvl="0" indent="-342900" defTabSz="914400">
              <a:spcBef>
                <a:spcPct val="20000"/>
              </a:spcBef>
              <a:buFont typeface="Arial" panose="020B0604020202020204" pitchFamily="34" charset="0"/>
              <a:buChar char="•"/>
            </a:pPr>
            <a:endParaRPr lang="en-US" sz="2400">
              <a:solidFill>
                <a:prstClr val="black"/>
              </a:solidFill>
              <a:latin typeface="Avenir Next Medium" panose="020B0503020202020204" pitchFamily="34" charset="0"/>
            </a:endParaRPr>
          </a:p>
        </p:txBody>
      </p:sp>
      <p:pic>
        <p:nvPicPr>
          <p:cNvPr id="8" name="Picture 7">
            <a:extLst>
              <a:ext uri="{FF2B5EF4-FFF2-40B4-BE49-F238E27FC236}">
                <a16:creationId xmlns:a16="http://schemas.microsoft.com/office/drawing/2014/main" id="{A48864DB-F562-A649-B6C2-A29ACEE3F5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0927" y="1874241"/>
            <a:ext cx="952500" cy="952500"/>
          </a:xfrm>
          <a:prstGeom prst="rect">
            <a:avLst/>
          </a:prstGeom>
        </p:spPr>
      </p:pic>
    </p:spTree>
    <p:extLst>
      <p:ext uri="{BB962C8B-B14F-4D97-AF65-F5344CB8AC3E}">
        <p14:creationId xmlns:p14="http://schemas.microsoft.com/office/powerpoint/2010/main" val="13075915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7C33FC-89F2-CC42-9DE7-925B1FDE28F5}"/>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p>
            <a:r>
              <a:rPr lang="en-US" sz="3600" b="1">
                <a:latin typeface="Avenir Next" panose="020B0503020202020204" pitchFamily="34" charset="0"/>
              </a:rPr>
              <a:t>Sustainable Solutions </a:t>
            </a:r>
          </a:p>
        </p:txBody>
      </p:sp>
      <p:sp>
        <p:nvSpPr>
          <p:cNvPr id="3" name="Content Placeholder 2"/>
          <p:cNvSpPr>
            <a:spLocks noGrp="1"/>
          </p:cNvSpPr>
          <p:nvPr>
            <p:ph idx="1"/>
          </p:nvPr>
        </p:nvSpPr>
        <p:spPr>
          <a:xfrm>
            <a:off x="2715490" y="1471989"/>
            <a:ext cx="9476510" cy="4708526"/>
          </a:xfrm>
        </p:spPr>
        <p:txBody>
          <a:bodyPr/>
          <a:lstStyle/>
          <a:p>
            <a:r>
              <a:rPr lang="en-US" sz="2400" b="1">
                <a:latin typeface="Avenir Next" panose="020B0503020202020204" pitchFamily="34" charset="0"/>
              </a:rPr>
              <a:t>Preventative Maintenance Plan</a:t>
            </a:r>
          </a:p>
          <a:p>
            <a:pPr lvl="1"/>
            <a:endParaRPr lang="en-US"/>
          </a:p>
          <a:p>
            <a:endParaRPr lang="en-US"/>
          </a:p>
        </p:txBody>
      </p:sp>
      <p:sp>
        <p:nvSpPr>
          <p:cNvPr id="5" name="Text Box 4"/>
          <p:cNvSpPr txBox="1">
            <a:spLocks noChangeArrowheads="1"/>
          </p:cNvSpPr>
          <p:nvPr/>
        </p:nvSpPr>
        <p:spPr bwMode="auto">
          <a:xfrm>
            <a:off x="2995353" y="2069618"/>
            <a:ext cx="9196647" cy="3847207"/>
          </a:xfrm>
          <a:prstGeom prst="rect">
            <a:avLst/>
          </a:prstGeom>
          <a:solidFill>
            <a:srgbClr val="AA272F"/>
          </a:solidFill>
          <a:ln w="9525">
            <a:noFill/>
            <a:miter lim="800000"/>
            <a:headEnd/>
            <a:tailEnd/>
          </a:ln>
          <a:effectLst/>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Bef>
                <a:spcPct val="50000"/>
              </a:spcBef>
              <a:buNone/>
            </a:pPr>
            <a:r>
              <a:rPr lang="en-US" sz="2000" i="1">
                <a:solidFill>
                  <a:prstClr val="black"/>
                </a:solidFill>
                <a:latin typeface="Avenir Next Medium" panose="020B0503020202020204" pitchFamily="34" charset="0"/>
                <a:cs typeface="Times New Roman" pitchFamily="18" charset="0"/>
              </a:rPr>
              <a:t>.</a:t>
            </a:r>
            <a:r>
              <a:rPr lang="en-US">
                <a:solidFill>
                  <a:schemeClr val="bg1"/>
                </a:solidFill>
                <a:latin typeface="Avenir Next Medium" panose="020B0503020202020204" pitchFamily="34" charset="0"/>
                <a:cs typeface="Times New Roman" pitchFamily="18" charset="0"/>
              </a:rPr>
              <a:t> </a:t>
            </a:r>
            <a:r>
              <a:rPr lang="en-US" sz="2400">
                <a:solidFill>
                  <a:schemeClr val="bg1"/>
                </a:solidFill>
                <a:latin typeface="Avenir Next Medium" panose="020B0503020202020204" pitchFamily="34" charset="0"/>
                <a:cs typeface="Times New Roman" pitchFamily="18" charset="0"/>
              </a:rPr>
              <a:t>According to a recent survey, preventative maintenance programs </a:t>
            </a:r>
            <a:r>
              <a:rPr lang="en-US" b="1">
                <a:solidFill>
                  <a:schemeClr val="bg1"/>
                </a:solidFill>
                <a:latin typeface="Avenir Next Medium" panose="020B0503020202020204" pitchFamily="34" charset="0"/>
                <a:cs typeface="Times New Roman" pitchFamily="18" charset="0"/>
              </a:rPr>
              <a:t>extend roof life by 30-60%.</a:t>
            </a:r>
          </a:p>
          <a:p>
            <a:pPr algn="ctr">
              <a:spcBef>
                <a:spcPct val="50000"/>
              </a:spcBef>
              <a:buNone/>
            </a:pPr>
            <a:r>
              <a:rPr lang="en-US" sz="2400">
                <a:solidFill>
                  <a:schemeClr val="bg1"/>
                </a:solidFill>
                <a:latin typeface="Avenir Next Medium" panose="020B0503020202020204" pitchFamily="34" charset="0"/>
                <a:cs typeface="Times New Roman" pitchFamily="18" charset="0"/>
              </a:rPr>
              <a:t>Consequently, the first step towards making the roof an asset </a:t>
            </a:r>
            <a:br>
              <a:rPr lang="en-US" sz="2400">
                <a:solidFill>
                  <a:schemeClr val="bg1"/>
                </a:solidFill>
                <a:latin typeface="Avenir Next Medium" panose="020B0503020202020204" pitchFamily="34" charset="0"/>
                <a:cs typeface="Times New Roman" pitchFamily="18" charset="0"/>
              </a:rPr>
            </a:br>
            <a:r>
              <a:rPr lang="en-US" sz="2400">
                <a:solidFill>
                  <a:schemeClr val="bg1"/>
                </a:solidFill>
                <a:latin typeface="Avenir Next Medium" panose="020B0503020202020204" pitchFamily="34" charset="0"/>
                <a:cs typeface="Times New Roman" pitchFamily="18" charset="0"/>
              </a:rPr>
              <a:t>is preventative maintenance .</a:t>
            </a:r>
          </a:p>
          <a:p>
            <a:pPr algn="ctr">
              <a:spcBef>
                <a:spcPct val="50000"/>
              </a:spcBef>
              <a:buNone/>
            </a:pPr>
            <a:r>
              <a:rPr lang="en-US" sz="2400" b="1" i="1">
                <a:solidFill>
                  <a:schemeClr val="bg1"/>
                </a:solidFill>
                <a:latin typeface="Avenir Next Medium" panose="020B0503020202020204" pitchFamily="34" charset="0"/>
                <a:cs typeface="Times New Roman" pitchFamily="18" charset="0"/>
              </a:rPr>
              <a:t>”The decision not to employ an aggressive roof maintenance program is costing owners between $0.10 and $0.15 per sq. ft. per year.”</a:t>
            </a:r>
          </a:p>
          <a:p>
            <a:pPr algn="r">
              <a:spcBef>
                <a:spcPct val="50000"/>
              </a:spcBef>
              <a:buNone/>
            </a:pPr>
            <a:r>
              <a:rPr lang="en-US" sz="2400" b="1">
                <a:solidFill>
                  <a:schemeClr val="bg1"/>
                </a:solidFill>
                <a:latin typeface="Avenir Next Medium" panose="020B0503020202020204" pitchFamily="34" charset="0"/>
                <a:cs typeface="Times New Roman" pitchFamily="18" charset="0"/>
              </a:rPr>
              <a:t>- </a:t>
            </a:r>
            <a:r>
              <a:rPr lang="en-US" sz="1800">
                <a:solidFill>
                  <a:schemeClr val="bg1"/>
                </a:solidFill>
                <a:latin typeface="Avenir Next Medium" panose="020B0503020202020204" pitchFamily="34" charset="0"/>
                <a:cs typeface="Times New Roman" pitchFamily="18" charset="0"/>
              </a:rPr>
              <a:t>Dennis </a:t>
            </a:r>
            <a:r>
              <a:rPr lang="en-US" sz="1800" err="1">
                <a:solidFill>
                  <a:schemeClr val="bg1"/>
                </a:solidFill>
                <a:latin typeface="Avenir Next Medium" panose="020B0503020202020204" pitchFamily="34" charset="0"/>
                <a:cs typeface="Times New Roman" pitchFamily="18" charset="0"/>
              </a:rPr>
              <a:t>Firman</a:t>
            </a:r>
            <a:r>
              <a:rPr lang="en-US" sz="1800">
                <a:solidFill>
                  <a:schemeClr val="bg1"/>
                </a:solidFill>
                <a:latin typeface="Avenir Next Medium" panose="020B0503020202020204" pitchFamily="34" charset="0"/>
                <a:cs typeface="Times New Roman" pitchFamily="18" charset="0"/>
              </a:rPr>
              <a:t>, P.E., US Air Force</a:t>
            </a:r>
            <a:r>
              <a:rPr lang="en-US" sz="2400" b="1">
                <a:solidFill>
                  <a:prstClr val="black"/>
                </a:solidFill>
                <a:latin typeface="Times New Roman" pitchFamily="18" charset="0"/>
                <a:cs typeface="Times New Roman" pitchFamily="18" charset="0"/>
              </a:rPr>
              <a:t>	</a:t>
            </a:r>
            <a:endParaRPr lang="en-US" sz="2400" b="1" i="1">
              <a:solidFill>
                <a:prstClr val="black"/>
              </a:solidFill>
              <a:latin typeface="Times New Roman" pitchFamily="18" charset="0"/>
              <a:cs typeface="Times New Roman" pitchFamily="18" charset="0"/>
            </a:endParaRPr>
          </a:p>
        </p:txBody>
      </p:sp>
      <p:pic>
        <p:nvPicPr>
          <p:cNvPr id="8" name="Picture 7">
            <a:extLst>
              <a:ext uri="{FF2B5EF4-FFF2-40B4-BE49-F238E27FC236}">
                <a16:creationId xmlns:a16="http://schemas.microsoft.com/office/drawing/2014/main" id="{FC3031A9-5D98-4B41-A0F7-2F72B26F94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7685" y="1184341"/>
            <a:ext cx="830926" cy="830926"/>
          </a:xfrm>
          <a:prstGeom prst="rect">
            <a:avLst/>
          </a:prstGeom>
        </p:spPr>
      </p:pic>
    </p:spTree>
    <p:extLst>
      <p:ext uri="{BB962C8B-B14F-4D97-AF65-F5344CB8AC3E}">
        <p14:creationId xmlns:p14="http://schemas.microsoft.com/office/powerpoint/2010/main" val="32785412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02B681-EF67-AD40-B5C0-83146B4E5D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413679" y="1600201"/>
            <a:ext cx="5061398" cy="4525963"/>
          </a:xfrm>
        </p:spPr>
        <p:txBody>
          <a:bodyPr>
            <a:normAutofit/>
          </a:bodyPr>
          <a:lstStyle/>
          <a:p>
            <a:pPr marL="0" indent="0">
              <a:buNone/>
            </a:pPr>
            <a:r>
              <a:rPr lang="en-US" sz="2000" dirty="0">
                <a:latin typeface="Avenir Next Medium" panose="020B0503020202020204" pitchFamily="34" charset="0"/>
              </a:rPr>
              <a:t>A Roof Condition Survey should include:</a:t>
            </a:r>
          </a:p>
          <a:p>
            <a:pPr marL="514350" indent="-514350">
              <a:buFont typeface="+mj-lt"/>
              <a:buAutoNum type="alphaLcParenR"/>
            </a:pPr>
            <a:r>
              <a:rPr lang="en-US" sz="2000" dirty="0">
                <a:latin typeface="Avenir Next Medium" panose="020B0503020202020204" pitchFamily="34" charset="0"/>
              </a:rPr>
              <a:t>Specifications</a:t>
            </a:r>
          </a:p>
          <a:p>
            <a:pPr marL="514350" indent="-514350">
              <a:buFont typeface="+mj-lt"/>
              <a:buAutoNum type="alphaLcParenR"/>
            </a:pPr>
            <a:r>
              <a:rPr lang="en-US" sz="2000" dirty="0">
                <a:latin typeface="Avenir Next Medium" panose="020B0503020202020204" pitchFamily="34" charset="0"/>
              </a:rPr>
              <a:t>Moisture Survey</a:t>
            </a:r>
          </a:p>
          <a:p>
            <a:pPr marL="514350" indent="-514350">
              <a:buFont typeface="+mj-lt"/>
              <a:buAutoNum type="alphaLcParenR"/>
            </a:pPr>
            <a:r>
              <a:rPr lang="en-US" sz="2000" dirty="0">
                <a:latin typeface="Avenir Next Medium" panose="020B0503020202020204" pitchFamily="34" charset="0"/>
              </a:rPr>
              <a:t>Adhesion Test</a:t>
            </a:r>
          </a:p>
          <a:p>
            <a:pPr marL="514350" indent="-514350">
              <a:buFont typeface="+mj-lt"/>
              <a:buAutoNum type="alphaLcParenR"/>
            </a:pPr>
            <a:r>
              <a:rPr lang="en-US" sz="2000" dirty="0">
                <a:latin typeface="Avenir Next Medium" panose="020B0503020202020204" pitchFamily="34" charset="0"/>
              </a:rPr>
              <a:t>None of the Above</a:t>
            </a:r>
          </a:p>
          <a:p>
            <a:pPr marL="0" indent="0">
              <a:buNone/>
            </a:pPr>
            <a:endParaRPr lang="en-US" dirty="0"/>
          </a:p>
        </p:txBody>
      </p:sp>
      <p:sp>
        <p:nvSpPr>
          <p:cNvPr id="4" name="Title 1"/>
          <p:cNvSpPr>
            <a:spLocks noGrp="1"/>
          </p:cNvSpPr>
          <p:nvPr>
            <p:ph type="title"/>
          </p:nvPr>
        </p:nvSpPr>
        <p:spPr>
          <a:xfrm>
            <a:off x="6134100" y="274638"/>
            <a:ext cx="5448300" cy="1143000"/>
          </a:xfrm>
        </p:spPr>
        <p:txBody>
          <a:bodyPr>
            <a:normAutofit/>
          </a:bodyPr>
          <a:lstStyle/>
          <a:p>
            <a:r>
              <a:rPr lang="en-US">
                <a:latin typeface="Arial Rounded MT Bold" panose="020F0704030504030204" pitchFamily="34" charset="77"/>
              </a:rPr>
              <a:t>Knowledge Check</a:t>
            </a:r>
          </a:p>
        </p:txBody>
      </p:sp>
    </p:spTree>
    <p:extLst>
      <p:ext uri="{BB962C8B-B14F-4D97-AF65-F5344CB8AC3E}">
        <p14:creationId xmlns:p14="http://schemas.microsoft.com/office/powerpoint/2010/main" val="3741921288"/>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BA0537-765B-AA4E-ABBC-ED6DA74092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156928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lowchart: Data 2"/>
          <p:cNvSpPr/>
          <p:nvPr/>
        </p:nvSpPr>
        <p:spPr>
          <a:xfrm>
            <a:off x="-22035" y="-27383"/>
            <a:ext cx="1911096" cy="122413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81 h 10081"/>
              <a:gd name="connsiteX1" fmla="*/ 38 w 10000"/>
              <a:gd name="connsiteY1" fmla="*/ 0 h 10081"/>
              <a:gd name="connsiteX2" fmla="*/ 10000 w 10000"/>
              <a:gd name="connsiteY2" fmla="*/ 81 h 10081"/>
              <a:gd name="connsiteX3" fmla="*/ 8000 w 10000"/>
              <a:gd name="connsiteY3" fmla="*/ 10081 h 10081"/>
              <a:gd name="connsiteX4" fmla="*/ 0 w 10000"/>
              <a:gd name="connsiteY4" fmla="*/ 10081 h 10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81">
                <a:moveTo>
                  <a:pt x="0" y="10081"/>
                </a:moveTo>
                <a:cubicBezTo>
                  <a:pt x="13" y="6721"/>
                  <a:pt x="25" y="3360"/>
                  <a:pt x="38" y="0"/>
                </a:cubicBezTo>
                <a:lnTo>
                  <a:pt x="10000" y="81"/>
                </a:lnTo>
                <a:lnTo>
                  <a:pt x="8000" y="10081"/>
                </a:lnTo>
                <a:lnTo>
                  <a:pt x="0" y="10081"/>
                </a:lnTo>
                <a:close/>
              </a:path>
            </a:pathLst>
          </a:custGeom>
          <a:solidFill>
            <a:srgbClr val="AA272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17" name="Flowchart: Data 16"/>
          <p:cNvSpPr/>
          <p:nvPr/>
        </p:nvSpPr>
        <p:spPr>
          <a:xfrm rot="10800000" flipH="1">
            <a:off x="304383" y="1204544"/>
            <a:ext cx="3603047" cy="355191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334"/>
              <a:gd name="connsiteY0" fmla="*/ 26844 h 26844"/>
              <a:gd name="connsiteX1" fmla="*/ 2000 w 13334"/>
              <a:gd name="connsiteY1" fmla="*/ 16844 h 26844"/>
              <a:gd name="connsiteX2" fmla="*/ 13334 w 13334"/>
              <a:gd name="connsiteY2" fmla="*/ 0 h 26844"/>
              <a:gd name="connsiteX3" fmla="*/ 8000 w 13334"/>
              <a:gd name="connsiteY3" fmla="*/ 26844 h 26844"/>
              <a:gd name="connsiteX4" fmla="*/ 0 w 13334"/>
              <a:gd name="connsiteY4" fmla="*/ 26844 h 26844"/>
              <a:gd name="connsiteX0" fmla="*/ 0 w 13334"/>
              <a:gd name="connsiteY0" fmla="*/ 26844 h 26844"/>
              <a:gd name="connsiteX1" fmla="*/ 5253 w 13334"/>
              <a:gd name="connsiteY1" fmla="*/ 245 h 26844"/>
              <a:gd name="connsiteX2" fmla="*/ 13334 w 13334"/>
              <a:gd name="connsiteY2" fmla="*/ 0 h 26844"/>
              <a:gd name="connsiteX3" fmla="*/ 8000 w 13334"/>
              <a:gd name="connsiteY3" fmla="*/ 26844 h 26844"/>
              <a:gd name="connsiteX4" fmla="*/ 0 w 13334"/>
              <a:gd name="connsiteY4" fmla="*/ 26844 h 26844"/>
              <a:gd name="connsiteX0" fmla="*/ 0 w 13294"/>
              <a:gd name="connsiteY0" fmla="*/ 26680 h 26680"/>
              <a:gd name="connsiteX1" fmla="*/ 5253 w 13294"/>
              <a:gd name="connsiteY1" fmla="*/ 81 h 26680"/>
              <a:gd name="connsiteX2" fmla="*/ 13294 w 13294"/>
              <a:gd name="connsiteY2" fmla="*/ 0 h 26680"/>
              <a:gd name="connsiteX3" fmla="*/ 8000 w 13294"/>
              <a:gd name="connsiteY3" fmla="*/ 26680 h 26680"/>
              <a:gd name="connsiteX4" fmla="*/ 0 w 13294"/>
              <a:gd name="connsiteY4" fmla="*/ 26680 h 26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94" h="26680">
                <a:moveTo>
                  <a:pt x="0" y="26680"/>
                </a:moveTo>
                <a:lnTo>
                  <a:pt x="5253" y="81"/>
                </a:lnTo>
                <a:lnTo>
                  <a:pt x="13294" y="0"/>
                </a:lnTo>
                <a:lnTo>
                  <a:pt x="8000" y="26680"/>
                </a:lnTo>
                <a:lnTo>
                  <a:pt x="0" y="26680"/>
                </a:lnTo>
                <a:close/>
              </a:path>
            </a:pathLst>
          </a:cu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16" name="Flowchart: Data 15"/>
          <p:cNvSpPr/>
          <p:nvPr/>
        </p:nvSpPr>
        <p:spPr>
          <a:xfrm flipH="1">
            <a:off x="8327201" y="2097861"/>
            <a:ext cx="3652861" cy="476013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2448"/>
              <a:gd name="connsiteY0" fmla="*/ 22054 h 22054"/>
              <a:gd name="connsiteX1" fmla="*/ 2000 w 12448"/>
              <a:gd name="connsiteY1" fmla="*/ 12054 h 22054"/>
              <a:gd name="connsiteX2" fmla="*/ 12448 w 12448"/>
              <a:gd name="connsiteY2" fmla="*/ 0 h 22054"/>
              <a:gd name="connsiteX3" fmla="*/ 8000 w 12448"/>
              <a:gd name="connsiteY3" fmla="*/ 22054 h 22054"/>
              <a:gd name="connsiteX4" fmla="*/ 0 w 12448"/>
              <a:gd name="connsiteY4" fmla="*/ 22054 h 22054"/>
              <a:gd name="connsiteX0" fmla="*/ 0 w 12448"/>
              <a:gd name="connsiteY0" fmla="*/ 22054 h 22054"/>
              <a:gd name="connsiteX1" fmla="*/ 4411 w 12448"/>
              <a:gd name="connsiteY1" fmla="*/ 101 h 22054"/>
              <a:gd name="connsiteX2" fmla="*/ 12448 w 12448"/>
              <a:gd name="connsiteY2" fmla="*/ 0 h 22054"/>
              <a:gd name="connsiteX3" fmla="*/ 8000 w 12448"/>
              <a:gd name="connsiteY3" fmla="*/ 22054 h 22054"/>
              <a:gd name="connsiteX4" fmla="*/ 0 w 12448"/>
              <a:gd name="connsiteY4" fmla="*/ 22054 h 2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8" h="22054">
                <a:moveTo>
                  <a:pt x="0" y="22054"/>
                </a:moveTo>
                <a:lnTo>
                  <a:pt x="4411" y="101"/>
                </a:lnTo>
                <a:lnTo>
                  <a:pt x="12448" y="0"/>
                </a:lnTo>
                <a:lnTo>
                  <a:pt x="8000" y="22054"/>
                </a:lnTo>
                <a:lnTo>
                  <a:pt x="0" y="22054"/>
                </a:lnTo>
                <a:close/>
              </a:path>
            </a:pathLst>
          </a:cu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22" name="Rectangle 21"/>
          <p:cNvSpPr/>
          <p:nvPr/>
        </p:nvSpPr>
        <p:spPr>
          <a:xfrm>
            <a:off x="0" y="2085183"/>
            <a:ext cx="12192000" cy="3879661"/>
          </a:xfrm>
          <a:prstGeom prst="rect">
            <a:avLst/>
          </a:prstGeom>
          <a:solidFill>
            <a:srgbClr val="40404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19" name="Flowchart: Data 4"/>
          <p:cNvSpPr/>
          <p:nvPr/>
        </p:nvSpPr>
        <p:spPr>
          <a:xfrm>
            <a:off x="-43388" y="1181002"/>
            <a:ext cx="2511831" cy="574013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411 w 8000"/>
              <a:gd name="connsiteY0" fmla="*/ 9980 h 10000"/>
              <a:gd name="connsiteX1" fmla="*/ 0 w 8000"/>
              <a:gd name="connsiteY1" fmla="*/ 0 h 10000"/>
              <a:gd name="connsiteX2" fmla="*/ 8000 w 8000"/>
              <a:gd name="connsiteY2" fmla="*/ 0 h 10000"/>
              <a:gd name="connsiteX3" fmla="*/ 6000 w 8000"/>
              <a:gd name="connsiteY3" fmla="*/ 10000 h 10000"/>
              <a:gd name="connsiteX4" fmla="*/ 1411 w 8000"/>
              <a:gd name="connsiteY4" fmla="*/ 9980 h 10000"/>
              <a:gd name="connsiteX0" fmla="*/ 0 w 8236"/>
              <a:gd name="connsiteY0" fmla="*/ 9980 h 10000"/>
              <a:gd name="connsiteX1" fmla="*/ 1449 w 8236"/>
              <a:gd name="connsiteY1" fmla="*/ 20 h 10000"/>
              <a:gd name="connsiteX2" fmla="*/ 8236 w 8236"/>
              <a:gd name="connsiteY2" fmla="*/ 0 h 10000"/>
              <a:gd name="connsiteX3" fmla="*/ 5736 w 8236"/>
              <a:gd name="connsiteY3" fmla="*/ 10000 h 10000"/>
              <a:gd name="connsiteX4" fmla="*/ 0 w 8236"/>
              <a:gd name="connsiteY4" fmla="*/ 9980 h 10000"/>
              <a:gd name="connsiteX0" fmla="*/ 0 w 8987"/>
              <a:gd name="connsiteY0" fmla="*/ 10000 h 10000"/>
              <a:gd name="connsiteX1" fmla="*/ 746 w 8987"/>
              <a:gd name="connsiteY1" fmla="*/ 20 h 10000"/>
              <a:gd name="connsiteX2" fmla="*/ 8987 w 8987"/>
              <a:gd name="connsiteY2" fmla="*/ 0 h 10000"/>
              <a:gd name="connsiteX3" fmla="*/ 5952 w 8987"/>
              <a:gd name="connsiteY3" fmla="*/ 10000 h 10000"/>
              <a:gd name="connsiteX4" fmla="*/ 0 w 8987"/>
              <a:gd name="connsiteY4" fmla="*/ 10000 h 10000"/>
              <a:gd name="connsiteX0" fmla="*/ 0 w 9499"/>
              <a:gd name="connsiteY0" fmla="*/ 10000 h 10000"/>
              <a:gd name="connsiteX1" fmla="*/ 329 w 9499"/>
              <a:gd name="connsiteY1" fmla="*/ 20 h 10000"/>
              <a:gd name="connsiteX2" fmla="*/ 9499 w 9499"/>
              <a:gd name="connsiteY2" fmla="*/ 0 h 10000"/>
              <a:gd name="connsiteX3" fmla="*/ 6122 w 9499"/>
              <a:gd name="connsiteY3" fmla="*/ 10000 h 10000"/>
              <a:gd name="connsiteX4" fmla="*/ 0 w 9499"/>
              <a:gd name="connsiteY4" fmla="*/ 10000 h 10000"/>
              <a:gd name="connsiteX0" fmla="*/ 249 w 9722"/>
              <a:gd name="connsiteY0" fmla="*/ 10020 h 10020"/>
              <a:gd name="connsiteX1" fmla="*/ 68 w 9722"/>
              <a:gd name="connsiteY1" fmla="*/ 20 h 10020"/>
              <a:gd name="connsiteX2" fmla="*/ 9722 w 9722"/>
              <a:gd name="connsiteY2" fmla="*/ 0 h 10020"/>
              <a:gd name="connsiteX3" fmla="*/ 6167 w 9722"/>
              <a:gd name="connsiteY3" fmla="*/ 10000 h 10020"/>
              <a:gd name="connsiteX4" fmla="*/ 249 w 9722"/>
              <a:gd name="connsiteY4" fmla="*/ 10020 h 10020"/>
              <a:gd name="connsiteX0" fmla="*/ 51 w 10021"/>
              <a:gd name="connsiteY0" fmla="*/ 10000 h 10000"/>
              <a:gd name="connsiteX1" fmla="*/ 91 w 10021"/>
              <a:gd name="connsiteY1" fmla="*/ 20 h 10000"/>
              <a:gd name="connsiteX2" fmla="*/ 10021 w 10021"/>
              <a:gd name="connsiteY2" fmla="*/ 0 h 10000"/>
              <a:gd name="connsiteX3" fmla="*/ 6364 w 10021"/>
              <a:gd name="connsiteY3" fmla="*/ 9980 h 10000"/>
              <a:gd name="connsiteX4" fmla="*/ 51 w 10021"/>
              <a:gd name="connsiteY4" fmla="*/ 10000 h 10000"/>
              <a:gd name="connsiteX0" fmla="*/ 51 w 10021"/>
              <a:gd name="connsiteY0" fmla="*/ 10000 h 10000"/>
              <a:gd name="connsiteX1" fmla="*/ 91 w 10021"/>
              <a:gd name="connsiteY1" fmla="*/ 20 h 10000"/>
              <a:gd name="connsiteX2" fmla="*/ 10021 w 10021"/>
              <a:gd name="connsiteY2" fmla="*/ 0 h 10000"/>
              <a:gd name="connsiteX3" fmla="*/ 216 w 10021"/>
              <a:gd name="connsiteY3" fmla="*/ 9919 h 10000"/>
              <a:gd name="connsiteX4" fmla="*/ 51 w 10021"/>
              <a:gd name="connsiteY4" fmla="*/ 10000 h 10000"/>
              <a:gd name="connsiteX0" fmla="*/ 13 w 10027"/>
              <a:gd name="connsiteY0" fmla="*/ 10039 h 10039"/>
              <a:gd name="connsiteX1" fmla="*/ 97 w 10027"/>
              <a:gd name="connsiteY1" fmla="*/ 20 h 10039"/>
              <a:gd name="connsiteX2" fmla="*/ 10027 w 10027"/>
              <a:gd name="connsiteY2" fmla="*/ 0 h 10039"/>
              <a:gd name="connsiteX3" fmla="*/ 222 w 10027"/>
              <a:gd name="connsiteY3" fmla="*/ 9919 h 10039"/>
              <a:gd name="connsiteX4" fmla="*/ 13 w 10027"/>
              <a:gd name="connsiteY4" fmla="*/ 10039 h 10039"/>
              <a:gd name="connsiteX0" fmla="*/ 51 w 10065"/>
              <a:gd name="connsiteY0" fmla="*/ 10039 h 10039"/>
              <a:gd name="connsiteX1" fmla="*/ 91 w 10065"/>
              <a:gd name="connsiteY1" fmla="*/ 1 h 10039"/>
              <a:gd name="connsiteX2" fmla="*/ 10065 w 10065"/>
              <a:gd name="connsiteY2" fmla="*/ 0 h 10039"/>
              <a:gd name="connsiteX3" fmla="*/ 260 w 10065"/>
              <a:gd name="connsiteY3" fmla="*/ 9919 h 10039"/>
              <a:gd name="connsiteX4" fmla="*/ 51 w 10065"/>
              <a:gd name="connsiteY4" fmla="*/ 10039 h 10039"/>
              <a:gd name="connsiteX0" fmla="*/ 51 w 10065"/>
              <a:gd name="connsiteY0" fmla="*/ 10039 h 10039"/>
              <a:gd name="connsiteX1" fmla="*/ 91 w 10065"/>
              <a:gd name="connsiteY1" fmla="*/ 1 h 10039"/>
              <a:gd name="connsiteX2" fmla="*/ 10065 w 10065"/>
              <a:gd name="connsiteY2" fmla="*/ 0 h 10039"/>
              <a:gd name="connsiteX3" fmla="*/ 260 w 10065"/>
              <a:gd name="connsiteY3" fmla="*/ 9919 h 10039"/>
              <a:gd name="connsiteX4" fmla="*/ 51 w 10065"/>
              <a:gd name="connsiteY4" fmla="*/ 10039 h 10039"/>
              <a:gd name="connsiteX0" fmla="*/ 0 w 10014"/>
              <a:gd name="connsiteY0" fmla="*/ 10039 h 10039"/>
              <a:gd name="connsiteX1" fmla="*/ 40 w 10014"/>
              <a:gd name="connsiteY1" fmla="*/ 1 h 10039"/>
              <a:gd name="connsiteX2" fmla="*/ 10014 w 10014"/>
              <a:gd name="connsiteY2" fmla="*/ 0 h 10039"/>
              <a:gd name="connsiteX3" fmla="*/ 209 w 10014"/>
              <a:gd name="connsiteY3" fmla="*/ 9919 h 10039"/>
              <a:gd name="connsiteX4" fmla="*/ 0 w 10014"/>
              <a:gd name="connsiteY4" fmla="*/ 10039 h 10039"/>
              <a:gd name="connsiteX0" fmla="*/ 169 w 9974"/>
              <a:gd name="connsiteY0" fmla="*/ 9919 h 9919"/>
              <a:gd name="connsiteX1" fmla="*/ 0 w 9974"/>
              <a:gd name="connsiteY1" fmla="*/ 1 h 9919"/>
              <a:gd name="connsiteX2" fmla="*/ 9974 w 9974"/>
              <a:gd name="connsiteY2" fmla="*/ 0 h 9919"/>
              <a:gd name="connsiteX3" fmla="*/ 169 w 9974"/>
              <a:gd name="connsiteY3" fmla="*/ 9919 h 9919"/>
              <a:gd name="connsiteX0" fmla="*/ 9 w 10103"/>
              <a:gd name="connsiteY0" fmla="*/ 10253 h 10253"/>
              <a:gd name="connsiteX1" fmla="*/ 103 w 10103"/>
              <a:gd name="connsiteY1" fmla="*/ 1 h 10253"/>
              <a:gd name="connsiteX2" fmla="*/ 10103 w 10103"/>
              <a:gd name="connsiteY2" fmla="*/ 0 h 10253"/>
              <a:gd name="connsiteX3" fmla="*/ 9 w 10103"/>
              <a:gd name="connsiteY3" fmla="*/ 10253 h 10253"/>
            </a:gdLst>
            <a:ahLst/>
            <a:cxnLst>
              <a:cxn ang="0">
                <a:pos x="connsiteX0" y="connsiteY0"/>
              </a:cxn>
              <a:cxn ang="0">
                <a:pos x="connsiteX1" y="connsiteY1"/>
              </a:cxn>
              <a:cxn ang="0">
                <a:pos x="connsiteX2" y="connsiteY2"/>
              </a:cxn>
              <a:cxn ang="0">
                <a:pos x="connsiteX3" y="connsiteY3"/>
              </a:cxn>
            </a:cxnLst>
            <a:rect l="l" t="t" r="r" b="b"/>
            <a:pathLst>
              <a:path w="10103" h="10253">
                <a:moveTo>
                  <a:pt x="9" y="10253"/>
                </a:moveTo>
                <a:cubicBezTo>
                  <a:pt x="-47" y="6920"/>
                  <a:pt x="159" y="3334"/>
                  <a:pt x="103" y="1"/>
                </a:cubicBezTo>
                <a:lnTo>
                  <a:pt x="10103" y="0"/>
                </a:lnTo>
                <a:lnTo>
                  <a:pt x="9" y="10253"/>
                </a:lnTo>
                <a:close/>
              </a:path>
            </a:pathLst>
          </a:custGeom>
          <a:solidFill>
            <a:srgbClr val="AA272F"/>
          </a:solidFill>
          <a:ln>
            <a:noFill/>
          </a:ln>
          <a:effectLst>
            <a:outerShdw blurRad="279400" dist="152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15" name="Flowchart: Data 4"/>
          <p:cNvSpPr/>
          <p:nvPr/>
        </p:nvSpPr>
        <p:spPr>
          <a:xfrm rot="10800000">
            <a:off x="9627066" y="1099644"/>
            <a:ext cx="2622553" cy="575822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411 w 8000"/>
              <a:gd name="connsiteY0" fmla="*/ 9980 h 10000"/>
              <a:gd name="connsiteX1" fmla="*/ 0 w 8000"/>
              <a:gd name="connsiteY1" fmla="*/ 0 h 10000"/>
              <a:gd name="connsiteX2" fmla="*/ 8000 w 8000"/>
              <a:gd name="connsiteY2" fmla="*/ 0 h 10000"/>
              <a:gd name="connsiteX3" fmla="*/ 6000 w 8000"/>
              <a:gd name="connsiteY3" fmla="*/ 10000 h 10000"/>
              <a:gd name="connsiteX4" fmla="*/ 1411 w 8000"/>
              <a:gd name="connsiteY4" fmla="*/ 9980 h 10000"/>
              <a:gd name="connsiteX0" fmla="*/ 0 w 8236"/>
              <a:gd name="connsiteY0" fmla="*/ 9980 h 10000"/>
              <a:gd name="connsiteX1" fmla="*/ 1449 w 8236"/>
              <a:gd name="connsiteY1" fmla="*/ 20 h 10000"/>
              <a:gd name="connsiteX2" fmla="*/ 8236 w 8236"/>
              <a:gd name="connsiteY2" fmla="*/ 0 h 10000"/>
              <a:gd name="connsiteX3" fmla="*/ 5736 w 8236"/>
              <a:gd name="connsiteY3" fmla="*/ 10000 h 10000"/>
              <a:gd name="connsiteX4" fmla="*/ 0 w 8236"/>
              <a:gd name="connsiteY4" fmla="*/ 9980 h 10000"/>
              <a:gd name="connsiteX0" fmla="*/ 0 w 8987"/>
              <a:gd name="connsiteY0" fmla="*/ 10000 h 10000"/>
              <a:gd name="connsiteX1" fmla="*/ 746 w 8987"/>
              <a:gd name="connsiteY1" fmla="*/ 20 h 10000"/>
              <a:gd name="connsiteX2" fmla="*/ 8987 w 8987"/>
              <a:gd name="connsiteY2" fmla="*/ 0 h 10000"/>
              <a:gd name="connsiteX3" fmla="*/ 5952 w 8987"/>
              <a:gd name="connsiteY3" fmla="*/ 10000 h 10000"/>
              <a:gd name="connsiteX4" fmla="*/ 0 w 8987"/>
              <a:gd name="connsiteY4" fmla="*/ 10000 h 10000"/>
              <a:gd name="connsiteX0" fmla="*/ 0 w 9499"/>
              <a:gd name="connsiteY0" fmla="*/ 10000 h 10000"/>
              <a:gd name="connsiteX1" fmla="*/ 329 w 9499"/>
              <a:gd name="connsiteY1" fmla="*/ 20 h 10000"/>
              <a:gd name="connsiteX2" fmla="*/ 9499 w 9499"/>
              <a:gd name="connsiteY2" fmla="*/ 0 h 10000"/>
              <a:gd name="connsiteX3" fmla="*/ 6122 w 9499"/>
              <a:gd name="connsiteY3" fmla="*/ 10000 h 10000"/>
              <a:gd name="connsiteX4" fmla="*/ 0 w 9499"/>
              <a:gd name="connsiteY4" fmla="*/ 10000 h 10000"/>
              <a:gd name="connsiteX0" fmla="*/ 249 w 9722"/>
              <a:gd name="connsiteY0" fmla="*/ 10020 h 10020"/>
              <a:gd name="connsiteX1" fmla="*/ 68 w 9722"/>
              <a:gd name="connsiteY1" fmla="*/ 20 h 10020"/>
              <a:gd name="connsiteX2" fmla="*/ 9722 w 9722"/>
              <a:gd name="connsiteY2" fmla="*/ 0 h 10020"/>
              <a:gd name="connsiteX3" fmla="*/ 6167 w 9722"/>
              <a:gd name="connsiteY3" fmla="*/ 10000 h 10020"/>
              <a:gd name="connsiteX4" fmla="*/ 249 w 9722"/>
              <a:gd name="connsiteY4" fmla="*/ 10020 h 10020"/>
              <a:gd name="connsiteX0" fmla="*/ 51 w 10021"/>
              <a:gd name="connsiteY0" fmla="*/ 10000 h 10000"/>
              <a:gd name="connsiteX1" fmla="*/ 91 w 10021"/>
              <a:gd name="connsiteY1" fmla="*/ 20 h 10000"/>
              <a:gd name="connsiteX2" fmla="*/ 10021 w 10021"/>
              <a:gd name="connsiteY2" fmla="*/ 0 h 10000"/>
              <a:gd name="connsiteX3" fmla="*/ 6364 w 10021"/>
              <a:gd name="connsiteY3" fmla="*/ 9980 h 10000"/>
              <a:gd name="connsiteX4" fmla="*/ 51 w 10021"/>
              <a:gd name="connsiteY4" fmla="*/ 10000 h 10000"/>
              <a:gd name="connsiteX0" fmla="*/ 51 w 10021"/>
              <a:gd name="connsiteY0" fmla="*/ 10000 h 10000"/>
              <a:gd name="connsiteX1" fmla="*/ 91 w 10021"/>
              <a:gd name="connsiteY1" fmla="*/ 20 h 10000"/>
              <a:gd name="connsiteX2" fmla="*/ 10021 w 10021"/>
              <a:gd name="connsiteY2" fmla="*/ 0 h 10000"/>
              <a:gd name="connsiteX3" fmla="*/ 216 w 10021"/>
              <a:gd name="connsiteY3" fmla="*/ 9919 h 10000"/>
              <a:gd name="connsiteX4" fmla="*/ 51 w 10021"/>
              <a:gd name="connsiteY4" fmla="*/ 10000 h 10000"/>
              <a:gd name="connsiteX0" fmla="*/ 0 w 10533"/>
              <a:gd name="connsiteY0" fmla="*/ 10000 h 10000"/>
              <a:gd name="connsiteX1" fmla="*/ 603 w 10533"/>
              <a:gd name="connsiteY1" fmla="*/ 20 h 10000"/>
              <a:gd name="connsiteX2" fmla="*/ 10533 w 10533"/>
              <a:gd name="connsiteY2" fmla="*/ 0 h 10000"/>
              <a:gd name="connsiteX3" fmla="*/ 728 w 10533"/>
              <a:gd name="connsiteY3" fmla="*/ 9919 h 10000"/>
              <a:gd name="connsiteX4" fmla="*/ 0 w 10533"/>
              <a:gd name="connsiteY4" fmla="*/ 10000 h 10000"/>
              <a:gd name="connsiteX0" fmla="*/ 0 w 10533"/>
              <a:gd name="connsiteY0" fmla="*/ 10000 h 10046"/>
              <a:gd name="connsiteX1" fmla="*/ 603 w 10533"/>
              <a:gd name="connsiteY1" fmla="*/ 20 h 10046"/>
              <a:gd name="connsiteX2" fmla="*/ 10533 w 10533"/>
              <a:gd name="connsiteY2" fmla="*/ 0 h 10046"/>
              <a:gd name="connsiteX3" fmla="*/ 728 w 10533"/>
              <a:gd name="connsiteY3" fmla="*/ 10046 h 10046"/>
              <a:gd name="connsiteX4" fmla="*/ 0 w 10533"/>
              <a:gd name="connsiteY4" fmla="*/ 10000 h 10046"/>
              <a:gd name="connsiteX0" fmla="*/ 0 w 10627"/>
              <a:gd name="connsiteY0" fmla="*/ 10063 h 10063"/>
              <a:gd name="connsiteX1" fmla="*/ 697 w 10627"/>
              <a:gd name="connsiteY1" fmla="*/ 20 h 10063"/>
              <a:gd name="connsiteX2" fmla="*/ 10627 w 10627"/>
              <a:gd name="connsiteY2" fmla="*/ 0 h 10063"/>
              <a:gd name="connsiteX3" fmla="*/ 822 w 10627"/>
              <a:gd name="connsiteY3" fmla="*/ 10046 h 10063"/>
              <a:gd name="connsiteX4" fmla="*/ 0 w 10627"/>
              <a:gd name="connsiteY4" fmla="*/ 10063 h 10063"/>
              <a:gd name="connsiteX0" fmla="*/ 0 w 10627"/>
              <a:gd name="connsiteY0" fmla="*/ 10063 h 10063"/>
              <a:gd name="connsiteX1" fmla="*/ 697 w 10627"/>
              <a:gd name="connsiteY1" fmla="*/ 20 h 10063"/>
              <a:gd name="connsiteX2" fmla="*/ 10627 w 10627"/>
              <a:gd name="connsiteY2" fmla="*/ 0 h 10063"/>
              <a:gd name="connsiteX3" fmla="*/ 775 w 10627"/>
              <a:gd name="connsiteY3" fmla="*/ 9898 h 10063"/>
              <a:gd name="connsiteX4" fmla="*/ 0 w 10627"/>
              <a:gd name="connsiteY4" fmla="*/ 10063 h 10063"/>
              <a:gd name="connsiteX0" fmla="*/ 0 w 11190"/>
              <a:gd name="connsiteY0" fmla="*/ 11142 h 11142"/>
              <a:gd name="connsiteX1" fmla="*/ 1260 w 11190"/>
              <a:gd name="connsiteY1" fmla="*/ 20 h 11142"/>
              <a:gd name="connsiteX2" fmla="*/ 11190 w 11190"/>
              <a:gd name="connsiteY2" fmla="*/ 0 h 11142"/>
              <a:gd name="connsiteX3" fmla="*/ 1338 w 11190"/>
              <a:gd name="connsiteY3" fmla="*/ 9898 h 11142"/>
              <a:gd name="connsiteX4" fmla="*/ 0 w 11190"/>
              <a:gd name="connsiteY4" fmla="*/ 11142 h 11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0" h="11142">
                <a:moveTo>
                  <a:pt x="0" y="11142"/>
                </a:moveTo>
                <a:cubicBezTo>
                  <a:pt x="300" y="7822"/>
                  <a:pt x="961" y="3340"/>
                  <a:pt x="1260" y="20"/>
                </a:cubicBezTo>
                <a:lnTo>
                  <a:pt x="11190" y="0"/>
                </a:lnTo>
                <a:lnTo>
                  <a:pt x="1338" y="9898"/>
                </a:lnTo>
                <a:lnTo>
                  <a:pt x="0" y="11142"/>
                </a:lnTo>
                <a:close/>
              </a:path>
            </a:pathLst>
          </a:custGeom>
          <a:solidFill>
            <a:srgbClr val="404043"/>
          </a:solidFill>
          <a:ln>
            <a:noFill/>
          </a:ln>
          <a:effectLst>
            <a:outerShdw blurRad="203200" dist="1270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14" name="Flowchart: Data 4"/>
          <p:cNvSpPr/>
          <p:nvPr/>
        </p:nvSpPr>
        <p:spPr>
          <a:xfrm rot="10800000">
            <a:off x="9753322" y="1232139"/>
            <a:ext cx="2496195" cy="562586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411 w 8000"/>
              <a:gd name="connsiteY0" fmla="*/ 9980 h 10000"/>
              <a:gd name="connsiteX1" fmla="*/ 0 w 8000"/>
              <a:gd name="connsiteY1" fmla="*/ 0 h 10000"/>
              <a:gd name="connsiteX2" fmla="*/ 8000 w 8000"/>
              <a:gd name="connsiteY2" fmla="*/ 0 h 10000"/>
              <a:gd name="connsiteX3" fmla="*/ 6000 w 8000"/>
              <a:gd name="connsiteY3" fmla="*/ 10000 h 10000"/>
              <a:gd name="connsiteX4" fmla="*/ 1411 w 8000"/>
              <a:gd name="connsiteY4" fmla="*/ 9980 h 10000"/>
              <a:gd name="connsiteX0" fmla="*/ 0 w 8236"/>
              <a:gd name="connsiteY0" fmla="*/ 9980 h 10000"/>
              <a:gd name="connsiteX1" fmla="*/ 1449 w 8236"/>
              <a:gd name="connsiteY1" fmla="*/ 20 h 10000"/>
              <a:gd name="connsiteX2" fmla="*/ 8236 w 8236"/>
              <a:gd name="connsiteY2" fmla="*/ 0 h 10000"/>
              <a:gd name="connsiteX3" fmla="*/ 5736 w 8236"/>
              <a:gd name="connsiteY3" fmla="*/ 10000 h 10000"/>
              <a:gd name="connsiteX4" fmla="*/ 0 w 8236"/>
              <a:gd name="connsiteY4" fmla="*/ 9980 h 10000"/>
              <a:gd name="connsiteX0" fmla="*/ 0 w 8987"/>
              <a:gd name="connsiteY0" fmla="*/ 10000 h 10000"/>
              <a:gd name="connsiteX1" fmla="*/ 746 w 8987"/>
              <a:gd name="connsiteY1" fmla="*/ 20 h 10000"/>
              <a:gd name="connsiteX2" fmla="*/ 8987 w 8987"/>
              <a:gd name="connsiteY2" fmla="*/ 0 h 10000"/>
              <a:gd name="connsiteX3" fmla="*/ 5952 w 8987"/>
              <a:gd name="connsiteY3" fmla="*/ 10000 h 10000"/>
              <a:gd name="connsiteX4" fmla="*/ 0 w 8987"/>
              <a:gd name="connsiteY4" fmla="*/ 10000 h 10000"/>
              <a:gd name="connsiteX0" fmla="*/ 0 w 9499"/>
              <a:gd name="connsiteY0" fmla="*/ 10000 h 10000"/>
              <a:gd name="connsiteX1" fmla="*/ 329 w 9499"/>
              <a:gd name="connsiteY1" fmla="*/ 20 h 10000"/>
              <a:gd name="connsiteX2" fmla="*/ 9499 w 9499"/>
              <a:gd name="connsiteY2" fmla="*/ 0 h 10000"/>
              <a:gd name="connsiteX3" fmla="*/ 6122 w 9499"/>
              <a:gd name="connsiteY3" fmla="*/ 10000 h 10000"/>
              <a:gd name="connsiteX4" fmla="*/ 0 w 9499"/>
              <a:gd name="connsiteY4" fmla="*/ 10000 h 10000"/>
              <a:gd name="connsiteX0" fmla="*/ 249 w 9722"/>
              <a:gd name="connsiteY0" fmla="*/ 10020 h 10020"/>
              <a:gd name="connsiteX1" fmla="*/ 68 w 9722"/>
              <a:gd name="connsiteY1" fmla="*/ 20 h 10020"/>
              <a:gd name="connsiteX2" fmla="*/ 9722 w 9722"/>
              <a:gd name="connsiteY2" fmla="*/ 0 h 10020"/>
              <a:gd name="connsiteX3" fmla="*/ 6167 w 9722"/>
              <a:gd name="connsiteY3" fmla="*/ 10000 h 10020"/>
              <a:gd name="connsiteX4" fmla="*/ 249 w 9722"/>
              <a:gd name="connsiteY4" fmla="*/ 10020 h 10020"/>
              <a:gd name="connsiteX0" fmla="*/ 51 w 10021"/>
              <a:gd name="connsiteY0" fmla="*/ 10000 h 10000"/>
              <a:gd name="connsiteX1" fmla="*/ 91 w 10021"/>
              <a:gd name="connsiteY1" fmla="*/ 20 h 10000"/>
              <a:gd name="connsiteX2" fmla="*/ 10021 w 10021"/>
              <a:gd name="connsiteY2" fmla="*/ 0 h 10000"/>
              <a:gd name="connsiteX3" fmla="*/ 6364 w 10021"/>
              <a:gd name="connsiteY3" fmla="*/ 9980 h 10000"/>
              <a:gd name="connsiteX4" fmla="*/ 51 w 10021"/>
              <a:gd name="connsiteY4" fmla="*/ 10000 h 10000"/>
              <a:gd name="connsiteX0" fmla="*/ 51 w 10021"/>
              <a:gd name="connsiteY0" fmla="*/ 10000 h 10000"/>
              <a:gd name="connsiteX1" fmla="*/ 91 w 10021"/>
              <a:gd name="connsiteY1" fmla="*/ 20 h 10000"/>
              <a:gd name="connsiteX2" fmla="*/ 10021 w 10021"/>
              <a:gd name="connsiteY2" fmla="*/ 0 h 10000"/>
              <a:gd name="connsiteX3" fmla="*/ 216 w 10021"/>
              <a:gd name="connsiteY3" fmla="*/ 9919 h 10000"/>
              <a:gd name="connsiteX4" fmla="*/ 51 w 10021"/>
              <a:gd name="connsiteY4" fmla="*/ 10000 h 10000"/>
              <a:gd name="connsiteX0" fmla="*/ 13 w 10027"/>
              <a:gd name="connsiteY0" fmla="*/ 10039 h 10039"/>
              <a:gd name="connsiteX1" fmla="*/ 97 w 10027"/>
              <a:gd name="connsiteY1" fmla="*/ 20 h 10039"/>
              <a:gd name="connsiteX2" fmla="*/ 10027 w 10027"/>
              <a:gd name="connsiteY2" fmla="*/ 0 h 10039"/>
              <a:gd name="connsiteX3" fmla="*/ 222 w 10027"/>
              <a:gd name="connsiteY3" fmla="*/ 9919 h 10039"/>
              <a:gd name="connsiteX4" fmla="*/ 13 w 10027"/>
              <a:gd name="connsiteY4" fmla="*/ 10039 h 10039"/>
              <a:gd name="connsiteX0" fmla="*/ 0 w 10014"/>
              <a:gd name="connsiteY0" fmla="*/ 10068 h 10068"/>
              <a:gd name="connsiteX1" fmla="*/ 121 w 10014"/>
              <a:gd name="connsiteY1" fmla="*/ 0 h 10068"/>
              <a:gd name="connsiteX2" fmla="*/ 10014 w 10014"/>
              <a:gd name="connsiteY2" fmla="*/ 29 h 10068"/>
              <a:gd name="connsiteX3" fmla="*/ 209 w 10014"/>
              <a:gd name="connsiteY3" fmla="*/ 9948 h 10068"/>
              <a:gd name="connsiteX4" fmla="*/ 0 w 10014"/>
              <a:gd name="connsiteY4" fmla="*/ 10068 h 10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4" h="10068">
                <a:moveTo>
                  <a:pt x="0" y="10068"/>
                </a:moveTo>
                <a:cubicBezTo>
                  <a:pt x="300" y="6748"/>
                  <a:pt x="-178" y="3320"/>
                  <a:pt x="121" y="0"/>
                </a:cubicBezTo>
                <a:lnTo>
                  <a:pt x="10014" y="29"/>
                </a:lnTo>
                <a:lnTo>
                  <a:pt x="209" y="9948"/>
                </a:lnTo>
                <a:lnTo>
                  <a:pt x="0" y="10068"/>
                </a:lnTo>
                <a:close/>
              </a:path>
            </a:pathLst>
          </a:custGeom>
          <a:solidFill>
            <a:srgbClr val="AA272F"/>
          </a:solidFill>
          <a:ln>
            <a:noFill/>
          </a:ln>
          <a:effectLst>
            <a:outerShdw blurRad="2921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20" name="Title 1">
            <a:extLst>
              <a:ext uri="{FF2B5EF4-FFF2-40B4-BE49-F238E27FC236}">
                <a16:creationId xmlns:a16="http://schemas.microsoft.com/office/drawing/2014/main" id="{88661CFF-49FB-654B-AF34-AC27AF7080C7}"/>
              </a:ext>
            </a:extLst>
          </p:cNvPr>
          <p:cNvSpPr txBox="1">
            <a:spLocks/>
          </p:cNvSpPr>
          <p:nvPr/>
        </p:nvSpPr>
        <p:spPr>
          <a:xfrm>
            <a:off x="1910313" y="298639"/>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a:latin typeface="Avenir Next" panose="020B0503020202020204" pitchFamily="34" charset="0"/>
              </a:rPr>
              <a:t>Case Study #1</a:t>
            </a:r>
          </a:p>
        </p:txBody>
      </p:sp>
      <p:pic>
        <p:nvPicPr>
          <p:cNvPr id="23" name="Picture Placeholder 22">
            <a:extLst>
              <a:ext uri="{FF2B5EF4-FFF2-40B4-BE49-F238E27FC236}">
                <a16:creationId xmlns:a16="http://schemas.microsoft.com/office/drawing/2014/main" id="{285C29CE-C573-3E44-B7A6-FF215AC1BB4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397729" y="2765143"/>
            <a:ext cx="2993670" cy="22477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Placeholder 23">
            <a:extLst>
              <a:ext uri="{FF2B5EF4-FFF2-40B4-BE49-F238E27FC236}">
                <a16:creationId xmlns:a16="http://schemas.microsoft.com/office/drawing/2014/main" id="{F6CC25F7-F433-D347-835C-E9305F40BD4C}"/>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tretch>
            <a:fillRect/>
          </a:stretch>
        </p:blipFill>
        <p:spPr>
          <a:xfrm>
            <a:off x="6923221" y="2820493"/>
            <a:ext cx="2835279" cy="21370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itle 1">
            <a:extLst>
              <a:ext uri="{FF2B5EF4-FFF2-40B4-BE49-F238E27FC236}">
                <a16:creationId xmlns:a16="http://schemas.microsoft.com/office/drawing/2014/main" id="{E7CAC67A-0B18-3140-A531-15E1480FAC7A}"/>
              </a:ext>
            </a:extLst>
          </p:cNvPr>
          <p:cNvSpPr txBox="1">
            <a:spLocks/>
          </p:cNvSpPr>
          <p:nvPr/>
        </p:nvSpPr>
        <p:spPr>
          <a:xfrm>
            <a:off x="-22136" y="1099193"/>
            <a:ext cx="12214136"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40000"/>
              </a:lnSpc>
              <a:buClr>
                <a:schemeClr val="tx1"/>
              </a:buClr>
            </a:pPr>
            <a:r>
              <a:rPr lang="en-US" altLang="en-US" sz="2400" b="1">
                <a:latin typeface="Arial" panose="020B0604020202020204" pitchFamily="34" charset="0"/>
                <a:cs typeface="Arial" panose="020B0604020202020204" pitchFamily="34" charset="0"/>
              </a:rPr>
              <a:t>PVC Membrane Restoration</a:t>
            </a:r>
          </a:p>
        </p:txBody>
      </p:sp>
    </p:spTree>
    <p:extLst>
      <p:ext uri="{BB962C8B-B14F-4D97-AF65-F5344CB8AC3E}">
        <p14:creationId xmlns:p14="http://schemas.microsoft.com/office/powerpoint/2010/main" val="2176540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lowchart: Data 2"/>
          <p:cNvSpPr/>
          <p:nvPr/>
        </p:nvSpPr>
        <p:spPr>
          <a:xfrm>
            <a:off x="-22035" y="-27383"/>
            <a:ext cx="1911096" cy="122413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81 h 10081"/>
              <a:gd name="connsiteX1" fmla="*/ 38 w 10000"/>
              <a:gd name="connsiteY1" fmla="*/ 0 h 10081"/>
              <a:gd name="connsiteX2" fmla="*/ 10000 w 10000"/>
              <a:gd name="connsiteY2" fmla="*/ 81 h 10081"/>
              <a:gd name="connsiteX3" fmla="*/ 8000 w 10000"/>
              <a:gd name="connsiteY3" fmla="*/ 10081 h 10081"/>
              <a:gd name="connsiteX4" fmla="*/ 0 w 10000"/>
              <a:gd name="connsiteY4" fmla="*/ 10081 h 10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81">
                <a:moveTo>
                  <a:pt x="0" y="10081"/>
                </a:moveTo>
                <a:cubicBezTo>
                  <a:pt x="13" y="6721"/>
                  <a:pt x="25" y="3360"/>
                  <a:pt x="38" y="0"/>
                </a:cubicBezTo>
                <a:lnTo>
                  <a:pt x="10000" y="81"/>
                </a:lnTo>
                <a:lnTo>
                  <a:pt x="8000" y="10081"/>
                </a:lnTo>
                <a:lnTo>
                  <a:pt x="0" y="10081"/>
                </a:lnTo>
                <a:close/>
              </a:path>
            </a:pathLst>
          </a:custGeom>
          <a:solidFill>
            <a:srgbClr val="AA272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17" name="Flowchart: Data 16"/>
          <p:cNvSpPr/>
          <p:nvPr/>
        </p:nvSpPr>
        <p:spPr>
          <a:xfrm rot="10800000" flipH="1">
            <a:off x="304383" y="1204544"/>
            <a:ext cx="3603047" cy="355191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334"/>
              <a:gd name="connsiteY0" fmla="*/ 26844 h 26844"/>
              <a:gd name="connsiteX1" fmla="*/ 2000 w 13334"/>
              <a:gd name="connsiteY1" fmla="*/ 16844 h 26844"/>
              <a:gd name="connsiteX2" fmla="*/ 13334 w 13334"/>
              <a:gd name="connsiteY2" fmla="*/ 0 h 26844"/>
              <a:gd name="connsiteX3" fmla="*/ 8000 w 13334"/>
              <a:gd name="connsiteY3" fmla="*/ 26844 h 26844"/>
              <a:gd name="connsiteX4" fmla="*/ 0 w 13334"/>
              <a:gd name="connsiteY4" fmla="*/ 26844 h 26844"/>
              <a:gd name="connsiteX0" fmla="*/ 0 w 13334"/>
              <a:gd name="connsiteY0" fmla="*/ 26844 h 26844"/>
              <a:gd name="connsiteX1" fmla="*/ 5253 w 13334"/>
              <a:gd name="connsiteY1" fmla="*/ 245 h 26844"/>
              <a:gd name="connsiteX2" fmla="*/ 13334 w 13334"/>
              <a:gd name="connsiteY2" fmla="*/ 0 h 26844"/>
              <a:gd name="connsiteX3" fmla="*/ 8000 w 13334"/>
              <a:gd name="connsiteY3" fmla="*/ 26844 h 26844"/>
              <a:gd name="connsiteX4" fmla="*/ 0 w 13334"/>
              <a:gd name="connsiteY4" fmla="*/ 26844 h 26844"/>
              <a:gd name="connsiteX0" fmla="*/ 0 w 13294"/>
              <a:gd name="connsiteY0" fmla="*/ 26680 h 26680"/>
              <a:gd name="connsiteX1" fmla="*/ 5253 w 13294"/>
              <a:gd name="connsiteY1" fmla="*/ 81 h 26680"/>
              <a:gd name="connsiteX2" fmla="*/ 13294 w 13294"/>
              <a:gd name="connsiteY2" fmla="*/ 0 h 26680"/>
              <a:gd name="connsiteX3" fmla="*/ 8000 w 13294"/>
              <a:gd name="connsiteY3" fmla="*/ 26680 h 26680"/>
              <a:gd name="connsiteX4" fmla="*/ 0 w 13294"/>
              <a:gd name="connsiteY4" fmla="*/ 26680 h 26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94" h="26680">
                <a:moveTo>
                  <a:pt x="0" y="26680"/>
                </a:moveTo>
                <a:lnTo>
                  <a:pt x="5253" y="81"/>
                </a:lnTo>
                <a:lnTo>
                  <a:pt x="13294" y="0"/>
                </a:lnTo>
                <a:lnTo>
                  <a:pt x="8000" y="26680"/>
                </a:lnTo>
                <a:lnTo>
                  <a:pt x="0" y="26680"/>
                </a:lnTo>
                <a:close/>
              </a:path>
            </a:pathLst>
          </a:cu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16" name="Flowchart: Data 15"/>
          <p:cNvSpPr/>
          <p:nvPr/>
        </p:nvSpPr>
        <p:spPr>
          <a:xfrm flipH="1">
            <a:off x="8327200" y="2323020"/>
            <a:ext cx="3652861" cy="453498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2448"/>
              <a:gd name="connsiteY0" fmla="*/ 22054 h 22054"/>
              <a:gd name="connsiteX1" fmla="*/ 2000 w 12448"/>
              <a:gd name="connsiteY1" fmla="*/ 12054 h 22054"/>
              <a:gd name="connsiteX2" fmla="*/ 12448 w 12448"/>
              <a:gd name="connsiteY2" fmla="*/ 0 h 22054"/>
              <a:gd name="connsiteX3" fmla="*/ 8000 w 12448"/>
              <a:gd name="connsiteY3" fmla="*/ 22054 h 22054"/>
              <a:gd name="connsiteX4" fmla="*/ 0 w 12448"/>
              <a:gd name="connsiteY4" fmla="*/ 22054 h 22054"/>
              <a:gd name="connsiteX0" fmla="*/ 0 w 12448"/>
              <a:gd name="connsiteY0" fmla="*/ 22054 h 22054"/>
              <a:gd name="connsiteX1" fmla="*/ 4411 w 12448"/>
              <a:gd name="connsiteY1" fmla="*/ 101 h 22054"/>
              <a:gd name="connsiteX2" fmla="*/ 12448 w 12448"/>
              <a:gd name="connsiteY2" fmla="*/ 0 h 22054"/>
              <a:gd name="connsiteX3" fmla="*/ 8000 w 12448"/>
              <a:gd name="connsiteY3" fmla="*/ 22054 h 22054"/>
              <a:gd name="connsiteX4" fmla="*/ 0 w 12448"/>
              <a:gd name="connsiteY4" fmla="*/ 22054 h 2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8" h="22054">
                <a:moveTo>
                  <a:pt x="0" y="22054"/>
                </a:moveTo>
                <a:lnTo>
                  <a:pt x="4411" y="101"/>
                </a:lnTo>
                <a:lnTo>
                  <a:pt x="12448" y="0"/>
                </a:lnTo>
                <a:lnTo>
                  <a:pt x="8000" y="22054"/>
                </a:lnTo>
                <a:lnTo>
                  <a:pt x="0" y="22054"/>
                </a:lnTo>
                <a:close/>
              </a:path>
            </a:pathLst>
          </a:cu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22" name="Rectangle 21"/>
          <p:cNvSpPr/>
          <p:nvPr/>
        </p:nvSpPr>
        <p:spPr>
          <a:xfrm>
            <a:off x="0" y="2405138"/>
            <a:ext cx="12192000" cy="3559706"/>
          </a:xfrm>
          <a:prstGeom prst="rect">
            <a:avLst/>
          </a:prstGeom>
          <a:solidFill>
            <a:srgbClr val="40404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19" name="Flowchart: Data 4"/>
          <p:cNvSpPr/>
          <p:nvPr/>
        </p:nvSpPr>
        <p:spPr>
          <a:xfrm>
            <a:off x="-43388" y="1181002"/>
            <a:ext cx="2511831" cy="574013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411 w 8000"/>
              <a:gd name="connsiteY0" fmla="*/ 9980 h 10000"/>
              <a:gd name="connsiteX1" fmla="*/ 0 w 8000"/>
              <a:gd name="connsiteY1" fmla="*/ 0 h 10000"/>
              <a:gd name="connsiteX2" fmla="*/ 8000 w 8000"/>
              <a:gd name="connsiteY2" fmla="*/ 0 h 10000"/>
              <a:gd name="connsiteX3" fmla="*/ 6000 w 8000"/>
              <a:gd name="connsiteY3" fmla="*/ 10000 h 10000"/>
              <a:gd name="connsiteX4" fmla="*/ 1411 w 8000"/>
              <a:gd name="connsiteY4" fmla="*/ 9980 h 10000"/>
              <a:gd name="connsiteX0" fmla="*/ 0 w 8236"/>
              <a:gd name="connsiteY0" fmla="*/ 9980 h 10000"/>
              <a:gd name="connsiteX1" fmla="*/ 1449 w 8236"/>
              <a:gd name="connsiteY1" fmla="*/ 20 h 10000"/>
              <a:gd name="connsiteX2" fmla="*/ 8236 w 8236"/>
              <a:gd name="connsiteY2" fmla="*/ 0 h 10000"/>
              <a:gd name="connsiteX3" fmla="*/ 5736 w 8236"/>
              <a:gd name="connsiteY3" fmla="*/ 10000 h 10000"/>
              <a:gd name="connsiteX4" fmla="*/ 0 w 8236"/>
              <a:gd name="connsiteY4" fmla="*/ 9980 h 10000"/>
              <a:gd name="connsiteX0" fmla="*/ 0 w 8987"/>
              <a:gd name="connsiteY0" fmla="*/ 10000 h 10000"/>
              <a:gd name="connsiteX1" fmla="*/ 746 w 8987"/>
              <a:gd name="connsiteY1" fmla="*/ 20 h 10000"/>
              <a:gd name="connsiteX2" fmla="*/ 8987 w 8987"/>
              <a:gd name="connsiteY2" fmla="*/ 0 h 10000"/>
              <a:gd name="connsiteX3" fmla="*/ 5952 w 8987"/>
              <a:gd name="connsiteY3" fmla="*/ 10000 h 10000"/>
              <a:gd name="connsiteX4" fmla="*/ 0 w 8987"/>
              <a:gd name="connsiteY4" fmla="*/ 10000 h 10000"/>
              <a:gd name="connsiteX0" fmla="*/ 0 w 9499"/>
              <a:gd name="connsiteY0" fmla="*/ 10000 h 10000"/>
              <a:gd name="connsiteX1" fmla="*/ 329 w 9499"/>
              <a:gd name="connsiteY1" fmla="*/ 20 h 10000"/>
              <a:gd name="connsiteX2" fmla="*/ 9499 w 9499"/>
              <a:gd name="connsiteY2" fmla="*/ 0 h 10000"/>
              <a:gd name="connsiteX3" fmla="*/ 6122 w 9499"/>
              <a:gd name="connsiteY3" fmla="*/ 10000 h 10000"/>
              <a:gd name="connsiteX4" fmla="*/ 0 w 9499"/>
              <a:gd name="connsiteY4" fmla="*/ 10000 h 10000"/>
              <a:gd name="connsiteX0" fmla="*/ 249 w 9722"/>
              <a:gd name="connsiteY0" fmla="*/ 10020 h 10020"/>
              <a:gd name="connsiteX1" fmla="*/ 68 w 9722"/>
              <a:gd name="connsiteY1" fmla="*/ 20 h 10020"/>
              <a:gd name="connsiteX2" fmla="*/ 9722 w 9722"/>
              <a:gd name="connsiteY2" fmla="*/ 0 h 10020"/>
              <a:gd name="connsiteX3" fmla="*/ 6167 w 9722"/>
              <a:gd name="connsiteY3" fmla="*/ 10000 h 10020"/>
              <a:gd name="connsiteX4" fmla="*/ 249 w 9722"/>
              <a:gd name="connsiteY4" fmla="*/ 10020 h 10020"/>
              <a:gd name="connsiteX0" fmla="*/ 51 w 10021"/>
              <a:gd name="connsiteY0" fmla="*/ 10000 h 10000"/>
              <a:gd name="connsiteX1" fmla="*/ 91 w 10021"/>
              <a:gd name="connsiteY1" fmla="*/ 20 h 10000"/>
              <a:gd name="connsiteX2" fmla="*/ 10021 w 10021"/>
              <a:gd name="connsiteY2" fmla="*/ 0 h 10000"/>
              <a:gd name="connsiteX3" fmla="*/ 6364 w 10021"/>
              <a:gd name="connsiteY3" fmla="*/ 9980 h 10000"/>
              <a:gd name="connsiteX4" fmla="*/ 51 w 10021"/>
              <a:gd name="connsiteY4" fmla="*/ 10000 h 10000"/>
              <a:gd name="connsiteX0" fmla="*/ 51 w 10021"/>
              <a:gd name="connsiteY0" fmla="*/ 10000 h 10000"/>
              <a:gd name="connsiteX1" fmla="*/ 91 w 10021"/>
              <a:gd name="connsiteY1" fmla="*/ 20 h 10000"/>
              <a:gd name="connsiteX2" fmla="*/ 10021 w 10021"/>
              <a:gd name="connsiteY2" fmla="*/ 0 h 10000"/>
              <a:gd name="connsiteX3" fmla="*/ 216 w 10021"/>
              <a:gd name="connsiteY3" fmla="*/ 9919 h 10000"/>
              <a:gd name="connsiteX4" fmla="*/ 51 w 10021"/>
              <a:gd name="connsiteY4" fmla="*/ 10000 h 10000"/>
              <a:gd name="connsiteX0" fmla="*/ 13 w 10027"/>
              <a:gd name="connsiteY0" fmla="*/ 10039 h 10039"/>
              <a:gd name="connsiteX1" fmla="*/ 97 w 10027"/>
              <a:gd name="connsiteY1" fmla="*/ 20 h 10039"/>
              <a:gd name="connsiteX2" fmla="*/ 10027 w 10027"/>
              <a:gd name="connsiteY2" fmla="*/ 0 h 10039"/>
              <a:gd name="connsiteX3" fmla="*/ 222 w 10027"/>
              <a:gd name="connsiteY3" fmla="*/ 9919 h 10039"/>
              <a:gd name="connsiteX4" fmla="*/ 13 w 10027"/>
              <a:gd name="connsiteY4" fmla="*/ 10039 h 10039"/>
              <a:gd name="connsiteX0" fmla="*/ 51 w 10065"/>
              <a:gd name="connsiteY0" fmla="*/ 10039 h 10039"/>
              <a:gd name="connsiteX1" fmla="*/ 91 w 10065"/>
              <a:gd name="connsiteY1" fmla="*/ 1 h 10039"/>
              <a:gd name="connsiteX2" fmla="*/ 10065 w 10065"/>
              <a:gd name="connsiteY2" fmla="*/ 0 h 10039"/>
              <a:gd name="connsiteX3" fmla="*/ 260 w 10065"/>
              <a:gd name="connsiteY3" fmla="*/ 9919 h 10039"/>
              <a:gd name="connsiteX4" fmla="*/ 51 w 10065"/>
              <a:gd name="connsiteY4" fmla="*/ 10039 h 10039"/>
              <a:gd name="connsiteX0" fmla="*/ 51 w 10065"/>
              <a:gd name="connsiteY0" fmla="*/ 10039 h 10039"/>
              <a:gd name="connsiteX1" fmla="*/ 91 w 10065"/>
              <a:gd name="connsiteY1" fmla="*/ 1 h 10039"/>
              <a:gd name="connsiteX2" fmla="*/ 10065 w 10065"/>
              <a:gd name="connsiteY2" fmla="*/ 0 h 10039"/>
              <a:gd name="connsiteX3" fmla="*/ 260 w 10065"/>
              <a:gd name="connsiteY3" fmla="*/ 9919 h 10039"/>
              <a:gd name="connsiteX4" fmla="*/ 51 w 10065"/>
              <a:gd name="connsiteY4" fmla="*/ 10039 h 10039"/>
              <a:gd name="connsiteX0" fmla="*/ 0 w 10014"/>
              <a:gd name="connsiteY0" fmla="*/ 10039 h 10039"/>
              <a:gd name="connsiteX1" fmla="*/ 40 w 10014"/>
              <a:gd name="connsiteY1" fmla="*/ 1 h 10039"/>
              <a:gd name="connsiteX2" fmla="*/ 10014 w 10014"/>
              <a:gd name="connsiteY2" fmla="*/ 0 h 10039"/>
              <a:gd name="connsiteX3" fmla="*/ 209 w 10014"/>
              <a:gd name="connsiteY3" fmla="*/ 9919 h 10039"/>
              <a:gd name="connsiteX4" fmla="*/ 0 w 10014"/>
              <a:gd name="connsiteY4" fmla="*/ 10039 h 10039"/>
              <a:gd name="connsiteX0" fmla="*/ 169 w 9974"/>
              <a:gd name="connsiteY0" fmla="*/ 9919 h 9919"/>
              <a:gd name="connsiteX1" fmla="*/ 0 w 9974"/>
              <a:gd name="connsiteY1" fmla="*/ 1 h 9919"/>
              <a:gd name="connsiteX2" fmla="*/ 9974 w 9974"/>
              <a:gd name="connsiteY2" fmla="*/ 0 h 9919"/>
              <a:gd name="connsiteX3" fmla="*/ 169 w 9974"/>
              <a:gd name="connsiteY3" fmla="*/ 9919 h 9919"/>
              <a:gd name="connsiteX0" fmla="*/ 9 w 10103"/>
              <a:gd name="connsiteY0" fmla="*/ 10253 h 10253"/>
              <a:gd name="connsiteX1" fmla="*/ 103 w 10103"/>
              <a:gd name="connsiteY1" fmla="*/ 1 h 10253"/>
              <a:gd name="connsiteX2" fmla="*/ 10103 w 10103"/>
              <a:gd name="connsiteY2" fmla="*/ 0 h 10253"/>
              <a:gd name="connsiteX3" fmla="*/ 9 w 10103"/>
              <a:gd name="connsiteY3" fmla="*/ 10253 h 10253"/>
            </a:gdLst>
            <a:ahLst/>
            <a:cxnLst>
              <a:cxn ang="0">
                <a:pos x="connsiteX0" y="connsiteY0"/>
              </a:cxn>
              <a:cxn ang="0">
                <a:pos x="connsiteX1" y="connsiteY1"/>
              </a:cxn>
              <a:cxn ang="0">
                <a:pos x="connsiteX2" y="connsiteY2"/>
              </a:cxn>
              <a:cxn ang="0">
                <a:pos x="connsiteX3" y="connsiteY3"/>
              </a:cxn>
            </a:cxnLst>
            <a:rect l="l" t="t" r="r" b="b"/>
            <a:pathLst>
              <a:path w="10103" h="10253">
                <a:moveTo>
                  <a:pt x="9" y="10253"/>
                </a:moveTo>
                <a:cubicBezTo>
                  <a:pt x="-47" y="6920"/>
                  <a:pt x="159" y="3334"/>
                  <a:pt x="103" y="1"/>
                </a:cubicBezTo>
                <a:lnTo>
                  <a:pt x="10103" y="0"/>
                </a:lnTo>
                <a:lnTo>
                  <a:pt x="9" y="10253"/>
                </a:lnTo>
                <a:close/>
              </a:path>
            </a:pathLst>
          </a:custGeom>
          <a:solidFill>
            <a:srgbClr val="AA272F"/>
          </a:solidFill>
          <a:ln>
            <a:noFill/>
          </a:ln>
          <a:effectLst>
            <a:outerShdw blurRad="279400" dist="152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15" name="Flowchart: Data 4"/>
          <p:cNvSpPr/>
          <p:nvPr/>
        </p:nvSpPr>
        <p:spPr>
          <a:xfrm rot="10800000">
            <a:off x="9627066" y="1099644"/>
            <a:ext cx="2622553" cy="575822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411 w 8000"/>
              <a:gd name="connsiteY0" fmla="*/ 9980 h 10000"/>
              <a:gd name="connsiteX1" fmla="*/ 0 w 8000"/>
              <a:gd name="connsiteY1" fmla="*/ 0 h 10000"/>
              <a:gd name="connsiteX2" fmla="*/ 8000 w 8000"/>
              <a:gd name="connsiteY2" fmla="*/ 0 h 10000"/>
              <a:gd name="connsiteX3" fmla="*/ 6000 w 8000"/>
              <a:gd name="connsiteY3" fmla="*/ 10000 h 10000"/>
              <a:gd name="connsiteX4" fmla="*/ 1411 w 8000"/>
              <a:gd name="connsiteY4" fmla="*/ 9980 h 10000"/>
              <a:gd name="connsiteX0" fmla="*/ 0 w 8236"/>
              <a:gd name="connsiteY0" fmla="*/ 9980 h 10000"/>
              <a:gd name="connsiteX1" fmla="*/ 1449 w 8236"/>
              <a:gd name="connsiteY1" fmla="*/ 20 h 10000"/>
              <a:gd name="connsiteX2" fmla="*/ 8236 w 8236"/>
              <a:gd name="connsiteY2" fmla="*/ 0 h 10000"/>
              <a:gd name="connsiteX3" fmla="*/ 5736 w 8236"/>
              <a:gd name="connsiteY3" fmla="*/ 10000 h 10000"/>
              <a:gd name="connsiteX4" fmla="*/ 0 w 8236"/>
              <a:gd name="connsiteY4" fmla="*/ 9980 h 10000"/>
              <a:gd name="connsiteX0" fmla="*/ 0 w 8987"/>
              <a:gd name="connsiteY0" fmla="*/ 10000 h 10000"/>
              <a:gd name="connsiteX1" fmla="*/ 746 w 8987"/>
              <a:gd name="connsiteY1" fmla="*/ 20 h 10000"/>
              <a:gd name="connsiteX2" fmla="*/ 8987 w 8987"/>
              <a:gd name="connsiteY2" fmla="*/ 0 h 10000"/>
              <a:gd name="connsiteX3" fmla="*/ 5952 w 8987"/>
              <a:gd name="connsiteY3" fmla="*/ 10000 h 10000"/>
              <a:gd name="connsiteX4" fmla="*/ 0 w 8987"/>
              <a:gd name="connsiteY4" fmla="*/ 10000 h 10000"/>
              <a:gd name="connsiteX0" fmla="*/ 0 w 9499"/>
              <a:gd name="connsiteY0" fmla="*/ 10000 h 10000"/>
              <a:gd name="connsiteX1" fmla="*/ 329 w 9499"/>
              <a:gd name="connsiteY1" fmla="*/ 20 h 10000"/>
              <a:gd name="connsiteX2" fmla="*/ 9499 w 9499"/>
              <a:gd name="connsiteY2" fmla="*/ 0 h 10000"/>
              <a:gd name="connsiteX3" fmla="*/ 6122 w 9499"/>
              <a:gd name="connsiteY3" fmla="*/ 10000 h 10000"/>
              <a:gd name="connsiteX4" fmla="*/ 0 w 9499"/>
              <a:gd name="connsiteY4" fmla="*/ 10000 h 10000"/>
              <a:gd name="connsiteX0" fmla="*/ 249 w 9722"/>
              <a:gd name="connsiteY0" fmla="*/ 10020 h 10020"/>
              <a:gd name="connsiteX1" fmla="*/ 68 w 9722"/>
              <a:gd name="connsiteY1" fmla="*/ 20 h 10020"/>
              <a:gd name="connsiteX2" fmla="*/ 9722 w 9722"/>
              <a:gd name="connsiteY2" fmla="*/ 0 h 10020"/>
              <a:gd name="connsiteX3" fmla="*/ 6167 w 9722"/>
              <a:gd name="connsiteY3" fmla="*/ 10000 h 10020"/>
              <a:gd name="connsiteX4" fmla="*/ 249 w 9722"/>
              <a:gd name="connsiteY4" fmla="*/ 10020 h 10020"/>
              <a:gd name="connsiteX0" fmla="*/ 51 w 10021"/>
              <a:gd name="connsiteY0" fmla="*/ 10000 h 10000"/>
              <a:gd name="connsiteX1" fmla="*/ 91 w 10021"/>
              <a:gd name="connsiteY1" fmla="*/ 20 h 10000"/>
              <a:gd name="connsiteX2" fmla="*/ 10021 w 10021"/>
              <a:gd name="connsiteY2" fmla="*/ 0 h 10000"/>
              <a:gd name="connsiteX3" fmla="*/ 6364 w 10021"/>
              <a:gd name="connsiteY3" fmla="*/ 9980 h 10000"/>
              <a:gd name="connsiteX4" fmla="*/ 51 w 10021"/>
              <a:gd name="connsiteY4" fmla="*/ 10000 h 10000"/>
              <a:gd name="connsiteX0" fmla="*/ 51 w 10021"/>
              <a:gd name="connsiteY0" fmla="*/ 10000 h 10000"/>
              <a:gd name="connsiteX1" fmla="*/ 91 w 10021"/>
              <a:gd name="connsiteY1" fmla="*/ 20 h 10000"/>
              <a:gd name="connsiteX2" fmla="*/ 10021 w 10021"/>
              <a:gd name="connsiteY2" fmla="*/ 0 h 10000"/>
              <a:gd name="connsiteX3" fmla="*/ 216 w 10021"/>
              <a:gd name="connsiteY3" fmla="*/ 9919 h 10000"/>
              <a:gd name="connsiteX4" fmla="*/ 51 w 10021"/>
              <a:gd name="connsiteY4" fmla="*/ 10000 h 10000"/>
              <a:gd name="connsiteX0" fmla="*/ 0 w 10533"/>
              <a:gd name="connsiteY0" fmla="*/ 10000 h 10000"/>
              <a:gd name="connsiteX1" fmla="*/ 603 w 10533"/>
              <a:gd name="connsiteY1" fmla="*/ 20 h 10000"/>
              <a:gd name="connsiteX2" fmla="*/ 10533 w 10533"/>
              <a:gd name="connsiteY2" fmla="*/ 0 h 10000"/>
              <a:gd name="connsiteX3" fmla="*/ 728 w 10533"/>
              <a:gd name="connsiteY3" fmla="*/ 9919 h 10000"/>
              <a:gd name="connsiteX4" fmla="*/ 0 w 10533"/>
              <a:gd name="connsiteY4" fmla="*/ 10000 h 10000"/>
              <a:gd name="connsiteX0" fmla="*/ 0 w 10533"/>
              <a:gd name="connsiteY0" fmla="*/ 10000 h 10046"/>
              <a:gd name="connsiteX1" fmla="*/ 603 w 10533"/>
              <a:gd name="connsiteY1" fmla="*/ 20 h 10046"/>
              <a:gd name="connsiteX2" fmla="*/ 10533 w 10533"/>
              <a:gd name="connsiteY2" fmla="*/ 0 h 10046"/>
              <a:gd name="connsiteX3" fmla="*/ 728 w 10533"/>
              <a:gd name="connsiteY3" fmla="*/ 10046 h 10046"/>
              <a:gd name="connsiteX4" fmla="*/ 0 w 10533"/>
              <a:gd name="connsiteY4" fmla="*/ 10000 h 10046"/>
              <a:gd name="connsiteX0" fmla="*/ 0 w 10627"/>
              <a:gd name="connsiteY0" fmla="*/ 10063 h 10063"/>
              <a:gd name="connsiteX1" fmla="*/ 697 w 10627"/>
              <a:gd name="connsiteY1" fmla="*/ 20 h 10063"/>
              <a:gd name="connsiteX2" fmla="*/ 10627 w 10627"/>
              <a:gd name="connsiteY2" fmla="*/ 0 h 10063"/>
              <a:gd name="connsiteX3" fmla="*/ 822 w 10627"/>
              <a:gd name="connsiteY3" fmla="*/ 10046 h 10063"/>
              <a:gd name="connsiteX4" fmla="*/ 0 w 10627"/>
              <a:gd name="connsiteY4" fmla="*/ 10063 h 10063"/>
              <a:gd name="connsiteX0" fmla="*/ 0 w 10627"/>
              <a:gd name="connsiteY0" fmla="*/ 10063 h 10063"/>
              <a:gd name="connsiteX1" fmla="*/ 697 w 10627"/>
              <a:gd name="connsiteY1" fmla="*/ 20 h 10063"/>
              <a:gd name="connsiteX2" fmla="*/ 10627 w 10627"/>
              <a:gd name="connsiteY2" fmla="*/ 0 h 10063"/>
              <a:gd name="connsiteX3" fmla="*/ 775 w 10627"/>
              <a:gd name="connsiteY3" fmla="*/ 9898 h 10063"/>
              <a:gd name="connsiteX4" fmla="*/ 0 w 10627"/>
              <a:gd name="connsiteY4" fmla="*/ 10063 h 10063"/>
              <a:gd name="connsiteX0" fmla="*/ 0 w 11190"/>
              <a:gd name="connsiteY0" fmla="*/ 11142 h 11142"/>
              <a:gd name="connsiteX1" fmla="*/ 1260 w 11190"/>
              <a:gd name="connsiteY1" fmla="*/ 20 h 11142"/>
              <a:gd name="connsiteX2" fmla="*/ 11190 w 11190"/>
              <a:gd name="connsiteY2" fmla="*/ 0 h 11142"/>
              <a:gd name="connsiteX3" fmla="*/ 1338 w 11190"/>
              <a:gd name="connsiteY3" fmla="*/ 9898 h 11142"/>
              <a:gd name="connsiteX4" fmla="*/ 0 w 11190"/>
              <a:gd name="connsiteY4" fmla="*/ 11142 h 11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0" h="11142">
                <a:moveTo>
                  <a:pt x="0" y="11142"/>
                </a:moveTo>
                <a:cubicBezTo>
                  <a:pt x="300" y="7822"/>
                  <a:pt x="961" y="3340"/>
                  <a:pt x="1260" y="20"/>
                </a:cubicBezTo>
                <a:lnTo>
                  <a:pt x="11190" y="0"/>
                </a:lnTo>
                <a:lnTo>
                  <a:pt x="1338" y="9898"/>
                </a:lnTo>
                <a:lnTo>
                  <a:pt x="0" y="11142"/>
                </a:lnTo>
                <a:close/>
              </a:path>
            </a:pathLst>
          </a:custGeom>
          <a:solidFill>
            <a:srgbClr val="404043"/>
          </a:solidFill>
          <a:ln>
            <a:noFill/>
          </a:ln>
          <a:effectLst>
            <a:outerShdw blurRad="203200" dist="1270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14" name="Flowchart: Data 4"/>
          <p:cNvSpPr/>
          <p:nvPr/>
        </p:nvSpPr>
        <p:spPr>
          <a:xfrm rot="10800000">
            <a:off x="9753322" y="1232139"/>
            <a:ext cx="2496195" cy="562586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411 w 8000"/>
              <a:gd name="connsiteY0" fmla="*/ 9980 h 10000"/>
              <a:gd name="connsiteX1" fmla="*/ 0 w 8000"/>
              <a:gd name="connsiteY1" fmla="*/ 0 h 10000"/>
              <a:gd name="connsiteX2" fmla="*/ 8000 w 8000"/>
              <a:gd name="connsiteY2" fmla="*/ 0 h 10000"/>
              <a:gd name="connsiteX3" fmla="*/ 6000 w 8000"/>
              <a:gd name="connsiteY3" fmla="*/ 10000 h 10000"/>
              <a:gd name="connsiteX4" fmla="*/ 1411 w 8000"/>
              <a:gd name="connsiteY4" fmla="*/ 9980 h 10000"/>
              <a:gd name="connsiteX0" fmla="*/ 0 w 8236"/>
              <a:gd name="connsiteY0" fmla="*/ 9980 h 10000"/>
              <a:gd name="connsiteX1" fmla="*/ 1449 w 8236"/>
              <a:gd name="connsiteY1" fmla="*/ 20 h 10000"/>
              <a:gd name="connsiteX2" fmla="*/ 8236 w 8236"/>
              <a:gd name="connsiteY2" fmla="*/ 0 h 10000"/>
              <a:gd name="connsiteX3" fmla="*/ 5736 w 8236"/>
              <a:gd name="connsiteY3" fmla="*/ 10000 h 10000"/>
              <a:gd name="connsiteX4" fmla="*/ 0 w 8236"/>
              <a:gd name="connsiteY4" fmla="*/ 9980 h 10000"/>
              <a:gd name="connsiteX0" fmla="*/ 0 w 8987"/>
              <a:gd name="connsiteY0" fmla="*/ 10000 h 10000"/>
              <a:gd name="connsiteX1" fmla="*/ 746 w 8987"/>
              <a:gd name="connsiteY1" fmla="*/ 20 h 10000"/>
              <a:gd name="connsiteX2" fmla="*/ 8987 w 8987"/>
              <a:gd name="connsiteY2" fmla="*/ 0 h 10000"/>
              <a:gd name="connsiteX3" fmla="*/ 5952 w 8987"/>
              <a:gd name="connsiteY3" fmla="*/ 10000 h 10000"/>
              <a:gd name="connsiteX4" fmla="*/ 0 w 8987"/>
              <a:gd name="connsiteY4" fmla="*/ 10000 h 10000"/>
              <a:gd name="connsiteX0" fmla="*/ 0 w 9499"/>
              <a:gd name="connsiteY0" fmla="*/ 10000 h 10000"/>
              <a:gd name="connsiteX1" fmla="*/ 329 w 9499"/>
              <a:gd name="connsiteY1" fmla="*/ 20 h 10000"/>
              <a:gd name="connsiteX2" fmla="*/ 9499 w 9499"/>
              <a:gd name="connsiteY2" fmla="*/ 0 h 10000"/>
              <a:gd name="connsiteX3" fmla="*/ 6122 w 9499"/>
              <a:gd name="connsiteY3" fmla="*/ 10000 h 10000"/>
              <a:gd name="connsiteX4" fmla="*/ 0 w 9499"/>
              <a:gd name="connsiteY4" fmla="*/ 10000 h 10000"/>
              <a:gd name="connsiteX0" fmla="*/ 249 w 9722"/>
              <a:gd name="connsiteY0" fmla="*/ 10020 h 10020"/>
              <a:gd name="connsiteX1" fmla="*/ 68 w 9722"/>
              <a:gd name="connsiteY1" fmla="*/ 20 h 10020"/>
              <a:gd name="connsiteX2" fmla="*/ 9722 w 9722"/>
              <a:gd name="connsiteY2" fmla="*/ 0 h 10020"/>
              <a:gd name="connsiteX3" fmla="*/ 6167 w 9722"/>
              <a:gd name="connsiteY3" fmla="*/ 10000 h 10020"/>
              <a:gd name="connsiteX4" fmla="*/ 249 w 9722"/>
              <a:gd name="connsiteY4" fmla="*/ 10020 h 10020"/>
              <a:gd name="connsiteX0" fmla="*/ 51 w 10021"/>
              <a:gd name="connsiteY0" fmla="*/ 10000 h 10000"/>
              <a:gd name="connsiteX1" fmla="*/ 91 w 10021"/>
              <a:gd name="connsiteY1" fmla="*/ 20 h 10000"/>
              <a:gd name="connsiteX2" fmla="*/ 10021 w 10021"/>
              <a:gd name="connsiteY2" fmla="*/ 0 h 10000"/>
              <a:gd name="connsiteX3" fmla="*/ 6364 w 10021"/>
              <a:gd name="connsiteY3" fmla="*/ 9980 h 10000"/>
              <a:gd name="connsiteX4" fmla="*/ 51 w 10021"/>
              <a:gd name="connsiteY4" fmla="*/ 10000 h 10000"/>
              <a:gd name="connsiteX0" fmla="*/ 51 w 10021"/>
              <a:gd name="connsiteY0" fmla="*/ 10000 h 10000"/>
              <a:gd name="connsiteX1" fmla="*/ 91 w 10021"/>
              <a:gd name="connsiteY1" fmla="*/ 20 h 10000"/>
              <a:gd name="connsiteX2" fmla="*/ 10021 w 10021"/>
              <a:gd name="connsiteY2" fmla="*/ 0 h 10000"/>
              <a:gd name="connsiteX3" fmla="*/ 216 w 10021"/>
              <a:gd name="connsiteY3" fmla="*/ 9919 h 10000"/>
              <a:gd name="connsiteX4" fmla="*/ 51 w 10021"/>
              <a:gd name="connsiteY4" fmla="*/ 10000 h 10000"/>
              <a:gd name="connsiteX0" fmla="*/ 13 w 10027"/>
              <a:gd name="connsiteY0" fmla="*/ 10039 h 10039"/>
              <a:gd name="connsiteX1" fmla="*/ 97 w 10027"/>
              <a:gd name="connsiteY1" fmla="*/ 20 h 10039"/>
              <a:gd name="connsiteX2" fmla="*/ 10027 w 10027"/>
              <a:gd name="connsiteY2" fmla="*/ 0 h 10039"/>
              <a:gd name="connsiteX3" fmla="*/ 222 w 10027"/>
              <a:gd name="connsiteY3" fmla="*/ 9919 h 10039"/>
              <a:gd name="connsiteX4" fmla="*/ 13 w 10027"/>
              <a:gd name="connsiteY4" fmla="*/ 10039 h 10039"/>
              <a:gd name="connsiteX0" fmla="*/ 0 w 10014"/>
              <a:gd name="connsiteY0" fmla="*/ 10068 h 10068"/>
              <a:gd name="connsiteX1" fmla="*/ 121 w 10014"/>
              <a:gd name="connsiteY1" fmla="*/ 0 h 10068"/>
              <a:gd name="connsiteX2" fmla="*/ 10014 w 10014"/>
              <a:gd name="connsiteY2" fmla="*/ 29 h 10068"/>
              <a:gd name="connsiteX3" fmla="*/ 209 w 10014"/>
              <a:gd name="connsiteY3" fmla="*/ 9948 h 10068"/>
              <a:gd name="connsiteX4" fmla="*/ 0 w 10014"/>
              <a:gd name="connsiteY4" fmla="*/ 10068 h 10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4" h="10068">
                <a:moveTo>
                  <a:pt x="0" y="10068"/>
                </a:moveTo>
                <a:cubicBezTo>
                  <a:pt x="300" y="6748"/>
                  <a:pt x="-178" y="3320"/>
                  <a:pt x="121" y="0"/>
                </a:cubicBezTo>
                <a:lnTo>
                  <a:pt x="10014" y="29"/>
                </a:lnTo>
                <a:lnTo>
                  <a:pt x="209" y="9948"/>
                </a:lnTo>
                <a:lnTo>
                  <a:pt x="0" y="10068"/>
                </a:lnTo>
                <a:close/>
              </a:path>
            </a:pathLst>
          </a:custGeom>
          <a:solidFill>
            <a:srgbClr val="AA272F"/>
          </a:solidFill>
          <a:ln>
            <a:noFill/>
          </a:ln>
          <a:effectLst>
            <a:outerShdw blurRad="2921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20" name="Title 1">
            <a:extLst>
              <a:ext uri="{FF2B5EF4-FFF2-40B4-BE49-F238E27FC236}">
                <a16:creationId xmlns:a16="http://schemas.microsoft.com/office/drawing/2014/main" id="{88661CFF-49FB-654B-AF34-AC27AF7080C7}"/>
              </a:ext>
            </a:extLst>
          </p:cNvPr>
          <p:cNvSpPr txBox="1">
            <a:spLocks/>
          </p:cNvSpPr>
          <p:nvPr/>
        </p:nvSpPr>
        <p:spPr>
          <a:xfrm>
            <a:off x="1910313" y="298639"/>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a:latin typeface="Avenir Next" panose="020B0503020202020204" pitchFamily="34" charset="0"/>
              </a:rPr>
              <a:t>Case Study #1</a:t>
            </a:r>
          </a:p>
        </p:txBody>
      </p:sp>
      <p:pic>
        <p:nvPicPr>
          <p:cNvPr id="23" name="Picture Placeholder 22">
            <a:extLst>
              <a:ext uri="{FF2B5EF4-FFF2-40B4-BE49-F238E27FC236}">
                <a16:creationId xmlns:a16="http://schemas.microsoft.com/office/drawing/2014/main" id="{285C29CE-C573-3E44-B7A6-FF215AC1BB4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510421" y="2957722"/>
            <a:ext cx="2993670" cy="22452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Placeholder 23">
            <a:extLst>
              <a:ext uri="{FF2B5EF4-FFF2-40B4-BE49-F238E27FC236}">
                <a16:creationId xmlns:a16="http://schemas.microsoft.com/office/drawing/2014/main" id="{F6CC25F7-F433-D347-835C-E9305F40BD4C}"/>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tretch>
            <a:fillRect/>
          </a:stretch>
        </p:blipFill>
        <p:spPr>
          <a:xfrm>
            <a:off x="6730540" y="2989923"/>
            <a:ext cx="3193117" cy="22130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itle 1">
            <a:extLst>
              <a:ext uri="{FF2B5EF4-FFF2-40B4-BE49-F238E27FC236}">
                <a16:creationId xmlns:a16="http://schemas.microsoft.com/office/drawing/2014/main" id="{E7CAC67A-0B18-3140-A531-15E1480FAC7A}"/>
              </a:ext>
            </a:extLst>
          </p:cNvPr>
          <p:cNvSpPr txBox="1">
            <a:spLocks/>
          </p:cNvSpPr>
          <p:nvPr/>
        </p:nvSpPr>
        <p:spPr>
          <a:xfrm>
            <a:off x="614175" y="1180020"/>
            <a:ext cx="12214136"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40000"/>
              </a:lnSpc>
              <a:buClr>
                <a:schemeClr val="tx1"/>
              </a:buClr>
            </a:pPr>
            <a:r>
              <a:rPr lang="en-US" altLang="en-US" sz="2000" b="1">
                <a:latin typeface="Avenir Next" panose="020B0503020202020204" pitchFamily="34" charset="0"/>
                <a:cs typeface="Arial" panose="020B0604020202020204" pitchFamily="34" charset="0"/>
              </a:rPr>
              <a:t>Roof Sample Illustrates Aged PVC Membrane with hail damage</a:t>
            </a:r>
          </a:p>
          <a:p>
            <a:pPr>
              <a:lnSpc>
                <a:spcPct val="140000"/>
              </a:lnSpc>
              <a:buClr>
                <a:schemeClr val="tx1"/>
              </a:buClr>
            </a:pPr>
            <a:r>
              <a:rPr lang="en-US" altLang="en-US" sz="2000" b="1">
                <a:latin typeface="Avenir Next" panose="020B0503020202020204" pitchFamily="34" charset="0"/>
                <a:cs typeface="Arial" panose="020B0604020202020204" pitchFamily="34" charset="0"/>
              </a:rPr>
              <a:t>Condition Observed on Both On Topside and Underside of Membrane</a:t>
            </a:r>
          </a:p>
        </p:txBody>
      </p:sp>
      <p:sp>
        <p:nvSpPr>
          <p:cNvPr id="13" name="Rectangle 1">
            <a:extLst>
              <a:ext uri="{FF2B5EF4-FFF2-40B4-BE49-F238E27FC236}">
                <a16:creationId xmlns:a16="http://schemas.microsoft.com/office/drawing/2014/main" id="{2EDA49EE-658C-4241-AF15-7EEC8C5FA0F9}"/>
              </a:ext>
            </a:extLst>
          </p:cNvPr>
          <p:cNvSpPr>
            <a:spLocks noChangeArrowheads="1"/>
          </p:cNvSpPr>
          <p:nvPr/>
        </p:nvSpPr>
        <p:spPr bwMode="auto">
          <a:xfrm>
            <a:off x="1330466" y="6203940"/>
            <a:ext cx="8153400" cy="400110"/>
          </a:xfrm>
          <a:prstGeom prst="rect">
            <a:avLst/>
          </a:prstGeom>
          <a:noFill/>
          <a:ln w="9525">
            <a:noFill/>
            <a:miter lim="800000"/>
            <a:headEnd/>
            <a:tailEnd/>
          </a:ln>
        </p:spPr>
        <p:txBody>
          <a:bodyPr wrap="square">
            <a:spAutoFit/>
          </a:bodyPr>
          <a:lstStyle/>
          <a:p>
            <a:pPr algn="ctr" defTabSz="914400"/>
            <a:r>
              <a:rPr lang="en-US" altLang="en-US" sz="1800" b="1">
                <a:solidFill>
                  <a:prstClr val="black"/>
                </a:solidFill>
                <a:latin typeface="Calibri"/>
              </a:rPr>
              <a:t>      </a:t>
            </a:r>
            <a:r>
              <a:rPr lang="en-US" altLang="en-US" sz="2000">
                <a:solidFill>
                  <a:prstClr val="black"/>
                </a:solidFill>
                <a:latin typeface="Avenir Next Medium" panose="020B0503020202020204" pitchFamily="34" charset="0"/>
              </a:rPr>
              <a:t>“Residual Benefit – Insurance Claim For Roof NO Water Damage”</a:t>
            </a:r>
          </a:p>
        </p:txBody>
      </p:sp>
    </p:spTree>
    <p:extLst>
      <p:ext uri="{BB962C8B-B14F-4D97-AF65-F5344CB8AC3E}">
        <p14:creationId xmlns:p14="http://schemas.microsoft.com/office/powerpoint/2010/main" val="1092230609"/>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lowchart: Data 2"/>
          <p:cNvSpPr/>
          <p:nvPr/>
        </p:nvSpPr>
        <p:spPr>
          <a:xfrm>
            <a:off x="-22035" y="-27383"/>
            <a:ext cx="1911096" cy="122413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81 h 10081"/>
              <a:gd name="connsiteX1" fmla="*/ 38 w 10000"/>
              <a:gd name="connsiteY1" fmla="*/ 0 h 10081"/>
              <a:gd name="connsiteX2" fmla="*/ 10000 w 10000"/>
              <a:gd name="connsiteY2" fmla="*/ 81 h 10081"/>
              <a:gd name="connsiteX3" fmla="*/ 8000 w 10000"/>
              <a:gd name="connsiteY3" fmla="*/ 10081 h 10081"/>
              <a:gd name="connsiteX4" fmla="*/ 0 w 10000"/>
              <a:gd name="connsiteY4" fmla="*/ 10081 h 10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81">
                <a:moveTo>
                  <a:pt x="0" y="10081"/>
                </a:moveTo>
                <a:cubicBezTo>
                  <a:pt x="13" y="6721"/>
                  <a:pt x="25" y="3360"/>
                  <a:pt x="38" y="0"/>
                </a:cubicBezTo>
                <a:lnTo>
                  <a:pt x="10000" y="81"/>
                </a:lnTo>
                <a:lnTo>
                  <a:pt x="8000" y="10081"/>
                </a:lnTo>
                <a:lnTo>
                  <a:pt x="0" y="10081"/>
                </a:lnTo>
                <a:close/>
              </a:path>
            </a:pathLst>
          </a:custGeom>
          <a:solidFill>
            <a:srgbClr val="AA272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17" name="Flowchart: Data 16"/>
          <p:cNvSpPr/>
          <p:nvPr/>
        </p:nvSpPr>
        <p:spPr>
          <a:xfrm rot="10800000" flipH="1">
            <a:off x="304383" y="1204544"/>
            <a:ext cx="3603047" cy="326941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334"/>
              <a:gd name="connsiteY0" fmla="*/ 26844 h 26844"/>
              <a:gd name="connsiteX1" fmla="*/ 2000 w 13334"/>
              <a:gd name="connsiteY1" fmla="*/ 16844 h 26844"/>
              <a:gd name="connsiteX2" fmla="*/ 13334 w 13334"/>
              <a:gd name="connsiteY2" fmla="*/ 0 h 26844"/>
              <a:gd name="connsiteX3" fmla="*/ 8000 w 13334"/>
              <a:gd name="connsiteY3" fmla="*/ 26844 h 26844"/>
              <a:gd name="connsiteX4" fmla="*/ 0 w 13334"/>
              <a:gd name="connsiteY4" fmla="*/ 26844 h 26844"/>
              <a:gd name="connsiteX0" fmla="*/ 0 w 13334"/>
              <a:gd name="connsiteY0" fmla="*/ 26844 h 26844"/>
              <a:gd name="connsiteX1" fmla="*/ 5253 w 13334"/>
              <a:gd name="connsiteY1" fmla="*/ 245 h 26844"/>
              <a:gd name="connsiteX2" fmla="*/ 13334 w 13334"/>
              <a:gd name="connsiteY2" fmla="*/ 0 h 26844"/>
              <a:gd name="connsiteX3" fmla="*/ 8000 w 13334"/>
              <a:gd name="connsiteY3" fmla="*/ 26844 h 26844"/>
              <a:gd name="connsiteX4" fmla="*/ 0 w 13334"/>
              <a:gd name="connsiteY4" fmla="*/ 26844 h 26844"/>
              <a:gd name="connsiteX0" fmla="*/ 0 w 13294"/>
              <a:gd name="connsiteY0" fmla="*/ 26680 h 26680"/>
              <a:gd name="connsiteX1" fmla="*/ 5253 w 13294"/>
              <a:gd name="connsiteY1" fmla="*/ 81 h 26680"/>
              <a:gd name="connsiteX2" fmla="*/ 13294 w 13294"/>
              <a:gd name="connsiteY2" fmla="*/ 0 h 26680"/>
              <a:gd name="connsiteX3" fmla="*/ 8000 w 13294"/>
              <a:gd name="connsiteY3" fmla="*/ 26680 h 26680"/>
              <a:gd name="connsiteX4" fmla="*/ 0 w 13294"/>
              <a:gd name="connsiteY4" fmla="*/ 26680 h 26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94" h="26680">
                <a:moveTo>
                  <a:pt x="0" y="26680"/>
                </a:moveTo>
                <a:lnTo>
                  <a:pt x="5253" y="81"/>
                </a:lnTo>
                <a:lnTo>
                  <a:pt x="13294" y="0"/>
                </a:lnTo>
                <a:lnTo>
                  <a:pt x="8000" y="26680"/>
                </a:lnTo>
                <a:lnTo>
                  <a:pt x="0" y="26680"/>
                </a:lnTo>
                <a:close/>
              </a:path>
            </a:pathLst>
          </a:cu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16" name="Flowchart: Data 15"/>
          <p:cNvSpPr/>
          <p:nvPr/>
        </p:nvSpPr>
        <p:spPr>
          <a:xfrm flipH="1">
            <a:off x="8327201" y="2097861"/>
            <a:ext cx="3652861" cy="476013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2448"/>
              <a:gd name="connsiteY0" fmla="*/ 22054 h 22054"/>
              <a:gd name="connsiteX1" fmla="*/ 2000 w 12448"/>
              <a:gd name="connsiteY1" fmla="*/ 12054 h 22054"/>
              <a:gd name="connsiteX2" fmla="*/ 12448 w 12448"/>
              <a:gd name="connsiteY2" fmla="*/ 0 h 22054"/>
              <a:gd name="connsiteX3" fmla="*/ 8000 w 12448"/>
              <a:gd name="connsiteY3" fmla="*/ 22054 h 22054"/>
              <a:gd name="connsiteX4" fmla="*/ 0 w 12448"/>
              <a:gd name="connsiteY4" fmla="*/ 22054 h 22054"/>
              <a:gd name="connsiteX0" fmla="*/ 0 w 12448"/>
              <a:gd name="connsiteY0" fmla="*/ 22054 h 22054"/>
              <a:gd name="connsiteX1" fmla="*/ 4411 w 12448"/>
              <a:gd name="connsiteY1" fmla="*/ 101 h 22054"/>
              <a:gd name="connsiteX2" fmla="*/ 12448 w 12448"/>
              <a:gd name="connsiteY2" fmla="*/ 0 h 22054"/>
              <a:gd name="connsiteX3" fmla="*/ 8000 w 12448"/>
              <a:gd name="connsiteY3" fmla="*/ 22054 h 22054"/>
              <a:gd name="connsiteX4" fmla="*/ 0 w 12448"/>
              <a:gd name="connsiteY4" fmla="*/ 22054 h 2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8" h="22054">
                <a:moveTo>
                  <a:pt x="0" y="22054"/>
                </a:moveTo>
                <a:lnTo>
                  <a:pt x="4411" y="101"/>
                </a:lnTo>
                <a:lnTo>
                  <a:pt x="12448" y="0"/>
                </a:lnTo>
                <a:lnTo>
                  <a:pt x="8000" y="22054"/>
                </a:lnTo>
                <a:lnTo>
                  <a:pt x="0" y="22054"/>
                </a:lnTo>
                <a:close/>
              </a:path>
            </a:pathLst>
          </a:cu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22" name="Rectangle 21"/>
          <p:cNvSpPr/>
          <p:nvPr/>
        </p:nvSpPr>
        <p:spPr>
          <a:xfrm>
            <a:off x="83545" y="1267832"/>
            <a:ext cx="12192000" cy="3206126"/>
          </a:xfrm>
          <a:prstGeom prst="rect">
            <a:avLst/>
          </a:prstGeom>
          <a:solidFill>
            <a:srgbClr val="40404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19" name="Flowchart: Data 4"/>
          <p:cNvSpPr/>
          <p:nvPr/>
        </p:nvSpPr>
        <p:spPr>
          <a:xfrm>
            <a:off x="-43388" y="1181002"/>
            <a:ext cx="2511831" cy="574013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411 w 8000"/>
              <a:gd name="connsiteY0" fmla="*/ 9980 h 10000"/>
              <a:gd name="connsiteX1" fmla="*/ 0 w 8000"/>
              <a:gd name="connsiteY1" fmla="*/ 0 h 10000"/>
              <a:gd name="connsiteX2" fmla="*/ 8000 w 8000"/>
              <a:gd name="connsiteY2" fmla="*/ 0 h 10000"/>
              <a:gd name="connsiteX3" fmla="*/ 6000 w 8000"/>
              <a:gd name="connsiteY3" fmla="*/ 10000 h 10000"/>
              <a:gd name="connsiteX4" fmla="*/ 1411 w 8000"/>
              <a:gd name="connsiteY4" fmla="*/ 9980 h 10000"/>
              <a:gd name="connsiteX0" fmla="*/ 0 w 8236"/>
              <a:gd name="connsiteY0" fmla="*/ 9980 h 10000"/>
              <a:gd name="connsiteX1" fmla="*/ 1449 w 8236"/>
              <a:gd name="connsiteY1" fmla="*/ 20 h 10000"/>
              <a:gd name="connsiteX2" fmla="*/ 8236 w 8236"/>
              <a:gd name="connsiteY2" fmla="*/ 0 h 10000"/>
              <a:gd name="connsiteX3" fmla="*/ 5736 w 8236"/>
              <a:gd name="connsiteY3" fmla="*/ 10000 h 10000"/>
              <a:gd name="connsiteX4" fmla="*/ 0 w 8236"/>
              <a:gd name="connsiteY4" fmla="*/ 9980 h 10000"/>
              <a:gd name="connsiteX0" fmla="*/ 0 w 8987"/>
              <a:gd name="connsiteY0" fmla="*/ 10000 h 10000"/>
              <a:gd name="connsiteX1" fmla="*/ 746 w 8987"/>
              <a:gd name="connsiteY1" fmla="*/ 20 h 10000"/>
              <a:gd name="connsiteX2" fmla="*/ 8987 w 8987"/>
              <a:gd name="connsiteY2" fmla="*/ 0 h 10000"/>
              <a:gd name="connsiteX3" fmla="*/ 5952 w 8987"/>
              <a:gd name="connsiteY3" fmla="*/ 10000 h 10000"/>
              <a:gd name="connsiteX4" fmla="*/ 0 w 8987"/>
              <a:gd name="connsiteY4" fmla="*/ 10000 h 10000"/>
              <a:gd name="connsiteX0" fmla="*/ 0 w 9499"/>
              <a:gd name="connsiteY0" fmla="*/ 10000 h 10000"/>
              <a:gd name="connsiteX1" fmla="*/ 329 w 9499"/>
              <a:gd name="connsiteY1" fmla="*/ 20 h 10000"/>
              <a:gd name="connsiteX2" fmla="*/ 9499 w 9499"/>
              <a:gd name="connsiteY2" fmla="*/ 0 h 10000"/>
              <a:gd name="connsiteX3" fmla="*/ 6122 w 9499"/>
              <a:gd name="connsiteY3" fmla="*/ 10000 h 10000"/>
              <a:gd name="connsiteX4" fmla="*/ 0 w 9499"/>
              <a:gd name="connsiteY4" fmla="*/ 10000 h 10000"/>
              <a:gd name="connsiteX0" fmla="*/ 249 w 9722"/>
              <a:gd name="connsiteY0" fmla="*/ 10020 h 10020"/>
              <a:gd name="connsiteX1" fmla="*/ 68 w 9722"/>
              <a:gd name="connsiteY1" fmla="*/ 20 h 10020"/>
              <a:gd name="connsiteX2" fmla="*/ 9722 w 9722"/>
              <a:gd name="connsiteY2" fmla="*/ 0 h 10020"/>
              <a:gd name="connsiteX3" fmla="*/ 6167 w 9722"/>
              <a:gd name="connsiteY3" fmla="*/ 10000 h 10020"/>
              <a:gd name="connsiteX4" fmla="*/ 249 w 9722"/>
              <a:gd name="connsiteY4" fmla="*/ 10020 h 10020"/>
              <a:gd name="connsiteX0" fmla="*/ 51 w 10021"/>
              <a:gd name="connsiteY0" fmla="*/ 10000 h 10000"/>
              <a:gd name="connsiteX1" fmla="*/ 91 w 10021"/>
              <a:gd name="connsiteY1" fmla="*/ 20 h 10000"/>
              <a:gd name="connsiteX2" fmla="*/ 10021 w 10021"/>
              <a:gd name="connsiteY2" fmla="*/ 0 h 10000"/>
              <a:gd name="connsiteX3" fmla="*/ 6364 w 10021"/>
              <a:gd name="connsiteY3" fmla="*/ 9980 h 10000"/>
              <a:gd name="connsiteX4" fmla="*/ 51 w 10021"/>
              <a:gd name="connsiteY4" fmla="*/ 10000 h 10000"/>
              <a:gd name="connsiteX0" fmla="*/ 51 w 10021"/>
              <a:gd name="connsiteY0" fmla="*/ 10000 h 10000"/>
              <a:gd name="connsiteX1" fmla="*/ 91 w 10021"/>
              <a:gd name="connsiteY1" fmla="*/ 20 h 10000"/>
              <a:gd name="connsiteX2" fmla="*/ 10021 w 10021"/>
              <a:gd name="connsiteY2" fmla="*/ 0 h 10000"/>
              <a:gd name="connsiteX3" fmla="*/ 216 w 10021"/>
              <a:gd name="connsiteY3" fmla="*/ 9919 h 10000"/>
              <a:gd name="connsiteX4" fmla="*/ 51 w 10021"/>
              <a:gd name="connsiteY4" fmla="*/ 10000 h 10000"/>
              <a:gd name="connsiteX0" fmla="*/ 13 w 10027"/>
              <a:gd name="connsiteY0" fmla="*/ 10039 h 10039"/>
              <a:gd name="connsiteX1" fmla="*/ 97 w 10027"/>
              <a:gd name="connsiteY1" fmla="*/ 20 h 10039"/>
              <a:gd name="connsiteX2" fmla="*/ 10027 w 10027"/>
              <a:gd name="connsiteY2" fmla="*/ 0 h 10039"/>
              <a:gd name="connsiteX3" fmla="*/ 222 w 10027"/>
              <a:gd name="connsiteY3" fmla="*/ 9919 h 10039"/>
              <a:gd name="connsiteX4" fmla="*/ 13 w 10027"/>
              <a:gd name="connsiteY4" fmla="*/ 10039 h 10039"/>
              <a:gd name="connsiteX0" fmla="*/ 51 w 10065"/>
              <a:gd name="connsiteY0" fmla="*/ 10039 h 10039"/>
              <a:gd name="connsiteX1" fmla="*/ 91 w 10065"/>
              <a:gd name="connsiteY1" fmla="*/ 1 h 10039"/>
              <a:gd name="connsiteX2" fmla="*/ 10065 w 10065"/>
              <a:gd name="connsiteY2" fmla="*/ 0 h 10039"/>
              <a:gd name="connsiteX3" fmla="*/ 260 w 10065"/>
              <a:gd name="connsiteY3" fmla="*/ 9919 h 10039"/>
              <a:gd name="connsiteX4" fmla="*/ 51 w 10065"/>
              <a:gd name="connsiteY4" fmla="*/ 10039 h 10039"/>
              <a:gd name="connsiteX0" fmla="*/ 51 w 10065"/>
              <a:gd name="connsiteY0" fmla="*/ 10039 h 10039"/>
              <a:gd name="connsiteX1" fmla="*/ 91 w 10065"/>
              <a:gd name="connsiteY1" fmla="*/ 1 h 10039"/>
              <a:gd name="connsiteX2" fmla="*/ 10065 w 10065"/>
              <a:gd name="connsiteY2" fmla="*/ 0 h 10039"/>
              <a:gd name="connsiteX3" fmla="*/ 260 w 10065"/>
              <a:gd name="connsiteY3" fmla="*/ 9919 h 10039"/>
              <a:gd name="connsiteX4" fmla="*/ 51 w 10065"/>
              <a:gd name="connsiteY4" fmla="*/ 10039 h 10039"/>
              <a:gd name="connsiteX0" fmla="*/ 0 w 10014"/>
              <a:gd name="connsiteY0" fmla="*/ 10039 h 10039"/>
              <a:gd name="connsiteX1" fmla="*/ 40 w 10014"/>
              <a:gd name="connsiteY1" fmla="*/ 1 h 10039"/>
              <a:gd name="connsiteX2" fmla="*/ 10014 w 10014"/>
              <a:gd name="connsiteY2" fmla="*/ 0 h 10039"/>
              <a:gd name="connsiteX3" fmla="*/ 209 w 10014"/>
              <a:gd name="connsiteY3" fmla="*/ 9919 h 10039"/>
              <a:gd name="connsiteX4" fmla="*/ 0 w 10014"/>
              <a:gd name="connsiteY4" fmla="*/ 10039 h 10039"/>
              <a:gd name="connsiteX0" fmla="*/ 169 w 9974"/>
              <a:gd name="connsiteY0" fmla="*/ 9919 h 9919"/>
              <a:gd name="connsiteX1" fmla="*/ 0 w 9974"/>
              <a:gd name="connsiteY1" fmla="*/ 1 h 9919"/>
              <a:gd name="connsiteX2" fmla="*/ 9974 w 9974"/>
              <a:gd name="connsiteY2" fmla="*/ 0 h 9919"/>
              <a:gd name="connsiteX3" fmla="*/ 169 w 9974"/>
              <a:gd name="connsiteY3" fmla="*/ 9919 h 9919"/>
              <a:gd name="connsiteX0" fmla="*/ 9 w 10103"/>
              <a:gd name="connsiteY0" fmla="*/ 10253 h 10253"/>
              <a:gd name="connsiteX1" fmla="*/ 103 w 10103"/>
              <a:gd name="connsiteY1" fmla="*/ 1 h 10253"/>
              <a:gd name="connsiteX2" fmla="*/ 10103 w 10103"/>
              <a:gd name="connsiteY2" fmla="*/ 0 h 10253"/>
              <a:gd name="connsiteX3" fmla="*/ 9 w 10103"/>
              <a:gd name="connsiteY3" fmla="*/ 10253 h 10253"/>
            </a:gdLst>
            <a:ahLst/>
            <a:cxnLst>
              <a:cxn ang="0">
                <a:pos x="connsiteX0" y="connsiteY0"/>
              </a:cxn>
              <a:cxn ang="0">
                <a:pos x="connsiteX1" y="connsiteY1"/>
              </a:cxn>
              <a:cxn ang="0">
                <a:pos x="connsiteX2" y="connsiteY2"/>
              </a:cxn>
              <a:cxn ang="0">
                <a:pos x="connsiteX3" y="connsiteY3"/>
              </a:cxn>
            </a:cxnLst>
            <a:rect l="l" t="t" r="r" b="b"/>
            <a:pathLst>
              <a:path w="10103" h="10253">
                <a:moveTo>
                  <a:pt x="9" y="10253"/>
                </a:moveTo>
                <a:cubicBezTo>
                  <a:pt x="-47" y="6920"/>
                  <a:pt x="159" y="3334"/>
                  <a:pt x="103" y="1"/>
                </a:cubicBezTo>
                <a:lnTo>
                  <a:pt x="10103" y="0"/>
                </a:lnTo>
                <a:lnTo>
                  <a:pt x="9" y="10253"/>
                </a:lnTo>
                <a:close/>
              </a:path>
            </a:pathLst>
          </a:custGeom>
          <a:solidFill>
            <a:srgbClr val="AA272F"/>
          </a:solidFill>
          <a:ln>
            <a:noFill/>
          </a:ln>
          <a:effectLst>
            <a:outerShdw blurRad="279400" dist="152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15" name="Flowchart: Data 4"/>
          <p:cNvSpPr/>
          <p:nvPr/>
        </p:nvSpPr>
        <p:spPr>
          <a:xfrm rot="10800000">
            <a:off x="9627066" y="1099644"/>
            <a:ext cx="2622553" cy="575822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411 w 8000"/>
              <a:gd name="connsiteY0" fmla="*/ 9980 h 10000"/>
              <a:gd name="connsiteX1" fmla="*/ 0 w 8000"/>
              <a:gd name="connsiteY1" fmla="*/ 0 h 10000"/>
              <a:gd name="connsiteX2" fmla="*/ 8000 w 8000"/>
              <a:gd name="connsiteY2" fmla="*/ 0 h 10000"/>
              <a:gd name="connsiteX3" fmla="*/ 6000 w 8000"/>
              <a:gd name="connsiteY3" fmla="*/ 10000 h 10000"/>
              <a:gd name="connsiteX4" fmla="*/ 1411 w 8000"/>
              <a:gd name="connsiteY4" fmla="*/ 9980 h 10000"/>
              <a:gd name="connsiteX0" fmla="*/ 0 w 8236"/>
              <a:gd name="connsiteY0" fmla="*/ 9980 h 10000"/>
              <a:gd name="connsiteX1" fmla="*/ 1449 w 8236"/>
              <a:gd name="connsiteY1" fmla="*/ 20 h 10000"/>
              <a:gd name="connsiteX2" fmla="*/ 8236 w 8236"/>
              <a:gd name="connsiteY2" fmla="*/ 0 h 10000"/>
              <a:gd name="connsiteX3" fmla="*/ 5736 w 8236"/>
              <a:gd name="connsiteY3" fmla="*/ 10000 h 10000"/>
              <a:gd name="connsiteX4" fmla="*/ 0 w 8236"/>
              <a:gd name="connsiteY4" fmla="*/ 9980 h 10000"/>
              <a:gd name="connsiteX0" fmla="*/ 0 w 8987"/>
              <a:gd name="connsiteY0" fmla="*/ 10000 h 10000"/>
              <a:gd name="connsiteX1" fmla="*/ 746 w 8987"/>
              <a:gd name="connsiteY1" fmla="*/ 20 h 10000"/>
              <a:gd name="connsiteX2" fmla="*/ 8987 w 8987"/>
              <a:gd name="connsiteY2" fmla="*/ 0 h 10000"/>
              <a:gd name="connsiteX3" fmla="*/ 5952 w 8987"/>
              <a:gd name="connsiteY3" fmla="*/ 10000 h 10000"/>
              <a:gd name="connsiteX4" fmla="*/ 0 w 8987"/>
              <a:gd name="connsiteY4" fmla="*/ 10000 h 10000"/>
              <a:gd name="connsiteX0" fmla="*/ 0 w 9499"/>
              <a:gd name="connsiteY0" fmla="*/ 10000 h 10000"/>
              <a:gd name="connsiteX1" fmla="*/ 329 w 9499"/>
              <a:gd name="connsiteY1" fmla="*/ 20 h 10000"/>
              <a:gd name="connsiteX2" fmla="*/ 9499 w 9499"/>
              <a:gd name="connsiteY2" fmla="*/ 0 h 10000"/>
              <a:gd name="connsiteX3" fmla="*/ 6122 w 9499"/>
              <a:gd name="connsiteY3" fmla="*/ 10000 h 10000"/>
              <a:gd name="connsiteX4" fmla="*/ 0 w 9499"/>
              <a:gd name="connsiteY4" fmla="*/ 10000 h 10000"/>
              <a:gd name="connsiteX0" fmla="*/ 249 w 9722"/>
              <a:gd name="connsiteY0" fmla="*/ 10020 h 10020"/>
              <a:gd name="connsiteX1" fmla="*/ 68 w 9722"/>
              <a:gd name="connsiteY1" fmla="*/ 20 h 10020"/>
              <a:gd name="connsiteX2" fmla="*/ 9722 w 9722"/>
              <a:gd name="connsiteY2" fmla="*/ 0 h 10020"/>
              <a:gd name="connsiteX3" fmla="*/ 6167 w 9722"/>
              <a:gd name="connsiteY3" fmla="*/ 10000 h 10020"/>
              <a:gd name="connsiteX4" fmla="*/ 249 w 9722"/>
              <a:gd name="connsiteY4" fmla="*/ 10020 h 10020"/>
              <a:gd name="connsiteX0" fmla="*/ 51 w 10021"/>
              <a:gd name="connsiteY0" fmla="*/ 10000 h 10000"/>
              <a:gd name="connsiteX1" fmla="*/ 91 w 10021"/>
              <a:gd name="connsiteY1" fmla="*/ 20 h 10000"/>
              <a:gd name="connsiteX2" fmla="*/ 10021 w 10021"/>
              <a:gd name="connsiteY2" fmla="*/ 0 h 10000"/>
              <a:gd name="connsiteX3" fmla="*/ 6364 w 10021"/>
              <a:gd name="connsiteY3" fmla="*/ 9980 h 10000"/>
              <a:gd name="connsiteX4" fmla="*/ 51 w 10021"/>
              <a:gd name="connsiteY4" fmla="*/ 10000 h 10000"/>
              <a:gd name="connsiteX0" fmla="*/ 51 w 10021"/>
              <a:gd name="connsiteY0" fmla="*/ 10000 h 10000"/>
              <a:gd name="connsiteX1" fmla="*/ 91 w 10021"/>
              <a:gd name="connsiteY1" fmla="*/ 20 h 10000"/>
              <a:gd name="connsiteX2" fmla="*/ 10021 w 10021"/>
              <a:gd name="connsiteY2" fmla="*/ 0 h 10000"/>
              <a:gd name="connsiteX3" fmla="*/ 216 w 10021"/>
              <a:gd name="connsiteY3" fmla="*/ 9919 h 10000"/>
              <a:gd name="connsiteX4" fmla="*/ 51 w 10021"/>
              <a:gd name="connsiteY4" fmla="*/ 10000 h 10000"/>
              <a:gd name="connsiteX0" fmla="*/ 0 w 10533"/>
              <a:gd name="connsiteY0" fmla="*/ 10000 h 10000"/>
              <a:gd name="connsiteX1" fmla="*/ 603 w 10533"/>
              <a:gd name="connsiteY1" fmla="*/ 20 h 10000"/>
              <a:gd name="connsiteX2" fmla="*/ 10533 w 10533"/>
              <a:gd name="connsiteY2" fmla="*/ 0 h 10000"/>
              <a:gd name="connsiteX3" fmla="*/ 728 w 10533"/>
              <a:gd name="connsiteY3" fmla="*/ 9919 h 10000"/>
              <a:gd name="connsiteX4" fmla="*/ 0 w 10533"/>
              <a:gd name="connsiteY4" fmla="*/ 10000 h 10000"/>
              <a:gd name="connsiteX0" fmla="*/ 0 w 10533"/>
              <a:gd name="connsiteY0" fmla="*/ 10000 h 10046"/>
              <a:gd name="connsiteX1" fmla="*/ 603 w 10533"/>
              <a:gd name="connsiteY1" fmla="*/ 20 h 10046"/>
              <a:gd name="connsiteX2" fmla="*/ 10533 w 10533"/>
              <a:gd name="connsiteY2" fmla="*/ 0 h 10046"/>
              <a:gd name="connsiteX3" fmla="*/ 728 w 10533"/>
              <a:gd name="connsiteY3" fmla="*/ 10046 h 10046"/>
              <a:gd name="connsiteX4" fmla="*/ 0 w 10533"/>
              <a:gd name="connsiteY4" fmla="*/ 10000 h 10046"/>
              <a:gd name="connsiteX0" fmla="*/ 0 w 10627"/>
              <a:gd name="connsiteY0" fmla="*/ 10063 h 10063"/>
              <a:gd name="connsiteX1" fmla="*/ 697 w 10627"/>
              <a:gd name="connsiteY1" fmla="*/ 20 h 10063"/>
              <a:gd name="connsiteX2" fmla="*/ 10627 w 10627"/>
              <a:gd name="connsiteY2" fmla="*/ 0 h 10063"/>
              <a:gd name="connsiteX3" fmla="*/ 822 w 10627"/>
              <a:gd name="connsiteY3" fmla="*/ 10046 h 10063"/>
              <a:gd name="connsiteX4" fmla="*/ 0 w 10627"/>
              <a:gd name="connsiteY4" fmla="*/ 10063 h 10063"/>
              <a:gd name="connsiteX0" fmla="*/ 0 w 10627"/>
              <a:gd name="connsiteY0" fmla="*/ 10063 h 10063"/>
              <a:gd name="connsiteX1" fmla="*/ 697 w 10627"/>
              <a:gd name="connsiteY1" fmla="*/ 20 h 10063"/>
              <a:gd name="connsiteX2" fmla="*/ 10627 w 10627"/>
              <a:gd name="connsiteY2" fmla="*/ 0 h 10063"/>
              <a:gd name="connsiteX3" fmla="*/ 775 w 10627"/>
              <a:gd name="connsiteY3" fmla="*/ 9898 h 10063"/>
              <a:gd name="connsiteX4" fmla="*/ 0 w 10627"/>
              <a:gd name="connsiteY4" fmla="*/ 10063 h 10063"/>
              <a:gd name="connsiteX0" fmla="*/ 0 w 11190"/>
              <a:gd name="connsiteY0" fmla="*/ 11142 h 11142"/>
              <a:gd name="connsiteX1" fmla="*/ 1260 w 11190"/>
              <a:gd name="connsiteY1" fmla="*/ 20 h 11142"/>
              <a:gd name="connsiteX2" fmla="*/ 11190 w 11190"/>
              <a:gd name="connsiteY2" fmla="*/ 0 h 11142"/>
              <a:gd name="connsiteX3" fmla="*/ 1338 w 11190"/>
              <a:gd name="connsiteY3" fmla="*/ 9898 h 11142"/>
              <a:gd name="connsiteX4" fmla="*/ 0 w 11190"/>
              <a:gd name="connsiteY4" fmla="*/ 11142 h 11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0" h="11142">
                <a:moveTo>
                  <a:pt x="0" y="11142"/>
                </a:moveTo>
                <a:cubicBezTo>
                  <a:pt x="300" y="7822"/>
                  <a:pt x="961" y="3340"/>
                  <a:pt x="1260" y="20"/>
                </a:cubicBezTo>
                <a:lnTo>
                  <a:pt x="11190" y="0"/>
                </a:lnTo>
                <a:lnTo>
                  <a:pt x="1338" y="9898"/>
                </a:lnTo>
                <a:lnTo>
                  <a:pt x="0" y="11142"/>
                </a:lnTo>
                <a:close/>
              </a:path>
            </a:pathLst>
          </a:custGeom>
          <a:solidFill>
            <a:srgbClr val="404043"/>
          </a:solidFill>
          <a:ln>
            <a:noFill/>
          </a:ln>
          <a:effectLst>
            <a:outerShdw blurRad="203200" dist="1270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14" name="Flowchart: Data 4"/>
          <p:cNvSpPr/>
          <p:nvPr/>
        </p:nvSpPr>
        <p:spPr>
          <a:xfrm rot="10800000">
            <a:off x="9753322" y="1232139"/>
            <a:ext cx="2496195" cy="562586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411 w 8000"/>
              <a:gd name="connsiteY0" fmla="*/ 9980 h 10000"/>
              <a:gd name="connsiteX1" fmla="*/ 0 w 8000"/>
              <a:gd name="connsiteY1" fmla="*/ 0 h 10000"/>
              <a:gd name="connsiteX2" fmla="*/ 8000 w 8000"/>
              <a:gd name="connsiteY2" fmla="*/ 0 h 10000"/>
              <a:gd name="connsiteX3" fmla="*/ 6000 w 8000"/>
              <a:gd name="connsiteY3" fmla="*/ 10000 h 10000"/>
              <a:gd name="connsiteX4" fmla="*/ 1411 w 8000"/>
              <a:gd name="connsiteY4" fmla="*/ 9980 h 10000"/>
              <a:gd name="connsiteX0" fmla="*/ 0 w 8236"/>
              <a:gd name="connsiteY0" fmla="*/ 9980 h 10000"/>
              <a:gd name="connsiteX1" fmla="*/ 1449 w 8236"/>
              <a:gd name="connsiteY1" fmla="*/ 20 h 10000"/>
              <a:gd name="connsiteX2" fmla="*/ 8236 w 8236"/>
              <a:gd name="connsiteY2" fmla="*/ 0 h 10000"/>
              <a:gd name="connsiteX3" fmla="*/ 5736 w 8236"/>
              <a:gd name="connsiteY3" fmla="*/ 10000 h 10000"/>
              <a:gd name="connsiteX4" fmla="*/ 0 w 8236"/>
              <a:gd name="connsiteY4" fmla="*/ 9980 h 10000"/>
              <a:gd name="connsiteX0" fmla="*/ 0 w 8987"/>
              <a:gd name="connsiteY0" fmla="*/ 10000 h 10000"/>
              <a:gd name="connsiteX1" fmla="*/ 746 w 8987"/>
              <a:gd name="connsiteY1" fmla="*/ 20 h 10000"/>
              <a:gd name="connsiteX2" fmla="*/ 8987 w 8987"/>
              <a:gd name="connsiteY2" fmla="*/ 0 h 10000"/>
              <a:gd name="connsiteX3" fmla="*/ 5952 w 8987"/>
              <a:gd name="connsiteY3" fmla="*/ 10000 h 10000"/>
              <a:gd name="connsiteX4" fmla="*/ 0 w 8987"/>
              <a:gd name="connsiteY4" fmla="*/ 10000 h 10000"/>
              <a:gd name="connsiteX0" fmla="*/ 0 w 9499"/>
              <a:gd name="connsiteY0" fmla="*/ 10000 h 10000"/>
              <a:gd name="connsiteX1" fmla="*/ 329 w 9499"/>
              <a:gd name="connsiteY1" fmla="*/ 20 h 10000"/>
              <a:gd name="connsiteX2" fmla="*/ 9499 w 9499"/>
              <a:gd name="connsiteY2" fmla="*/ 0 h 10000"/>
              <a:gd name="connsiteX3" fmla="*/ 6122 w 9499"/>
              <a:gd name="connsiteY3" fmla="*/ 10000 h 10000"/>
              <a:gd name="connsiteX4" fmla="*/ 0 w 9499"/>
              <a:gd name="connsiteY4" fmla="*/ 10000 h 10000"/>
              <a:gd name="connsiteX0" fmla="*/ 249 w 9722"/>
              <a:gd name="connsiteY0" fmla="*/ 10020 h 10020"/>
              <a:gd name="connsiteX1" fmla="*/ 68 w 9722"/>
              <a:gd name="connsiteY1" fmla="*/ 20 h 10020"/>
              <a:gd name="connsiteX2" fmla="*/ 9722 w 9722"/>
              <a:gd name="connsiteY2" fmla="*/ 0 h 10020"/>
              <a:gd name="connsiteX3" fmla="*/ 6167 w 9722"/>
              <a:gd name="connsiteY3" fmla="*/ 10000 h 10020"/>
              <a:gd name="connsiteX4" fmla="*/ 249 w 9722"/>
              <a:gd name="connsiteY4" fmla="*/ 10020 h 10020"/>
              <a:gd name="connsiteX0" fmla="*/ 51 w 10021"/>
              <a:gd name="connsiteY0" fmla="*/ 10000 h 10000"/>
              <a:gd name="connsiteX1" fmla="*/ 91 w 10021"/>
              <a:gd name="connsiteY1" fmla="*/ 20 h 10000"/>
              <a:gd name="connsiteX2" fmla="*/ 10021 w 10021"/>
              <a:gd name="connsiteY2" fmla="*/ 0 h 10000"/>
              <a:gd name="connsiteX3" fmla="*/ 6364 w 10021"/>
              <a:gd name="connsiteY3" fmla="*/ 9980 h 10000"/>
              <a:gd name="connsiteX4" fmla="*/ 51 w 10021"/>
              <a:gd name="connsiteY4" fmla="*/ 10000 h 10000"/>
              <a:gd name="connsiteX0" fmla="*/ 51 w 10021"/>
              <a:gd name="connsiteY0" fmla="*/ 10000 h 10000"/>
              <a:gd name="connsiteX1" fmla="*/ 91 w 10021"/>
              <a:gd name="connsiteY1" fmla="*/ 20 h 10000"/>
              <a:gd name="connsiteX2" fmla="*/ 10021 w 10021"/>
              <a:gd name="connsiteY2" fmla="*/ 0 h 10000"/>
              <a:gd name="connsiteX3" fmla="*/ 216 w 10021"/>
              <a:gd name="connsiteY3" fmla="*/ 9919 h 10000"/>
              <a:gd name="connsiteX4" fmla="*/ 51 w 10021"/>
              <a:gd name="connsiteY4" fmla="*/ 10000 h 10000"/>
              <a:gd name="connsiteX0" fmla="*/ 13 w 10027"/>
              <a:gd name="connsiteY0" fmla="*/ 10039 h 10039"/>
              <a:gd name="connsiteX1" fmla="*/ 97 w 10027"/>
              <a:gd name="connsiteY1" fmla="*/ 20 h 10039"/>
              <a:gd name="connsiteX2" fmla="*/ 10027 w 10027"/>
              <a:gd name="connsiteY2" fmla="*/ 0 h 10039"/>
              <a:gd name="connsiteX3" fmla="*/ 222 w 10027"/>
              <a:gd name="connsiteY3" fmla="*/ 9919 h 10039"/>
              <a:gd name="connsiteX4" fmla="*/ 13 w 10027"/>
              <a:gd name="connsiteY4" fmla="*/ 10039 h 10039"/>
              <a:gd name="connsiteX0" fmla="*/ 0 w 10014"/>
              <a:gd name="connsiteY0" fmla="*/ 10068 h 10068"/>
              <a:gd name="connsiteX1" fmla="*/ 121 w 10014"/>
              <a:gd name="connsiteY1" fmla="*/ 0 h 10068"/>
              <a:gd name="connsiteX2" fmla="*/ 10014 w 10014"/>
              <a:gd name="connsiteY2" fmla="*/ 29 h 10068"/>
              <a:gd name="connsiteX3" fmla="*/ 209 w 10014"/>
              <a:gd name="connsiteY3" fmla="*/ 9948 h 10068"/>
              <a:gd name="connsiteX4" fmla="*/ 0 w 10014"/>
              <a:gd name="connsiteY4" fmla="*/ 10068 h 10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4" h="10068">
                <a:moveTo>
                  <a:pt x="0" y="10068"/>
                </a:moveTo>
                <a:cubicBezTo>
                  <a:pt x="300" y="6748"/>
                  <a:pt x="-178" y="3320"/>
                  <a:pt x="121" y="0"/>
                </a:cubicBezTo>
                <a:lnTo>
                  <a:pt x="10014" y="29"/>
                </a:lnTo>
                <a:lnTo>
                  <a:pt x="209" y="9948"/>
                </a:lnTo>
                <a:lnTo>
                  <a:pt x="0" y="10068"/>
                </a:lnTo>
                <a:close/>
              </a:path>
            </a:pathLst>
          </a:custGeom>
          <a:solidFill>
            <a:srgbClr val="AA272F"/>
          </a:solidFill>
          <a:ln>
            <a:noFill/>
          </a:ln>
          <a:effectLst>
            <a:outerShdw blurRad="2921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20" name="Title 1">
            <a:extLst>
              <a:ext uri="{FF2B5EF4-FFF2-40B4-BE49-F238E27FC236}">
                <a16:creationId xmlns:a16="http://schemas.microsoft.com/office/drawing/2014/main" id="{88661CFF-49FB-654B-AF34-AC27AF7080C7}"/>
              </a:ext>
            </a:extLst>
          </p:cNvPr>
          <p:cNvSpPr txBox="1">
            <a:spLocks/>
          </p:cNvSpPr>
          <p:nvPr/>
        </p:nvSpPr>
        <p:spPr>
          <a:xfrm>
            <a:off x="1996083" y="528016"/>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a:latin typeface="Avenir Next" panose="020B0503020202020204" pitchFamily="34" charset="0"/>
              </a:rPr>
              <a:t>Case Study #1</a:t>
            </a:r>
          </a:p>
        </p:txBody>
      </p:sp>
      <p:sp>
        <p:nvSpPr>
          <p:cNvPr id="21" name="Rectangle 1">
            <a:extLst>
              <a:ext uri="{FF2B5EF4-FFF2-40B4-BE49-F238E27FC236}">
                <a16:creationId xmlns:a16="http://schemas.microsoft.com/office/drawing/2014/main" id="{009ACB47-84F9-2045-8AD1-2BD6DBD9B2C6}"/>
              </a:ext>
            </a:extLst>
          </p:cNvPr>
          <p:cNvSpPr>
            <a:spLocks noChangeArrowheads="1"/>
          </p:cNvSpPr>
          <p:nvPr/>
        </p:nvSpPr>
        <p:spPr bwMode="auto">
          <a:xfrm>
            <a:off x="9341" y="1251518"/>
            <a:ext cx="12249517" cy="369332"/>
          </a:xfrm>
          <a:prstGeom prst="rect">
            <a:avLst/>
          </a:prstGeom>
          <a:noFill/>
          <a:ln w="9525">
            <a:noFill/>
            <a:miter lim="800000"/>
            <a:headEnd/>
            <a:tailEnd/>
          </a:ln>
        </p:spPr>
        <p:txBody>
          <a:bodyPr wrap="square">
            <a:spAutoFit/>
          </a:bodyPr>
          <a:lstStyle/>
          <a:p>
            <a:pPr algn="ctr" defTabSz="914400"/>
            <a:r>
              <a:rPr lang="en-US" altLang="en-US" sz="1800" b="1">
                <a:solidFill>
                  <a:prstClr val="black"/>
                </a:solidFill>
                <a:latin typeface="Calibri"/>
              </a:rPr>
              <a:t>      </a:t>
            </a:r>
            <a:endParaRPr lang="en-US" altLang="en-US" sz="2400">
              <a:solidFill>
                <a:prstClr val="black"/>
              </a:solidFill>
              <a:latin typeface="Avenir Next Medium" panose="020B0503020202020204" pitchFamily="34" charset="0"/>
            </a:endParaRPr>
          </a:p>
        </p:txBody>
      </p:sp>
      <p:pic>
        <p:nvPicPr>
          <p:cNvPr id="13" name="Picture Placeholder 12">
            <a:extLst>
              <a:ext uri="{FF2B5EF4-FFF2-40B4-BE49-F238E27FC236}">
                <a16:creationId xmlns:a16="http://schemas.microsoft.com/office/drawing/2014/main" id="{4BEF2B16-9E7C-DD45-B2F7-4C0475A9D92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047174" y="2058518"/>
            <a:ext cx="2536436" cy="19202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1" name="Picture Placeholder 30">
            <a:extLst>
              <a:ext uri="{FF2B5EF4-FFF2-40B4-BE49-F238E27FC236}">
                <a16:creationId xmlns:a16="http://schemas.microsoft.com/office/drawing/2014/main" id="{DFB2B782-B96B-1441-97E5-8156FCA43A65}"/>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tretch>
            <a:fillRect/>
          </a:stretch>
        </p:blipFill>
        <p:spPr>
          <a:xfrm>
            <a:off x="4918073" y="2058518"/>
            <a:ext cx="2522943" cy="19202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3" name="Picture Placeholder 32">
            <a:extLst>
              <a:ext uri="{FF2B5EF4-FFF2-40B4-BE49-F238E27FC236}">
                <a16:creationId xmlns:a16="http://schemas.microsoft.com/office/drawing/2014/main" id="{7D95AA97-C75B-4C4C-9B0D-4141881B04FF}"/>
              </a:ext>
            </a:extLst>
          </p:cNvPr>
          <p:cNvPicPr>
            <a:picLocks noGrp="1" noChangeAspect="1"/>
          </p:cNvPicPr>
          <p:nvPr>
            <p:ph type="pic" sz="quarter" idx="15"/>
          </p:nvPr>
        </p:nvPicPr>
        <p:blipFill rotWithShape="1">
          <a:blip r:embed="rId5">
            <a:extLst>
              <a:ext uri="{28A0092B-C50C-407E-A947-70E740481C1C}">
                <a14:useLocalDpi xmlns:a14="http://schemas.microsoft.com/office/drawing/2010/main" val="0"/>
              </a:ext>
            </a:extLst>
          </a:blip>
          <a:srcRect b="10716"/>
          <a:stretch/>
        </p:blipFill>
        <p:spPr>
          <a:xfrm>
            <a:off x="7782514" y="2064503"/>
            <a:ext cx="2543531" cy="19202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a:extLst>
              <a:ext uri="{FF2B5EF4-FFF2-40B4-BE49-F238E27FC236}">
                <a16:creationId xmlns:a16="http://schemas.microsoft.com/office/drawing/2014/main" id="{A9259C03-23B5-934D-A1A7-5DB98F7F2DA5}"/>
              </a:ext>
            </a:extLst>
          </p:cNvPr>
          <p:cNvSpPr/>
          <p:nvPr/>
        </p:nvSpPr>
        <p:spPr>
          <a:xfrm>
            <a:off x="2468443" y="4677727"/>
            <a:ext cx="6096000" cy="1785104"/>
          </a:xfrm>
          <a:prstGeom prst="rect">
            <a:avLst/>
          </a:prstGeom>
        </p:spPr>
        <p:txBody>
          <a:bodyPr>
            <a:spAutoFit/>
          </a:bodyPr>
          <a:lstStyle/>
          <a:p>
            <a:pPr marL="285750" indent="-285750" defTabSz="914400">
              <a:lnSpc>
                <a:spcPct val="140000"/>
              </a:lnSpc>
              <a:buClr>
                <a:prstClr val="black"/>
              </a:buClr>
              <a:buFont typeface="Arial" panose="020B0604020202020204" pitchFamily="34" charset="0"/>
              <a:buChar char="•"/>
            </a:pPr>
            <a:r>
              <a:rPr lang="en-US" altLang="en-US" sz="2000" kern="0">
                <a:solidFill>
                  <a:prstClr val="black"/>
                </a:solidFill>
                <a:latin typeface="Avenir Next Medium" panose="020B0503020202020204" pitchFamily="34" charset="0"/>
                <a:cs typeface="Arial" panose="020B0604020202020204" pitchFamily="34" charset="0"/>
              </a:rPr>
              <a:t>NO LEAKS!</a:t>
            </a:r>
          </a:p>
          <a:p>
            <a:pPr marL="285750" indent="-285750" defTabSz="914400">
              <a:lnSpc>
                <a:spcPct val="140000"/>
              </a:lnSpc>
              <a:buClr>
                <a:prstClr val="black"/>
              </a:buClr>
              <a:buFont typeface="Arial" panose="020B0604020202020204" pitchFamily="34" charset="0"/>
              <a:buChar char="•"/>
            </a:pPr>
            <a:r>
              <a:rPr lang="en-US" altLang="en-US" sz="2000" kern="0">
                <a:solidFill>
                  <a:prstClr val="black"/>
                </a:solidFill>
                <a:latin typeface="Avenir Next Medium" panose="020B0503020202020204" pitchFamily="34" charset="0"/>
                <a:cs typeface="Arial" panose="020B0604020202020204" pitchFamily="34" charset="0"/>
              </a:rPr>
              <a:t>No inventory lost!  Savings from this occurrence more than paid for the project.</a:t>
            </a:r>
          </a:p>
          <a:p>
            <a:pPr marL="285750" indent="-285750" defTabSz="914400">
              <a:lnSpc>
                <a:spcPct val="140000"/>
              </a:lnSpc>
              <a:buClr>
                <a:prstClr val="black"/>
              </a:buClr>
              <a:buFont typeface="Arial" panose="020B0604020202020204" pitchFamily="34" charset="0"/>
              <a:buChar char="•"/>
            </a:pPr>
            <a:r>
              <a:rPr lang="en-US" altLang="en-US" sz="2000" kern="0">
                <a:solidFill>
                  <a:prstClr val="black"/>
                </a:solidFill>
                <a:latin typeface="Avenir Next Medium" panose="020B0503020202020204" pitchFamily="34" charset="0"/>
                <a:cs typeface="Arial" panose="020B0604020202020204" pitchFamily="34" charset="0"/>
              </a:rPr>
              <a:t>No recover or tear-off required!</a:t>
            </a:r>
          </a:p>
        </p:txBody>
      </p:sp>
    </p:spTree>
    <p:extLst>
      <p:ext uri="{BB962C8B-B14F-4D97-AF65-F5344CB8AC3E}">
        <p14:creationId xmlns:p14="http://schemas.microsoft.com/office/powerpoint/2010/main" val="3591706243"/>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70785F-E768-6F4B-881D-BC9EDB8F8333}"/>
              </a:ext>
            </a:extLst>
          </p:cNvPr>
          <p:cNvSpPr/>
          <p:nvPr/>
        </p:nvSpPr>
        <p:spPr>
          <a:xfrm>
            <a:off x="6874840" y="24408"/>
            <a:ext cx="5357910" cy="6885383"/>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defTabSz="914400">
              <a:spcBef>
                <a:spcPct val="20000"/>
              </a:spcBef>
              <a:buFont typeface="Arial" panose="020B0604020202020204" pitchFamily="34" charset="0"/>
              <a:buChar char="•"/>
            </a:pPr>
            <a:endParaRPr lang="en-US" sz="2000">
              <a:solidFill>
                <a:prstClr val="black"/>
              </a:solidFill>
              <a:latin typeface="Avenir Next" panose="020B0503020202020204" pitchFamily="34" charset="0"/>
            </a:endParaRPr>
          </a:p>
        </p:txBody>
      </p:sp>
      <p:pic>
        <p:nvPicPr>
          <p:cNvPr id="5" name="Picture Placeholder 4"/>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2204533" y="128055"/>
            <a:ext cx="4223161" cy="6678089"/>
          </a:xfrm>
          <a:ln>
            <a:solidFill>
              <a:schemeClr val="bg1">
                <a:lumMod val="85000"/>
              </a:schemeClr>
            </a:solidFill>
          </a:ln>
        </p:spPr>
      </p:pic>
      <p:sp>
        <p:nvSpPr>
          <p:cNvPr id="44" name="Rectangle 43"/>
          <p:cNvSpPr/>
          <p:nvPr/>
        </p:nvSpPr>
        <p:spPr>
          <a:xfrm>
            <a:off x="6949015" y="376953"/>
            <a:ext cx="5357910" cy="833563"/>
          </a:xfrm>
          <a:prstGeom prst="rect">
            <a:avLst/>
          </a:prstGeom>
        </p:spPr>
        <p:txBody>
          <a:bodyPr wrap="square" lIns="0" tIns="0" rIns="0" bIns="0" anchor="ctr" anchorCtr="0">
            <a:normAutofit/>
          </a:bodyPr>
          <a:lstStyle/>
          <a:p>
            <a:pPr lvl="0" algn="ctr">
              <a:lnSpc>
                <a:spcPts val="6500"/>
              </a:lnSpc>
            </a:pPr>
            <a:r>
              <a:rPr kumimoji="0" lang="en-US" sz="3600" b="1" u="none" strike="noStrike" kern="1200" cap="none" spc="0" normalizeH="0" baseline="0" noProof="0">
                <a:ln w="0"/>
                <a:solidFill>
                  <a:schemeClr val="bg1">
                    <a:lumMod val="10000"/>
                  </a:schemeClr>
                </a:solidFill>
                <a:effectLst>
                  <a:outerShdw blurRad="38100" dist="19050" dir="2700000" algn="tl" rotWithShape="0">
                    <a:srgbClr val="F8F8F8">
                      <a:alpha val="40000"/>
                    </a:srgbClr>
                  </a:outerShdw>
                </a:effectLst>
                <a:uLnTx/>
                <a:uFillTx/>
                <a:latin typeface="Avenir Next" panose="020B0503020202020204" pitchFamily="34" charset="0"/>
                <a:ea typeface="Roboto Light" panose="02000000000000000000" pitchFamily="2" charset="0"/>
                <a:cs typeface="Source Sans Pro ExtraLight" charset="0"/>
              </a:rPr>
              <a:t>Case Study #2</a:t>
            </a:r>
          </a:p>
        </p:txBody>
      </p:sp>
      <p:sp>
        <p:nvSpPr>
          <p:cNvPr id="3" name="Rectangle 2">
            <a:extLst>
              <a:ext uri="{FF2B5EF4-FFF2-40B4-BE49-F238E27FC236}">
                <a16:creationId xmlns:a16="http://schemas.microsoft.com/office/drawing/2014/main" id="{6ED8F49F-F5B9-C641-9B41-15B9639CBF3D}"/>
              </a:ext>
            </a:extLst>
          </p:cNvPr>
          <p:cNvSpPr/>
          <p:nvPr/>
        </p:nvSpPr>
        <p:spPr>
          <a:xfrm>
            <a:off x="7210269" y="1811078"/>
            <a:ext cx="5096656" cy="1015663"/>
          </a:xfrm>
          <a:prstGeom prst="rect">
            <a:avLst/>
          </a:prstGeom>
        </p:spPr>
        <p:txBody>
          <a:bodyPr wrap="square">
            <a:spAutoFit/>
          </a:bodyPr>
          <a:lstStyle/>
          <a:p>
            <a:pPr marL="0" marR="0" lvl="0" indent="0" algn="l" defTabSz="914354" rtl="0" eaLnBrk="1" fontAlgn="auto" latinLnBrk="0" hangingPunct="1">
              <a:lnSpc>
                <a:spcPct val="15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8F8F8">
                  <a:lumMod val="10000"/>
                </a:srgbClr>
              </a:solidFill>
              <a:effectLst/>
              <a:uLnTx/>
              <a:uFillTx/>
              <a:latin typeface="Calibri"/>
              <a:ea typeface="+mn-ea"/>
              <a:cs typeface="+mn-cs"/>
            </a:endParaRPr>
          </a:p>
          <a:p>
            <a:pPr marL="342900" marR="0" lvl="0" indent="-34290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srgbClr val="F8F8F8">
                  <a:lumMod val="10000"/>
                </a:srgbClr>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94FF78F8-4221-F24D-ABC3-81D765A6F067}"/>
              </a:ext>
            </a:extLst>
          </p:cNvPr>
          <p:cNvSpPr/>
          <p:nvPr/>
        </p:nvSpPr>
        <p:spPr>
          <a:xfrm>
            <a:off x="7045515" y="2118083"/>
            <a:ext cx="4981731" cy="3828740"/>
          </a:xfrm>
          <a:prstGeom prst="rect">
            <a:avLst/>
          </a:prstGeom>
        </p:spPr>
        <p:txBody>
          <a:bodyPr wrap="square">
            <a:spAutoFit/>
          </a:bodyPr>
          <a:lstStyle/>
          <a:p>
            <a:pPr defTabSz="914400">
              <a:spcBef>
                <a:spcPct val="50000"/>
              </a:spcBef>
              <a:buFontTx/>
              <a:buChar char="•"/>
            </a:pPr>
            <a:r>
              <a:rPr lang="en-US" sz="2400">
                <a:solidFill>
                  <a:prstClr val="black"/>
                </a:solidFill>
              </a:rPr>
              <a:t>Sarasota, FL</a:t>
            </a:r>
          </a:p>
          <a:p>
            <a:pPr defTabSz="914400">
              <a:spcBef>
                <a:spcPct val="50000"/>
              </a:spcBef>
              <a:buFontTx/>
              <a:buChar char="•"/>
            </a:pPr>
            <a:r>
              <a:rPr lang="en-US" sz="2400">
                <a:solidFill>
                  <a:prstClr val="black"/>
                </a:solidFill>
              </a:rPr>
              <a:t> Metal Roof</a:t>
            </a:r>
          </a:p>
          <a:p>
            <a:pPr defTabSz="914400">
              <a:spcBef>
                <a:spcPts val="600"/>
              </a:spcBef>
              <a:buFontTx/>
              <a:buChar char="•"/>
            </a:pPr>
            <a:r>
              <a:rPr lang="en-US" sz="2400">
                <a:solidFill>
                  <a:prstClr val="black"/>
                </a:solidFill>
              </a:rPr>
              <a:t> Roof Temperatures Dropped From</a:t>
            </a:r>
          </a:p>
          <a:p>
            <a:pPr defTabSz="914400">
              <a:spcBef>
                <a:spcPts val="600"/>
              </a:spcBef>
            </a:pPr>
            <a:r>
              <a:rPr lang="en-US" sz="2400">
                <a:solidFill>
                  <a:prstClr val="black"/>
                </a:solidFill>
              </a:rPr>
              <a:t>	150</a:t>
            </a:r>
            <a:r>
              <a:rPr lang="en-US" sz="2400">
                <a:solidFill>
                  <a:prstClr val="black"/>
                </a:solidFill>
                <a:cs typeface="Tahoma" pitchFamily="34" charset="0"/>
              </a:rPr>
              <a:t>ºF </a:t>
            </a:r>
            <a:r>
              <a:rPr lang="en-US" sz="2400">
                <a:solidFill>
                  <a:prstClr val="black"/>
                </a:solidFill>
              </a:rPr>
              <a:t>To 90 </a:t>
            </a:r>
            <a:r>
              <a:rPr lang="en-US" sz="2400">
                <a:solidFill>
                  <a:prstClr val="black"/>
                </a:solidFill>
                <a:cs typeface="Tahoma" pitchFamily="34" charset="0"/>
              </a:rPr>
              <a:t>ºF </a:t>
            </a:r>
          </a:p>
          <a:p>
            <a:pPr defTabSz="914400">
              <a:spcBef>
                <a:spcPct val="50000"/>
              </a:spcBef>
              <a:buFontTx/>
              <a:buChar char="•"/>
            </a:pPr>
            <a:r>
              <a:rPr lang="en-US" sz="2400">
                <a:solidFill>
                  <a:prstClr val="black"/>
                </a:solidFill>
                <a:cs typeface="Tahoma" pitchFamily="34" charset="0"/>
              </a:rPr>
              <a:t> Interior Temperatures Dropped To 72ºF</a:t>
            </a:r>
          </a:p>
          <a:p>
            <a:pPr defTabSz="914400">
              <a:spcBef>
                <a:spcPct val="50000"/>
              </a:spcBef>
              <a:buFontTx/>
              <a:buChar char="•"/>
            </a:pPr>
            <a:r>
              <a:rPr lang="en-US" sz="2400">
                <a:solidFill>
                  <a:prstClr val="black"/>
                </a:solidFill>
              </a:rPr>
              <a:t> 20% Reduction In </a:t>
            </a:r>
            <a:r>
              <a:rPr lang="en-US" sz="2400" err="1">
                <a:solidFill>
                  <a:prstClr val="black"/>
                </a:solidFill>
              </a:rPr>
              <a:t>KWh</a:t>
            </a:r>
            <a:r>
              <a:rPr lang="en-US" sz="2400">
                <a:solidFill>
                  <a:prstClr val="black"/>
                </a:solidFill>
              </a:rPr>
              <a:t> Usage </a:t>
            </a:r>
          </a:p>
          <a:p>
            <a:pPr marL="342900" lvl="0" indent="-342900" defTabSz="914400">
              <a:spcBef>
                <a:spcPct val="20000"/>
              </a:spcBef>
              <a:buFont typeface="Arial" panose="020B0604020202020204" pitchFamily="34" charset="0"/>
              <a:buChar char="•"/>
            </a:pPr>
            <a:endParaRPr lang="en-US" sz="2400">
              <a:solidFill>
                <a:prstClr val="black"/>
              </a:solidFill>
              <a:latin typeface="Avenir Next Medium" panose="020B0503020202020204" pitchFamily="34" charset="0"/>
            </a:endParaRPr>
          </a:p>
        </p:txBody>
      </p:sp>
      <p:grpSp>
        <p:nvGrpSpPr>
          <p:cNvPr id="16" name="Group 15">
            <a:extLst>
              <a:ext uri="{FF2B5EF4-FFF2-40B4-BE49-F238E27FC236}">
                <a16:creationId xmlns:a16="http://schemas.microsoft.com/office/drawing/2014/main" id="{84103D16-354E-6747-BA6A-0315155C465B}"/>
              </a:ext>
            </a:extLst>
          </p:cNvPr>
          <p:cNvGrpSpPr/>
          <p:nvPr/>
        </p:nvGrpSpPr>
        <p:grpSpPr>
          <a:xfrm>
            <a:off x="0" y="24408"/>
            <a:ext cx="2585553" cy="5671948"/>
            <a:chOff x="-1325" y="1210513"/>
            <a:chExt cx="2585553" cy="5671947"/>
          </a:xfrm>
        </p:grpSpPr>
        <p:sp>
          <p:nvSpPr>
            <p:cNvPr id="17" name="Right Triangle 18">
              <a:extLst>
                <a:ext uri="{FF2B5EF4-FFF2-40B4-BE49-F238E27FC236}">
                  <a16:creationId xmlns:a16="http://schemas.microsoft.com/office/drawing/2014/main" id="{A7FBF3EC-2562-DA45-9F5D-F3CF33B68327}"/>
                </a:ext>
              </a:extLst>
            </p:cNvPr>
            <p:cNvSpPr/>
            <p:nvPr/>
          </p:nvSpPr>
          <p:spPr>
            <a:xfrm rot="10800000" flipH="1">
              <a:off x="0" y="1217926"/>
              <a:ext cx="2584227" cy="5664534"/>
            </a:xfrm>
            <a:custGeom>
              <a:avLst/>
              <a:gdLst>
                <a:gd name="connsiteX0" fmla="*/ 0 w 2474499"/>
                <a:gd name="connsiteY0" fmla="*/ 5664534 h 5664534"/>
                <a:gd name="connsiteX1" fmla="*/ 0 w 2474499"/>
                <a:gd name="connsiteY1" fmla="*/ 0 h 5664534"/>
                <a:gd name="connsiteX2" fmla="*/ 2474499 w 2474499"/>
                <a:gd name="connsiteY2" fmla="*/ 5664534 h 5664534"/>
                <a:gd name="connsiteX3" fmla="*/ 0 w 2474499"/>
                <a:gd name="connsiteY3" fmla="*/ 5664534 h 5664534"/>
                <a:gd name="connsiteX0" fmla="*/ 73152 w 2547651"/>
                <a:gd name="connsiteY0" fmla="*/ 5664534 h 5664534"/>
                <a:gd name="connsiteX1" fmla="*/ 0 w 2547651"/>
                <a:gd name="connsiteY1" fmla="*/ 0 h 5664534"/>
                <a:gd name="connsiteX2" fmla="*/ 2547651 w 2547651"/>
                <a:gd name="connsiteY2" fmla="*/ 5664534 h 5664534"/>
                <a:gd name="connsiteX3" fmla="*/ 73152 w 2547651"/>
                <a:gd name="connsiteY3" fmla="*/ 5664534 h 5664534"/>
                <a:gd name="connsiteX0" fmla="*/ 109728 w 2584227"/>
                <a:gd name="connsiteY0" fmla="*/ 5664534 h 5664534"/>
                <a:gd name="connsiteX1" fmla="*/ 0 w 2584227"/>
                <a:gd name="connsiteY1" fmla="*/ 0 h 5664534"/>
                <a:gd name="connsiteX2" fmla="*/ 2584227 w 2584227"/>
                <a:gd name="connsiteY2" fmla="*/ 5664534 h 5664534"/>
                <a:gd name="connsiteX3" fmla="*/ 109728 w 2584227"/>
                <a:gd name="connsiteY3" fmla="*/ 5664534 h 5664534"/>
              </a:gdLst>
              <a:ahLst/>
              <a:cxnLst>
                <a:cxn ang="0">
                  <a:pos x="connsiteX0" y="connsiteY0"/>
                </a:cxn>
                <a:cxn ang="0">
                  <a:pos x="connsiteX1" y="connsiteY1"/>
                </a:cxn>
                <a:cxn ang="0">
                  <a:pos x="connsiteX2" y="connsiteY2"/>
                </a:cxn>
                <a:cxn ang="0">
                  <a:pos x="connsiteX3" y="connsiteY3"/>
                </a:cxn>
              </a:cxnLst>
              <a:rect l="l" t="t" r="r" b="b"/>
              <a:pathLst>
                <a:path w="2584227" h="5664534">
                  <a:moveTo>
                    <a:pt x="109728" y="5664534"/>
                  </a:moveTo>
                  <a:lnTo>
                    <a:pt x="0" y="0"/>
                  </a:lnTo>
                  <a:lnTo>
                    <a:pt x="2584227" y="5664534"/>
                  </a:lnTo>
                  <a:lnTo>
                    <a:pt x="109728" y="5664534"/>
                  </a:lnTo>
                  <a:close/>
                </a:path>
              </a:pathLst>
            </a:custGeom>
            <a:solidFill>
              <a:schemeClr val="bg1">
                <a:lumMod val="50000"/>
              </a:schemeClr>
            </a:solidFill>
            <a:ln>
              <a:noFill/>
            </a:ln>
            <a:effectLst>
              <a:outerShdw blurRad="165100" dist="177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8F8F8"/>
                </a:solidFill>
                <a:effectLst/>
                <a:uLnTx/>
                <a:uFillTx/>
                <a:latin typeface="Calibri"/>
                <a:ea typeface="+mn-ea"/>
                <a:cs typeface="+mn-cs"/>
              </a:endParaRPr>
            </a:p>
          </p:txBody>
        </p:sp>
        <p:sp>
          <p:nvSpPr>
            <p:cNvPr id="20" name="Right Triangle 19">
              <a:extLst>
                <a:ext uri="{FF2B5EF4-FFF2-40B4-BE49-F238E27FC236}">
                  <a16:creationId xmlns:a16="http://schemas.microsoft.com/office/drawing/2014/main" id="{C1FA3276-6001-6641-943B-A4B2F38F2068}"/>
                </a:ext>
              </a:extLst>
            </p:cNvPr>
            <p:cNvSpPr/>
            <p:nvPr/>
          </p:nvSpPr>
          <p:spPr>
            <a:xfrm rot="10800000" flipH="1">
              <a:off x="-1325" y="1210513"/>
              <a:ext cx="2585553" cy="5647331"/>
            </a:xfrm>
            <a:prstGeom prst="rtTriangle">
              <a:avLst/>
            </a:prstGeom>
            <a:solidFill>
              <a:srgbClr val="AA272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8F8F8"/>
                </a:solidFill>
                <a:effectLst/>
                <a:uLnTx/>
                <a:uFillTx/>
                <a:latin typeface="Calibri"/>
                <a:ea typeface="+mn-ea"/>
                <a:cs typeface="+mn-cs"/>
              </a:endParaRPr>
            </a:p>
          </p:txBody>
        </p:sp>
      </p:grpSp>
    </p:spTree>
    <p:extLst>
      <p:ext uri="{BB962C8B-B14F-4D97-AF65-F5344CB8AC3E}">
        <p14:creationId xmlns:p14="http://schemas.microsoft.com/office/powerpoint/2010/main" val="38285142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70785F-E768-6F4B-881D-BC9EDB8F8333}"/>
              </a:ext>
            </a:extLst>
          </p:cNvPr>
          <p:cNvSpPr/>
          <p:nvPr/>
        </p:nvSpPr>
        <p:spPr>
          <a:xfrm>
            <a:off x="6930277" y="-27383"/>
            <a:ext cx="5357910" cy="6885383"/>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defTabSz="914400">
              <a:spcBef>
                <a:spcPct val="20000"/>
              </a:spcBef>
              <a:buFont typeface="Arial" panose="020B0604020202020204" pitchFamily="34" charset="0"/>
              <a:buChar char="•"/>
            </a:pPr>
            <a:endParaRPr lang="en-US" sz="2000">
              <a:solidFill>
                <a:prstClr val="black"/>
              </a:solidFill>
              <a:latin typeface="Avenir Next" panose="020B0503020202020204" pitchFamily="34" charset="0"/>
            </a:endParaRPr>
          </a:p>
        </p:txBody>
      </p:sp>
      <p:sp>
        <p:nvSpPr>
          <p:cNvPr id="49" name="Flowchart: Data 48"/>
          <p:cNvSpPr/>
          <p:nvPr/>
        </p:nvSpPr>
        <p:spPr>
          <a:xfrm flipH="1">
            <a:off x="1246481" y="1231308"/>
            <a:ext cx="3999289" cy="377564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138 h 10138"/>
              <a:gd name="connsiteX1" fmla="*/ 2034 w 10000"/>
              <a:gd name="connsiteY1" fmla="*/ 0 h 10138"/>
              <a:gd name="connsiteX2" fmla="*/ 10000 w 10000"/>
              <a:gd name="connsiteY2" fmla="*/ 138 h 10138"/>
              <a:gd name="connsiteX3" fmla="*/ 8000 w 10000"/>
              <a:gd name="connsiteY3" fmla="*/ 10138 h 10138"/>
              <a:gd name="connsiteX4" fmla="*/ 0 w 10000"/>
              <a:gd name="connsiteY4" fmla="*/ 10138 h 10138"/>
              <a:gd name="connsiteX0" fmla="*/ 0 w 10000"/>
              <a:gd name="connsiteY0" fmla="*/ 35311 h 35311"/>
              <a:gd name="connsiteX1" fmla="*/ 9798 w 10000"/>
              <a:gd name="connsiteY1" fmla="*/ 0 h 35311"/>
              <a:gd name="connsiteX2" fmla="*/ 10000 w 10000"/>
              <a:gd name="connsiteY2" fmla="*/ 25311 h 35311"/>
              <a:gd name="connsiteX3" fmla="*/ 8000 w 10000"/>
              <a:gd name="connsiteY3" fmla="*/ 35311 h 35311"/>
              <a:gd name="connsiteX4" fmla="*/ 0 w 10000"/>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56" h="35311">
                <a:moveTo>
                  <a:pt x="0" y="35311"/>
                </a:moveTo>
                <a:lnTo>
                  <a:pt x="9798" y="0"/>
                </a:lnTo>
                <a:cubicBezTo>
                  <a:pt x="12223" y="3853"/>
                  <a:pt x="11275" y="953"/>
                  <a:pt x="14756" y="7640"/>
                </a:cubicBezTo>
                <a:lnTo>
                  <a:pt x="8000" y="35311"/>
                </a:lnTo>
                <a:lnTo>
                  <a:pt x="0" y="35311"/>
                </a:lnTo>
                <a:close/>
              </a:path>
            </a:pathLst>
          </a:custGeom>
          <a:solidFill>
            <a:schemeClr val="bg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8F8F8"/>
              </a:solidFill>
              <a:effectLst/>
              <a:uLnTx/>
              <a:uFillTx/>
              <a:latin typeface="Calibri"/>
              <a:ea typeface="+mn-ea"/>
              <a:cs typeface="+mn-cs"/>
            </a:endParaRPr>
          </a:p>
        </p:txBody>
      </p:sp>
      <p:pic>
        <p:nvPicPr>
          <p:cNvPr id="5" name="Picture Placeholder 4"/>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37475" y="1007074"/>
            <a:ext cx="6949014" cy="4696695"/>
          </a:xfrm>
          <a:ln>
            <a:solidFill>
              <a:schemeClr val="bg1">
                <a:lumMod val="85000"/>
              </a:schemeClr>
            </a:solidFill>
          </a:ln>
        </p:spPr>
      </p:pic>
      <p:sp>
        <p:nvSpPr>
          <p:cNvPr id="44" name="Rectangle 43"/>
          <p:cNvSpPr/>
          <p:nvPr/>
        </p:nvSpPr>
        <p:spPr>
          <a:xfrm>
            <a:off x="6949015" y="376953"/>
            <a:ext cx="5357910" cy="833563"/>
          </a:xfrm>
          <a:prstGeom prst="rect">
            <a:avLst/>
          </a:prstGeom>
        </p:spPr>
        <p:txBody>
          <a:bodyPr wrap="square" lIns="0" tIns="0" rIns="0" bIns="0" anchor="ctr" anchorCtr="0">
            <a:normAutofit/>
          </a:bodyPr>
          <a:lstStyle/>
          <a:p>
            <a:pPr lvl="0" algn="ctr">
              <a:lnSpc>
                <a:spcPts val="6500"/>
              </a:lnSpc>
            </a:pPr>
            <a:r>
              <a:rPr kumimoji="0" lang="en-US" sz="3600" b="1" u="none" strike="noStrike" kern="1200" cap="none" spc="0" normalizeH="0" baseline="0" noProof="0">
                <a:ln w="0"/>
                <a:solidFill>
                  <a:schemeClr val="bg1">
                    <a:lumMod val="10000"/>
                  </a:schemeClr>
                </a:solidFill>
                <a:effectLst>
                  <a:outerShdw blurRad="38100" dist="19050" dir="2700000" algn="tl" rotWithShape="0">
                    <a:srgbClr val="F8F8F8">
                      <a:alpha val="40000"/>
                    </a:srgbClr>
                  </a:outerShdw>
                </a:effectLst>
                <a:uLnTx/>
                <a:uFillTx/>
                <a:latin typeface="Avenir Next" panose="020B0503020202020204" pitchFamily="34" charset="0"/>
                <a:ea typeface="Roboto Light" panose="02000000000000000000" pitchFamily="2" charset="0"/>
                <a:cs typeface="Source Sans Pro ExtraLight" charset="0"/>
              </a:rPr>
              <a:t>Case Study #3</a:t>
            </a:r>
          </a:p>
        </p:txBody>
      </p:sp>
      <p:grpSp>
        <p:nvGrpSpPr>
          <p:cNvPr id="2" name="Group 1"/>
          <p:cNvGrpSpPr/>
          <p:nvPr/>
        </p:nvGrpSpPr>
        <p:grpSpPr>
          <a:xfrm>
            <a:off x="0" y="24408"/>
            <a:ext cx="2585553" cy="5671948"/>
            <a:chOff x="-1325" y="1210513"/>
            <a:chExt cx="2585553" cy="5671947"/>
          </a:xfrm>
        </p:grpSpPr>
        <p:sp>
          <p:nvSpPr>
            <p:cNvPr id="19" name="Right Triangle 18"/>
            <p:cNvSpPr/>
            <p:nvPr/>
          </p:nvSpPr>
          <p:spPr>
            <a:xfrm rot="10800000" flipH="1">
              <a:off x="0" y="1217926"/>
              <a:ext cx="2584227" cy="5664534"/>
            </a:xfrm>
            <a:custGeom>
              <a:avLst/>
              <a:gdLst>
                <a:gd name="connsiteX0" fmla="*/ 0 w 2474499"/>
                <a:gd name="connsiteY0" fmla="*/ 5664534 h 5664534"/>
                <a:gd name="connsiteX1" fmla="*/ 0 w 2474499"/>
                <a:gd name="connsiteY1" fmla="*/ 0 h 5664534"/>
                <a:gd name="connsiteX2" fmla="*/ 2474499 w 2474499"/>
                <a:gd name="connsiteY2" fmla="*/ 5664534 h 5664534"/>
                <a:gd name="connsiteX3" fmla="*/ 0 w 2474499"/>
                <a:gd name="connsiteY3" fmla="*/ 5664534 h 5664534"/>
                <a:gd name="connsiteX0" fmla="*/ 73152 w 2547651"/>
                <a:gd name="connsiteY0" fmla="*/ 5664534 h 5664534"/>
                <a:gd name="connsiteX1" fmla="*/ 0 w 2547651"/>
                <a:gd name="connsiteY1" fmla="*/ 0 h 5664534"/>
                <a:gd name="connsiteX2" fmla="*/ 2547651 w 2547651"/>
                <a:gd name="connsiteY2" fmla="*/ 5664534 h 5664534"/>
                <a:gd name="connsiteX3" fmla="*/ 73152 w 2547651"/>
                <a:gd name="connsiteY3" fmla="*/ 5664534 h 5664534"/>
                <a:gd name="connsiteX0" fmla="*/ 109728 w 2584227"/>
                <a:gd name="connsiteY0" fmla="*/ 5664534 h 5664534"/>
                <a:gd name="connsiteX1" fmla="*/ 0 w 2584227"/>
                <a:gd name="connsiteY1" fmla="*/ 0 h 5664534"/>
                <a:gd name="connsiteX2" fmla="*/ 2584227 w 2584227"/>
                <a:gd name="connsiteY2" fmla="*/ 5664534 h 5664534"/>
                <a:gd name="connsiteX3" fmla="*/ 109728 w 2584227"/>
                <a:gd name="connsiteY3" fmla="*/ 5664534 h 5664534"/>
              </a:gdLst>
              <a:ahLst/>
              <a:cxnLst>
                <a:cxn ang="0">
                  <a:pos x="connsiteX0" y="connsiteY0"/>
                </a:cxn>
                <a:cxn ang="0">
                  <a:pos x="connsiteX1" y="connsiteY1"/>
                </a:cxn>
                <a:cxn ang="0">
                  <a:pos x="connsiteX2" y="connsiteY2"/>
                </a:cxn>
                <a:cxn ang="0">
                  <a:pos x="connsiteX3" y="connsiteY3"/>
                </a:cxn>
              </a:cxnLst>
              <a:rect l="l" t="t" r="r" b="b"/>
              <a:pathLst>
                <a:path w="2584227" h="5664534">
                  <a:moveTo>
                    <a:pt x="109728" y="5664534"/>
                  </a:moveTo>
                  <a:lnTo>
                    <a:pt x="0" y="0"/>
                  </a:lnTo>
                  <a:lnTo>
                    <a:pt x="2584227" y="5664534"/>
                  </a:lnTo>
                  <a:lnTo>
                    <a:pt x="109728" y="5664534"/>
                  </a:lnTo>
                  <a:close/>
                </a:path>
              </a:pathLst>
            </a:custGeom>
            <a:solidFill>
              <a:schemeClr val="bg1">
                <a:lumMod val="50000"/>
              </a:schemeClr>
            </a:solidFill>
            <a:ln>
              <a:noFill/>
            </a:ln>
            <a:effectLst>
              <a:outerShdw blurRad="165100" dist="177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8F8F8"/>
                </a:solidFill>
                <a:effectLst/>
                <a:uLnTx/>
                <a:uFillTx/>
                <a:latin typeface="Calibri"/>
                <a:ea typeface="+mn-ea"/>
                <a:cs typeface="+mn-cs"/>
              </a:endParaRPr>
            </a:p>
          </p:txBody>
        </p:sp>
        <p:sp>
          <p:nvSpPr>
            <p:cNvPr id="18" name="Right Triangle 17"/>
            <p:cNvSpPr/>
            <p:nvPr/>
          </p:nvSpPr>
          <p:spPr>
            <a:xfrm rot="10800000" flipH="1">
              <a:off x="-1325" y="1210513"/>
              <a:ext cx="2585553" cy="5647331"/>
            </a:xfrm>
            <a:prstGeom prst="rtTriangle">
              <a:avLst/>
            </a:prstGeom>
            <a:solidFill>
              <a:srgbClr val="AA272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8F8F8"/>
                </a:solidFill>
                <a:effectLst/>
                <a:uLnTx/>
                <a:uFillTx/>
                <a:latin typeface="Calibri"/>
                <a:ea typeface="+mn-ea"/>
                <a:cs typeface="+mn-cs"/>
              </a:endParaRPr>
            </a:p>
          </p:txBody>
        </p:sp>
      </p:grpSp>
      <p:sp>
        <p:nvSpPr>
          <p:cNvPr id="3" name="Rectangle 2">
            <a:extLst>
              <a:ext uri="{FF2B5EF4-FFF2-40B4-BE49-F238E27FC236}">
                <a16:creationId xmlns:a16="http://schemas.microsoft.com/office/drawing/2014/main" id="{6ED8F49F-F5B9-C641-9B41-15B9639CBF3D}"/>
              </a:ext>
            </a:extLst>
          </p:cNvPr>
          <p:cNvSpPr/>
          <p:nvPr/>
        </p:nvSpPr>
        <p:spPr>
          <a:xfrm>
            <a:off x="7191531" y="1593092"/>
            <a:ext cx="5096656" cy="5669244"/>
          </a:xfrm>
          <a:prstGeom prst="rect">
            <a:avLst/>
          </a:prstGeom>
        </p:spPr>
        <p:txBody>
          <a:bodyPr wrap="square">
            <a:spAutoFit/>
          </a:bodyPr>
          <a:lstStyle/>
          <a:p>
            <a:pPr marL="342900" indent="-342900">
              <a:lnSpc>
                <a:spcPct val="140000"/>
              </a:lnSpc>
              <a:buFont typeface="Arial" panose="020B0604020202020204" pitchFamily="34" charset="0"/>
              <a:buChar char="•"/>
              <a:defRPr/>
            </a:pPr>
            <a:r>
              <a:rPr lang="en-US" sz="2400">
                <a:latin typeface="Avenir Next Medium" panose="020B0503020202020204" pitchFamily="34" charset="0"/>
              </a:rPr>
              <a:t>60 year old factory, 65,000 square feet, air conditioned space</a:t>
            </a:r>
          </a:p>
          <a:p>
            <a:pPr marL="342900" indent="-342900">
              <a:lnSpc>
                <a:spcPct val="140000"/>
              </a:lnSpc>
              <a:buFont typeface="Arial" panose="020B0604020202020204" pitchFamily="34" charset="0"/>
              <a:buChar char="•"/>
              <a:defRPr/>
            </a:pPr>
            <a:r>
              <a:rPr lang="en-US" sz="2400">
                <a:latin typeface="Avenir Next Medium" panose="020B0503020202020204" pitchFamily="34" charset="0"/>
              </a:rPr>
              <a:t>4-ply smooth asphalt BUR, 13 yrs. old with aluminized asphalt coating, 5 yrs. old</a:t>
            </a:r>
          </a:p>
          <a:p>
            <a:pPr marL="342900" indent="-342900">
              <a:lnSpc>
                <a:spcPct val="140000"/>
              </a:lnSpc>
              <a:buFont typeface="Arial" panose="020B0604020202020204" pitchFamily="34" charset="0"/>
              <a:buChar char="•"/>
              <a:defRPr/>
            </a:pPr>
            <a:r>
              <a:rPr lang="en-US" sz="2400">
                <a:latin typeface="Avenir Next Medium" panose="020B0503020202020204" pitchFamily="34" charset="0"/>
              </a:rPr>
              <a:t>No leaks, dry by IR thermography, incidental standing water, ¼” slope</a:t>
            </a:r>
          </a:p>
          <a:p>
            <a:pPr marL="342900" marR="0" lvl="0" indent="-342900" defTabSz="914354"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2400" u="none" strike="noStrike" kern="1200" cap="none" spc="0" normalizeH="0" baseline="0" noProof="0">
              <a:ln>
                <a:noFill/>
              </a:ln>
              <a:effectLst/>
              <a:uLnTx/>
              <a:uFillTx/>
              <a:latin typeface="Avenir Next Medium" panose="020B0503020202020204" pitchFamily="34" charset="0"/>
            </a:endParaRPr>
          </a:p>
          <a:p>
            <a:pPr marL="342900" marR="0" lvl="0" indent="-34290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srgbClr val="F8F8F8">
                  <a:lumMod val="10000"/>
                </a:srgbClr>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5FB565EC-1448-D54B-A3BD-6DF5F6C75367}"/>
              </a:ext>
            </a:extLst>
          </p:cNvPr>
          <p:cNvSpPr/>
          <p:nvPr/>
        </p:nvSpPr>
        <p:spPr>
          <a:xfrm>
            <a:off x="1562893" y="5806703"/>
            <a:ext cx="4485267" cy="492443"/>
          </a:xfrm>
          <a:prstGeom prst="rect">
            <a:avLst/>
          </a:prstGeom>
        </p:spPr>
        <p:txBody>
          <a:bodyPr wrap="none">
            <a:spAutoFit/>
          </a:bodyPr>
          <a:lstStyle/>
          <a:p>
            <a:pPr algn="ctr">
              <a:lnSpc>
                <a:spcPct val="140000"/>
              </a:lnSpc>
              <a:defRPr/>
            </a:pPr>
            <a:r>
              <a:rPr lang="en-US" sz="2000">
                <a:latin typeface="Avenir Next Medium" panose="020B0503020202020204" pitchFamily="34" charset="0"/>
              </a:rPr>
              <a:t>R-value of 16 (when newly installed) </a:t>
            </a:r>
          </a:p>
        </p:txBody>
      </p:sp>
    </p:spTree>
    <p:extLst>
      <p:ext uri="{BB962C8B-B14F-4D97-AF65-F5344CB8AC3E}">
        <p14:creationId xmlns:p14="http://schemas.microsoft.com/office/powerpoint/2010/main" val="1375010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2C19B93-E358-FF45-BD63-1C588AC3E595}"/>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5428" b="15428"/>
          <a:stretch>
            <a:fillRect/>
          </a:stretch>
        </p:blipFill>
        <p:spPr>
          <a:xfrm>
            <a:off x="0" y="2116138"/>
            <a:ext cx="12192000" cy="4741862"/>
          </a:xfrm>
        </p:spPr>
      </p:pic>
      <p:sp>
        <p:nvSpPr>
          <p:cNvPr id="3" name="Rectangle 2">
            <a:extLst>
              <a:ext uri="{FF2B5EF4-FFF2-40B4-BE49-F238E27FC236}">
                <a16:creationId xmlns:a16="http://schemas.microsoft.com/office/drawing/2014/main" id="{55EA227A-460A-C145-AF87-A457DBC4B58C}"/>
              </a:ext>
            </a:extLst>
          </p:cNvPr>
          <p:cNvSpPr/>
          <p:nvPr/>
        </p:nvSpPr>
        <p:spPr>
          <a:xfrm>
            <a:off x="0" y="1794876"/>
            <a:ext cx="12192000" cy="284813"/>
          </a:xfrm>
          <a:prstGeom prst="rect">
            <a:avLst/>
          </a:prstGeom>
          <a:solidFill>
            <a:srgbClr val="AA2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69BCFCA1-C904-3F4E-BBA3-AA3BFB564541}"/>
              </a:ext>
            </a:extLst>
          </p:cNvPr>
          <p:cNvSpPr txBox="1">
            <a:spLocks/>
          </p:cNvSpPr>
          <p:nvPr/>
        </p:nvSpPr>
        <p:spPr>
          <a:xfrm>
            <a:off x="0" y="267949"/>
            <a:ext cx="12192000" cy="1143000"/>
          </a:xfrm>
          <a:prstGeom prst="rect">
            <a:avLst/>
          </a:prstGeom>
        </p:spPr>
        <p:txBody>
          <a:bodyPr anchor="ctr">
            <a:norm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bg1">
                    <a:lumMod val="10000"/>
                  </a:schemeClr>
                </a:solidFill>
                <a:latin typeface="Avenir Next" panose="020B0503020202020204" pitchFamily="34" charset="0"/>
              </a:rPr>
              <a:t>Roof Coatings </a:t>
            </a:r>
          </a:p>
        </p:txBody>
      </p:sp>
    </p:spTree>
    <p:extLst>
      <p:ext uri="{BB962C8B-B14F-4D97-AF65-F5344CB8AC3E}">
        <p14:creationId xmlns:p14="http://schemas.microsoft.com/office/powerpoint/2010/main" val="22085710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70785F-E768-6F4B-881D-BC9EDB8F8333}"/>
              </a:ext>
            </a:extLst>
          </p:cNvPr>
          <p:cNvSpPr/>
          <p:nvPr/>
        </p:nvSpPr>
        <p:spPr>
          <a:xfrm>
            <a:off x="7050685" y="24408"/>
            <a:ext cx="5357910" cy="6885383"/>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ct val="150000"/>
              </a:lnSpc>
              <a:buFont typeface="Arial" panose="020B0604020202020204" pitchFamily="34" charset="0"/>
              <a:buChar char="•"/>
              <a:defRPr/>
            </a:pPr>
            <a:r>
              <a:rPr lang="en-US" altLang="en-US" sz="2000" dirty="0">
                <a:solidFill>
                  <a:schemeClr val="tx1"/>
                </a:solidFill>
                <a:latin typeface="Avenir Next Medium" panose="020B0503020202020204" pitchFamily="34" charset="0"/>
              </a:rPr>
              <a:t>Power wash off dirt and most of asphalt coating</a:t>
            </a:r>
          </a:p>
          <a:p>
            <a:pPr marL="342900" indent="-342900">
              <a:lnSpc>
                <a:spcPct val="150000"/>
              </a:lnSpc>
              <a:buFont typeface="Arial" panose="020B0604020202020204" pitchFamily="34" charset="0"/>
              <a:buChar char="•"/>
              <a:defRPr/>
            </a:pPr>
            <a:r>
              <a:rPr lang="en-US" altLang="en-US" sz="2000" dirty="0">
                <a:solidFill>
                  <a:schemeClr val="tx1"/>
                </a:solidFill>
                <a:latin typeface="Avenir Next Medium" panose="020B0503020202020204" pitchFamily="34" charset="0"/>
              </a:rPr>
              <a:t>Prime / Base of ½  - ¾ Gal/</a:t>
            </a:r>
            <a:r>
              <a:rPr lang="en-US" altLang="en-US" sz="2000" dirty="0" err="1">
                <a:solidFill>
                  <a:schemeClr val="tx1"/>
                </a:solidFill>
                <a:latin typeface="Avenir Next Medium" panose="020B0503020202020204" pitchFamily="34" charset="0"/>
              </a:rPr>
              <a:t>Sq</a:t>
            </a:r>
            <a:r>
              <a:rPr lang="en-US" altLang="en-US" sz="2000" dirty="0">
                <a:solidFill>
                  <a:schemeClr val="tx1"/>
                </a:solidFill>
                <a:latin typeface="Avenir Next Medium" panose="020B0503020202020204" pitchFamily="34" charset="0"/>
              </a:rPr>
              <a:t> asphalt compatible acrylic coating</a:t>
            </a:r>
          </a:p>
          <a:p>
            <a:pPr marL="342900" indent="-342900">
              <a:lnSpc>
                <a:spcPct val="150000"/>
              </a:lnSpc>
              <a:buFont typeface="Arial" panose="020B0604020202020204" pitchFamily="34" charset="0"/>
              <a:buChar char="•"/>
              <a:defRPr/>
            </a:pPr>
            <a:r>
              <a:rPr lang="en-US" altLang="en-US" sz="2000" dirty="0">
                <a:solidFill>
                  <a:schemeClr val="tx1"/>
                </a:solidFill>
                <a:latin typeface="Avenir Next Medium" panose="020B0503020202020204" pitchFamily="34" charset="0"/>
              </a:rPr>
              <a:t>Fabric reinforcement at penetrations / curbs</a:t>
            </a:r>
          </a:p>
          <a:p>
            <a:pPr marL="342900" indent="-342900">
              <a:lnSpc>
                <a:spcPct val="150000"/>
              </a:lnSpc>
              <a:buFont typeface="Arial" panose="020B0604020202020204" pitchFamily="34" charset="0"/>
              <a:buChar char="•"/>
              <a:defRPr/>
            </a:pPr>
            <a:r>
              <a:rPr lang="en-US" altLang="en-US" sz="2000" dirty="0">
                <a:solidFill>
                  <a:schemeClr val="tx1"/>
                </a:solidFill>
                <a:latin typeface="Avenir Next Medium" panose="020B0503020202020204" pitchFamily="34" charset="0"/>
              </a:rPr>
              <a:t>Finish coat of 1.5 - 2.0 Gal/</a:t>
            </a:r>
            <a:r>
              <a:rPr lang="en-US" altLang="en-US" sz="2000" dirty="0" err="1">
                <a:solidFill>
                  <a:schemeClr val="tx1"/>
                </a:solidFill>
                <a:latin typeface="Avenir Next Medium" panose="020B0503020202020204" pitchFamily="34" charset="0"/>
              </a:rPr>
              <a:t>Sq</a:t>
            </a:r>
            <a:r>
              <a:rPr lang="en-US" altLang="en-US" sz="2000" dirty="0">
                <a:solidFill>
                  <a:schemeClr val="tx1"/>
                </a:solidFill>
                <a:latin typeface="Avenir Next Medium" panose="020B0503020202020204" pitchFamily="34" charset="0"/>
              </a:rPr>
              <a:t> of  ASTM D6083 acrylic white finish coating</a:t>
            </a:r>
          </a:p>
        </p:txBody>
      </p:sp>
      <p:pic>
        <p:nvPicPr>
          <p:cNvPr id="5" name="Picture Placeholder 4"/>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0" y="1645177"/>
            <a:ext cx="6949014" cy="4062271"/>
          </a:xfrm>
          <a:ln>
            <a:solidFill>
              <a:schemeClr val="bg1">
                <a:lumMod val="85000"/>
              </a:schemeClr>
            </a:solidFill>
          </a:ln>
        </p:spPr>
      </p:pic>
      <p:sp>
        <p:nvSpPr>
          <p:cNvPr id="44" name="Rectangle 43"/>
          <p:cNvSpPr/>
          <p:nvPr/>
        </p:nvSpPr>
        <p:spPr>
          <a:xfrm>
            <a:off x="6949015" y="376953"/>
            <a:ext cx="5357910" cy="833563"/>
          </a:xfrm>
          <a:prstGeom prst="rect">
            <a:avLst/>
          </a:prstGeom>
        </p:spPr>
        <p:txBody>
          <a:bodyPr wrap="square" lIns="0" tIns="0" rIns="0" bIns="0" anchor="ctr" anchorCtr="0">
            <a:normAutofit/>
          </a:bodyPr>
          <a:lstStyle/>
          <a:p>
            <a:pPr lvl="0" algn="ctr">
              <a:lnSpc>
                <a:spcPts val="6500"/>
              </a:lnSpc>
            </a:pPr>
            <a:r>
              <a:rPr kumimoji="0" lang="en-US" sz="3600" b="1" u="none" strike="noStrike" kern="1200" cap="none" spc="0" normalizeH="0" baseline="0" noProof="0">
                <a:ln w="0"/>
                <a:solidFill>
                  <a:schemeClr val="bg1">
                    <a:lumMod val="10000"/>
                  </a:schemeClr>
                </a:solidFill>
                <a:effectLst>
                  <a:outerShdw blurRad="38100" dist="19050" dir="2700000" algn="tl" rotWithShape="0">
                    <a:srgbClr val="F8F8F8">
                      <a:alpha val="40000"/>
                    </a:srgbClr>
                  </a:outerShdw>
                </a:effectLst>
                <a:uLnTx/>
                <a:uFillTx/>
                <a:latin typeface="Avenir Next" panose="020B0503020202020204" pitchFamily="34" charset="0"/>
                <a:ea typeface="Roboto Light" panose="02000000000000000000" pitchFamily="2" charset="0"/>
                <a:cs typeface="Source Sans Pro ExtraLight" charset="0"/>
              </a:rPr>
              <a:t>Case Study #3</a:t>
            </a:r>
          </a:p>
        </p:txBody>
      </p:sp>
      <p:grpSp>
        <p:nvGrpSpPr>
          <p:cNvPr id="2" name="Group 1"/>
          <p:cNvGrpSpPr/>
          <p:nvPr/>
        </p:nvGrpSpPr>
        <p:grpSpPr>
          <a:xfrm>
            <a:off x="0" y="24408"/>
            <a:ext cx="2585553" cy="5671948"/>
            <a:chOff x="-1325" y="1210513"/>
            <a:chExt cx="2585553" cy="5671947"/>
          </a:xfrm>
        </p:grpSpPr>
        <p:sp>
          <p:nvSpPr>
            <p:cNvPr id="19" name="Right Triangle 18"/>
            <p:cNvSpPr/>
            <p:nvPr/>
          </p:nvSpPr>
          <p:spPr>
            <a:xfrm rot="10800000" flipH="1">
              <a:off x="0" y="1217926"/>
              <a:ext cx="2584227" cy="5664534"/>
            </a:xfrm>
            <a:custGeom>
              <a:avLst/>
              <a:gdLst>
                <a:gd name="connsiteX0" fmla="*/ 0 w 2474499"/>
                <a:gd name="connsiteY0" fmla="*/ 5664534 h 5664534"/>
                <a:gd name="connsiteX1" fmla="*/ 0 w 2474499"/>
                <a:gd name="connsiteY1" fmla="*/ 0 h 5664534"/>
                <a:gd name="connsiteX2" fmla="*/ 2474499 w 2474499"/>
                <a:gd name="connsiteY2" fmla="*/ 5664534 h 5664534"/>
                <a:gd name="connsiteX3" fmla="*/ 0 w 2474499"/>
                <a:gd name="connsiteY3" fmla="*/ 5664534 h 5664534"/>
                <a:gd name="connsiteX0" fmla="*/ 73152 w 2547651"/>
                <a:gd name="connsiteY0" fmla="*/ 5664534 h 5664534"/>
                <a:gd name="connsiteX1" fmla="*/ 0 w 2547651"/>
                <a:gd name="connsiteY1" fmla="*/ 0 h 5664534"/>
                <a:gd name="connsiteX2" fmla="*/ 2547651 w 2547651"/>
                <a:gd name="connsiteY2" fmla="*/ 5664534 h 5664534"/>
                <a:gd name="connsiteX3" fmla="*/ 73152 w 2547651"/>
                <a:gd name="connsiteY3" fmla="*/ 5664534 h 5664534"/>
                <a:gd name="connsiteX0" fmla="*/ 109728 w 2584227"/>
                <a:gd name="connsiteY0" fmla="*/ 5664534 h 5664534"/>
                <a:gd name="connsiteX1" fmla="*/ 0 w 2584227"/>
                <a:gd name="connsiteY1" fmla="*/ 0 h 5664534"/>
                <a:gd name="connsiteX2" fmla="*/ 2584227 w 2584227"/>
                <a:gd name="connsiteY2" fmla="*/ 5664534 h 5664534"/>
                <a:gd name="connsiteX3" fmla="*/ 109728 w 2584227"/>
                <a:gd name="connsiteY3" fmla="*/ 5664534 h 5664534"/>
              </a:gdLst>
              <a:ahLst/>
              <a:cxnLst>
                <a:cxn ang="0">
                  <a:pos x="connsiteX0" y="connsiteY0"/>
                </a:cxn>
                <a:cxn ang="0">
                  <a:pos x="connsiteX1" y="connsiteY1"/>
                </a:cxn>
                <a:cxn ang="0">
                  <a:pos x="connsiteX2" y="connsiteY2"/>
                </a:cxn>
                <a:cxn ang="0">
                  <a:pos x="connsiteX3" y="connsiteY3"/>
                </a:cxn>
              </a:cxnLst>
              <a:rect l="l" t="t" r="r" b="b"/>
              <a:pathLst>
                <a:path w="2584227" h="5664534">
                  <a:moveTo>
                    <a:pt x="109728" y="5664534"/>
                  </a:moveTo>
                  <a:lnTo>
                    <a:pt x="0" y="0"/>
                  </a:lnTo>
                  <a:lnTo>
                    <a:pt x="2584227" y="5664534"/>
                  </a:lnTo>
                  <a:lnTo>
                    <a:pt x="109728" y="5664534"/>
                  </a:lnTo>
                  <a:close/>
                </a:path>
              </a:pathLst>
            </a:custGeom>
            <a:solidFill>
              <a:schemeClr val="bg1">
                <a:lumMod val="50000"/>
              </a:schemeClr>
            </a:solidFill>
            <a:ln>
              <a:noFill/>
            </a:ln>
            <a:effectLst>
              <a:outerShdw blurRad="165100" dist="177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8F8F8"/>
                </a:solidFill>
                <a:effectLst/>
                <a:uLnTx/>
                <a:uFillTx/>
                <a:latin typeface="Calibri"/>
                <a:ea typeface="+mn-ea"/>
                <a:cs typeface="+mn-cs"/>
              </a:endParaRPr>
            </a:p>
          </p:txBody>
        </p:sp>
        <p:sp>
          <p:nvSpPr>
            <p:cNvPr id="18" name="Right Triangle 17"/>
            <p:cNvSpPr/>
            <p:nvPr/>
          </p:nvSpPr>
          <p:spPr>
            <a:xfrm rot="10800000" flipH="1">
              <a:off x="-1325" y="1210513"/>
              <a:ext cx="2585553" cy="5647331"/>
            </a:xfrm>
            <a:prstGeom prst="rtTriangle">
              <a:avLst/>
            </a:prstGeom>
            <a:solidFill>
              <a:srgbClr val="AA272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8F8F8"/>
                </a:solidFill>
                <a:effectLst/>
                <a:uLnTx/>
                <a:uFillTx/>
                <a:latin typeface="Calibri"/>
                <a:ea typeface="+mn-ea"/>
                <a:cs typeface="+mn-cs"/>
              </a:endParaRPr>
            </a:p>
          </p:txBody>
        </p:sp>
      </p:grpSp>
      <p:sp>
        <p:nvSpPr>
          <p:cNvPr id="3" name="Rectangle 2">
            <a:extLst>
              <a:ext uri="{FF2B5EF4-FFF2-40B4-BE49-F238E27FC236}">
                <a16:creationId xmlns:a16="http://schemas.microsoft.com/office/drawing/2014/main" id="{6ED8F49F-F5B9-C641-9B41-15B9639CBF3D}"/>
              </a:ext>
            </a:extLst>
          </p:cNvPr>
          <p:cNvSpPr/>
          <p:nvPr/>
        </p:nvSpPr>
        <p:spPr>
          <a:xfrm>
            <a:off x="7210269" y="1811078"/>
            <a:ext cx="5096656" cy="1015663"/>
          </a:xfrm>
          <a:prstGeom prst="rect">
            <a:avLst/>
          </a:prstGeom>
        </p:spPr>
        <p:txBody>
          <a:bodyPr wrap="square">
            <a:spAutoFit/>
          </a:bodyPr>
          <a:lstStyle/>
          <a:p>
            <a:pPr marL="0" marR="0" lvl="0" indent="0" algn="l" defTabSz="914354" rtl="0" eaLnBrk="1" fontAlgn="auto" latinLnBrk="0" hangingPunct="1">
              <a:lnSpc>
                <a:spcPct val="15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8F8F8">
                  <a:lumMod val="10000"/>
                </a:srgbClr>
              </a:solidFill>
              <a:effectLst/>
              <a:uLnTx/>
              <a:uFillTx/>
              <a:latin typeface="Calibri"/>
              <a:ea typeface="+mn-ea"/>
              <a:cs typeface="+mn-cs"/>
            </a:endParaRPr>
          </a:p>
          <a:p>
            <a:pPr marL="342900" marR="0" lvl="0" indent="-34290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srgbClr val="F8F8F8">
                  <a:lumMod val="10000"/>
                </a:srgbClr>
              </a:solidFill>
              <a:effectLst/>
              <a:uLnTx/>
              <a:uFillTx/>
              <a:latin typeface="Calibri"/>
              <a:ea typeface="+mn-ea"/>
              <a:cs typeface="+mn-cs"/>
            </a:endParaRPr>
          </a:p>
        </p:txBody>
      </p:sp>
    </p:spTree>
    <p:extLst>
      <p:ext uri="{BB962C8B-B14F-4D97-AF65-F5344CB8AC3E}">
        <p14:creationId xmlns:p14="http://schemas.microsoft.com/office/powerpoint/2010/main" val="2707963153"/>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70785F-E768-6F4B-881D-BC9EDB8F8333}"/>
              </a:ext>
            </a:extLst>
          </p:cNvPr>
          <p:cNvSpPr/>
          <p:nvPr/>
        </p:nvSpPr>
        <p:spPr>
          <a:xfrm>
            <a:off x="6874840" y="24408"/>
            <a:ext cx="5357910" cy="6885383"/>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defTabSz="914400">
              <a:spcBef>
                <a:spcPct val="20000"/>
              </a:spcBef>
              <a:buFont typeface="Arial" panose="020B0604020202020204" pitchFamily="34" charset="0"/>
              <a:buChar char="•"/>
            </a:pPr>
            <a:endParaRPr lang="en-US" sz="2000">
              <a:solidFill>
                <a:prstClr val="black"/>
              </a:solidFill>
              <a:latin typeface="Avenir Next" panose="020B0503020202020204" pitchFamily="34" charset="0"/>
            </a:endParaRPr>
          </a:p>
        </p:txBody>
      </p:sp>
      <p:pic>
        <p:nvPicPr>
          <p:cNvPr id="5" name="Picture Placeholder 4"/>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0" y="1636928"/>
            <a:ext cx="6949014" cy="4078769"/>
          </a:xfrm>
          <a:prstGeom prst="rect">
            <a:avLst/>
          </a:prstGeom>
        </p:spPr>
      </p:pic>
      <p:sp>
        <p:nvSpPr>
          <p:cNvPr id="44" name="Rectangle 43"/>
          <p:cNvSpPr/>
          <p:nvPr/>
        </p:nvSpPr>
        <p:spPr>
          <a:xfrm>
            <a:off x="6949015" y="376953"/>
            <a:ext cx="5357910" cy="833563"/>
          </a:xfrm>
          <a:prstGeom prst="rect">
            <a:avLst/>
          </a:prstGeom>
        </p:spPr>
        <p:txBody>
          <a:bodyPr wrap="square" lIns="0" tIns="0" rIns="0" bIns="0" anchor="ctr" anchorCtr="0">
            <a:normAutofit/>
          </a:bodyPr>
          <a:lstStyle/>
          <a:p>
            <a:pPr lvl="0" algn="ctr">
              <a:lnSpc>
                <a:spcPts val="6500"/>
              </a:lnSpc>
            </a:pPr>
            <a:r>
              <a:rPr kumimoji="0" lang="en-US" sz="3600" b="1" u="none" strike="noStrike" kern="1200" cap="none" spc="0" normalizeH="0" baseline="0" noProof="0">
                <a:ln w="0"/>
                <a:solidFill>
                  <a:schemeClr val="bg1">
                    <a:lumMod val="10000"/>
                  </a:schemeClr>
                </a:solidFill>
                <a:effectLst>
                  <a:outerShdw blurRad="38100" dist="19050" dir="2700000" algn="tl" rotWithShape="0">
                    <a:srgbClr val="F8F8F8">
                      <a:alpha val="40000"/>
                    </a:srgbClr>
                  </a:outerShdw>
                </a:effectLst>
                <a:uLnTx/>
                <a:uFillTx/>
                <a:latin typeface="Avenir Next" panose="020B0503020202020204" pitchFamily="34" charset="0"/>
                <a:ea typeface="Roboto Light" panose="02000000000000000000" pitchFamily="2" charset="0"/>
                <a:cs typeface="Source Sans Pro ExtraLight" charset="0"/>
              </a:rPr>
              <a:t>Case Study #3</a:t>
            </a:r>
          </a:p>
        </p:txBody>
      </p:sp>
      <p:grpSp>
        <p:nvGrpSpPr>
          <p:cNvPr id="2" name="Group 1"/>
          <p:cNvGrpSpPr/>
          <p:nvPr/>
        </p:nvGrpSpPr>
        <p:grpSpPr>
          <a:xfrm>
            <a:off x="0" y="24408"/>
            <a:ext cx="2585553" cy="5671948"/>
            <a:chOff x="-1325" y="1210513"/>
            <a:chExt cx="2585553" cy="5671947"/>
          </a:xfrm>
        </p:grpSpPr>
        <p:sp>
          <p:nvSpPr>
            <p:cNvPr id="19" name="Right Triangle 18"/>
            <p:cNvSpPr/>
            <p:nvPr/>
          </p:nvSpPr>
          <p:spPr>
            <a:xfrm rot="10800000" flipH="1">
              <a:off x="0" y="1217926"/>
              <a:ext cx="2584227" cy="5664534"/>
            </a:xfrm>
            <a:custGeom>
              <a:avLst/>
              <a:gdLst>
                <a:gd name="connsiteX0" fmla="*/ 0 w 2474499"/>
                <a:gd name="connsiteY0" fmla="*/ 5664534 h 5664534"/>
                <a:gd name="connsiteX1" fmla="*/ 0 w 2474499"/>
                <a:gd name="connsiteY1" fmla="*/ 0 h 5664534"/>
                <a:gd name="connsiteX2" fmla="*/ 2474499 w 2474499"/>
                <a:gd name="connsiteY2" fmla="*/ 5664534 h 5664534"/>
                <a:gd name="connsiteX3" fmla="*/ 0 w 2474499"/>
                <a:gd name="connsiteY3" fmla="*/ 5664534 h 5664534"/>
                <a:gd name="connsiteX0" fmla="*/ 73152 w 2547651"/>
                <a:gd name="connsiteY0" fmla="*/ 5664534 h 5664534"/>
                <a:gd name="connsiteX1" fmla="*/ 0 w 2547651"/>
                <a:gd name="connsiteY1" fmla="*/ 0 h 5664534"/>
                <a:gd name="connsiteX2" fmla="*/ 2547651 w 2547651"/>
                <a:gd name="connsiteY2" fmla="*/ 5664534 h 5664534"/>
                <a:gd name="connsiteX3" fmla="*/ 73152 w 2547651"/>
                <a:gd name="connsiteY3" fmla="*/ 5664534 h 5664534"/>
                <a:gd name="connsiteX0" fmla="*/ 109728 w 2584227"/>
                <a:gd name="connsiteY0" fmla="*/ 5664534 h 5664534"/>
                <a:gd name="connsiteX1" fmla="*/ 0 w 2584227"/>
                <a:gd name="connsiteY1" fmla="*/ 0 h 5664534"/>
                <a:gd name="connsiteX2" fmla="*/ 2584227 w 2584227"/>
                <a:gd name="connsiteY2" fmla="*/ 5664534 h 5664534"/>
                <a:gd name="connsiteX3" fmla="*/ 109728 w 2584227"/>
                <a:gd name="connsiteY3" fmla="*/ 5664534 h 5664534"/>
              </a:gdLst>
              <a:ahLst/>
              <a:cxnLst>
                <a:cxn ang="0">
                  <a:pos x="connsiteX0" y="connsiteY0"/>
                </a:cxn>
                <a:cxn ang="0">
                  <a:pos x="connsiteX1" y="connsiteY1"/>
                </a:cxn>
                <a:cxn ang="0">
                  <a:pos x="connsiteX2" y="connsiteY2"/>
                </a:cxn>
                <a:cxn ang="0">
                  <a:pos x="connsiteX3" y="connsiteY3"/>
                </a:cxn>
              </a:cxnLst>
              <a:rect l="l" t="t" r="r" b="b"/>
              <a:pathLst>
                <a:path w="2584227" h="5664534">
                  <a:moveTo>
                    <a:pt x="109728" y="5664534"/>
                  </a:moveTo>
                  <a:lnTo>
                    <a:pt x="0" y="0"/>
                  </a:lnTo>
                  <a:lnTo>
                    <a:pt x="2584227" y="5664534"/>
                  </a:lnTo>
                  <a:lnTo>
                    <a:pt x="109728" y="5664534"/>
                  </a:lnTo>
                  <a:close/>
                </a:path>
              </a:pathLst>
            </a:custGeom>
            <a:solidFill>
              <a:schemeClr val="bg1">
                <a:lumMod val="50000"/>
              </a:schemeClr>
            </a:solidFill>
            <a:ln>
              <a:noFill/>
            </a:ln>
            <a:effectLst>
              <a:outerShdw blurRad="165100" dist="177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8F8F8"/>
                </a:solidFill>
                <a:effectLst/>
                <a:uLnTx/>
                <a:uFillTx/>
                <a:latin typeface="Calibri"/>
                <a:ea typeface="+mn-ea"/>
                <a:cs typeface="+mn-cs"/>
              </a:endParaRPr>
            </a:p>
          </p:txBody>
        </p:sp>
        <p:sp>
          <p:nvSpPr>
            <p:cNvPr id="18" name="Right Triangle 17"/>
            <p:cNvSpPr/>
            <p:nvPr/>
          </p:nvSpPr>
          <p:spPr>
            <a:xfrm rot="10800000" flipH="1">
              <a:off x="-1325" y="1210513"/>
              <a:ext cx="2585553" cy="5647331"/>
            </a:xfrm>
            <a:prstGeom prst="rtTriangle">
              <a:avLst/>
            </a:prstGeom>
            <a:solidFill>
              <a:srgbClr val="AA272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8F8F8"/>
                </a:solidFill>
                <a:effectLst/>
                <a:uLnTx/>
                <a:uFillTx/>
                <a:latin typeface="Calibri"/>
                <a:ea typeface="+mn-ea"/>
                <a:cs typeface="+mn-cs"/>
              </a:endParaRPr>
            </a:p>
          </p:txBody>
        </p:sp>
      </p:grpSp>
      <p:sp>
        <p:nvSpPr>
          <p:cNvPr id="3" name="Rectangle 2">
            <a:extLst>
              <a:ext uri="{FF2B5EF4-FFF2-40B4-BE49-F238E27FC236}">
                <a16:creationId xmlns:a16="http://schemas.microsoft.com/office/drawing/2014/main" id="{6ED8F49F-F5B9-C641-9B41-15B9639CBF3D}"/>
              </a:ext>
            </a:extLst>
          </p:cNvPr>
          <p:cNvSpPr/>
          <p:nvPr/>
        </p:nvSpPr>
        <p:spPr>
          <a:xfrm>
            <a:off x="7210269" y="1811078"/>
            <a:ext cx="5096656" cy="1015663"/>
          </a:xfrm>
          <a:prstGeom prst="rect">
            <a:avLst/>
          </a:prstGeom>
        </p:spPr>
        <p:txBody>
          <a:bodyPr wrap="square">
            <a:spAutoFit/>
          </a:bodyPr>
          <a:lstStyle/>
          <a:p>
            <a:pPr marL="0" marR="0" lvl="0" indent="0" algn="l" defTabSz="914354" rtl="0" eaLnBrk="1" fontAlgn="auto" latinLnBrk="0" hangingPunct="1">
              <a:lnSpc>
                <a:spcPct val="15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8F8F8">
                  <a:lumMod val="10000"/>
                </a:srgbClr>
              </a:solidFill>
              <a:effectLst/>
              <a:uLnTx/>
              <a:uFillTx/>
              <a:latin typeface="Calibri"/>
              <a:ea typeface="+mn-ea"/>
              <a:cs typeface="+mn-cs"/>
            </a:endParaRPr>
          </a:p>
          <a:p>
            <a:pPr marL="342900" marR="0" lvl="0" indent="-34290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srgbClr val="F8F8F8">
                  <a:lumMod val="10000"/>
                </a:srgbClr>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94FF78F8-4221-F24D-ABC3-81D765A6F067}"/>
              </a:ext>
            </a:extLst>
          </p:cNvPr>
          <p:cNvSpPr/>
          <p:nvPr/>
        </p:nvSpPr>
        <p:spPr>
          <a:xfrm>
            <a:off x="7062929" y="1563061"/>
            <a:ext cx="4981731" cy="4721292"/>
          </a:xfrm>
          <a:prstGeom prst="rect">
            <a:avLst/>
          </a:prstGeom>
        </p:spPr>
        <p:txBody>
          <a:bodyPr wrap="square">
            <a:spAutoFit/>
          </a:bodyPr>
          <a:lstStyle/>
          <a:p>
            <a:pPr marL="342900" indent="-342900">
              <a:lnSpc>
                <a:spcPct val="170000"/>
              </a:lnSpc>
              <a:buFont typeface="Arial" panose="020B0604020202020204" pitchFamily="34" charset="0"/>
              <a:buChar char="•"/>
              <a:defRPr/>
            </a:pPr>
            <a:r>
              <a:rPr lang="en-US" altLang="en-US" sz="2000">
                <a:latin typeface="Avenir Next Medium" panose="020B0503020202020204" pitchFamily="34" charset="0"/>
              </a:rPr>
              <a:t>Before Application: Ambient Temp= 82°F, SR= 0.35, Surface Temp= 141°F</a:t>
            </a:r>
          </a:p>
          <a:p>
            <a:pPr marL="342900" indent="-342900">
              <a:lnSpc>
                <a:spcPct val="170000"/>
              </a:lnSpc>
              <a:buFont typeface="Arial" panose="020B0604020202020204" pitchFamily="34" charset="0"/>
              <a:buChar char="•"/>
              <a:defRPr/>
            </a:pPr>
            <a:r>
              <a:rPr lang="en-US" altLang="en-US" sz="2000">
                <a:latin typeface="Avenir Next Medium" panose="020B0503020202020204" pitchFamily="34" charset="0"/>
              </a:rPr>
              <a:t>After Application: Ambient Temp= 83°F,  SR=0.81, Surface Temp= 98°F</a:t>
            </a:r>
          </a:p>
          <a:p>
            <a:pPr marL="342900" indent="-342900">
              <a:lnSpc>
                <a:spcPct val="170000"/>
              </a:lnSpc>
              <a:buFont typeface="Arial" panose="020B0604020202020204" pitchFamily="34" charset="0"/>
              <a:buChar char="•"/>
              <a:defRPr/>
            </a:pPr>
            <a:r>
              <a:rPr lang="en-US" altLang="en-US" sz="2000">
                <a:latin typeface="Avenir Next Medium" panose="020B0503020202020204" pitchFamily="34" charset="0"/>
              </a:rPr>
              <a:t>Comparing August ‘06 to August ’07: KWH/day </a:t>
            </a:r>
            <a:r>
              <a:rPr lang="en-US" altLang="en-US" sz="2000" u="sng">
                <a:latin typeface="Avenir Next Medium" panose="020B0503020202020204" pitchFamily="34" charset="0"/>
              </a:rPr>
              <a:t>reduction</a:t>
            </a:r>
            <a:r>
              <a:rPr lang="en-US" altLang="en-US" sz="2000">
                <a:latin typeface="Avenir Next Medium" panose="020B0503020202020204" pitchFamily="34" charset="0"/>
              </a:rPr>
              <a:t> of 7.3%, Energy $/day </a:t>
            </a:r>
            <a:r>
              <a:rPr lang="en-US" altLang="en-US" sz="2000" u="sng">
                <a:latin typeface="Avenir Next Medium" panose="020B0503020202020204" pitchFamily="34" charset="0"/>
              </a:rPr>
              <a:t>reduction</a:t>
            </a:r>
            <a:r>
              <a:rPr lang="en-US" altLang="en-US" sz="2000">
                <a:latin typeface="Avenir Next Medium" panose="020B0503020202020204" pitchFamily="34" charset="0"/>
              </a:rPr>
              <a:t> of 9.4% (difference due to demand charge reduction)                                                                         </a:t>
            </a:r>
          </a:p>
          <a:p>
            <a:pPr marL="342900" lvl="0" indent="-342900" defTabSz="914400">
              <a:spcBef>
                <a:spcPct val="20000"/>
              </a:spcBef>
              <a:buFont typeface="Arial" panose="020B0604020202020204" pitchFamily="34" charset="0"/>
              <a:buChar char="•"/>
            </a:pPr>
            <a:endParaRPr lang="en-US" sz="2400">
              <a:solidFill>
                <a:prstClr val="black"/>
              </a:solidFill>
              <a:latin typeface="Avenir Next Medium" panose="020B0503020202020204" pitchFamily="34" charset="0"/>
            </a:endParaRPr>
          </a:p>
        </p:txBody>
      </p:sp>
    </p:spTree>
    <p:extLst>
      <p:ext uri="{BB962C8B-B14F-4D97-AF65-F5344CB8AC3E}">
        <p14:creationId xmlns:p14="http://schemas.microsoft.com/office/powerpoint/2010/main" val="2740975819"/>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lowchart: Data 2"/>
          <p:cNvSpPr/>
          <p:nvPr/>
        </p:nvSpPr>
        <p:spPr>
          <a:xfrm>
            <a:off x="-22035" y="-27383"/>
            <a:ext cx="1911096" cy="122413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81 h 10081"/>
              <a:gd name="connsiteX1" fmla="*/ 38 w 10000"/>
              <a:gd name="connsiteY1" fmla="*/ 0 h 10081"/>
              <a:gd name="connsiteX2" fmla="*/ 10000 w 10000"/>
              <a:gd name="connsiteY2" fmla="*/ 81 h 10081"/>
              <a:gd name="connsiteX3" fmla="*/ 8000 w 10000"/>
              <a:gd name="connsiteY3" fmla="*/ 10081 h 10081"/>
              <a:gd name="connsiteX4" fmla="*/ 0 w 10000"/>
              <a:gd name="connsiteY4" fmla="*/ 10081 h 10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81">
                <a:moveTo>
                  <a:pt x="0" y="10081"/>
                </a:moveTo>
                <a:cubicBezTo>
                  <a:pt x="13" y="6721"/>
                  <a:pt x="25" y="3360"/>
                  <a:pt x="38" y="0"/>
                </a:cubicBezTo>
                <a:lnTo>
                  <a:pt x="10000" y="81"/>
                </a:lnTo>
                <a:lnTo>
                  <a:pt x="8000" y="10081"/>
                </a:lnTo>
                <a:lnTo>
                  <a:pt x="0" y="10081"/>
                </a:lnTo>
                <a:close/>
              </a:path>
            </a:pathLst>
          </a:custGeom>
          <a:solidFill>
            <a:srgbClr val="AA272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17" name="Flowchart: Data 16"/>
          <p:cNvSpPr/>
          <p:nvPr/>
        </p:nvSpPr>
        <p:spPr>
          <a:xfrm rot="10800000" flipH="1">
            <a:off x="304383" y="1204544"/>
            <a:ext cx="3603047" cy="355191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334"/>
              <a:gd name="connsiteY0" fmla="*/ 26844 h 26844"/>
              <a:gd name="connsiteX1" fmla="*/ 2000 w 13334"/>
              <a:gd name="connsiteY1" fmla="*/ 16844 h 26844"/>
              <a:gd name="connsiteX2" fmla="*/ 13334 w 13334"/>
              <a:gd name="connsiteY2" fmla="*/ 0 h 26844"/>
              <a:gd name="connsiteX3" fmla="*/ 8000 w 13334"/>
              <a:gd name="connsiteY3" fmla="*/ 26844 h 26844"/>
              <a:gd name="connsiteX4" fmla="*/ 0 w 13334"/>
              <a:gd name="connsiteY4" fmla="*/ 26844 h 26844"/>
              <a:gd name="connsiteX0" fmla="*/ 0 w 13334"/>
              <a:gd name="connsiteY0" fmla="*/ 26844 h 26844"/>
              <a:gd name="connsiteX1" fmla="*/ 5253 w 13334"/>
              <a:gd name="connsiteY1" fmla="*/ 245 h 26844"/>
              <a:gd name="connsiteX2" fmla="*/ 13334 w 13334"/>
              <a:gd name="connsiteY2" fmla="*/ 0 h 26844"/>
              <a:gd name="connsiteX3" fmla="*/ 8000 w 13334"/>
              <a:gd name="connsiteY3" fmla="*/ 26844 h 26844"/>
              <a:gd name="connsiteX4" fmla="*/ 0 w 13334"/>
              <a:gd name="connsiteY4" fmla="*/ 26844 h 26844"/>
              <a:gd name="connsiteX0" fmla="*/ 0 w 13294"/>
              <a:gd name="connsiteY0" fmla="*/ 26680 h 26680"/>
              <a:gd name="connsiteX1" fmla="*/ 5253 w 13294"/>
              <a:gd name="connsiteY1" fmla="*/ 81 h 26680"/>
              <a:gd name="connsiteX2" fmla="*/ 13294 w 13294"/>
              <a:gd name="connsiteY2" fmla="*/ 0 h 26680"/>
              <a:gd name="connsiteX3" fmla="*/ 8000 w 13294"/>
              <a:gd name="connsiteY3" fmla="*/ 26680 h 26680"/>
              <a:gd name="connsiteX4" fmla="*/ 0 w 13294"/>
              <a:gd name="connsiteY4" fmla="*/ 26680 h 26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94" h="26680">
                <a:moveTo>
                  <a:pt x="0" y="26680"/>
                </a:moveTo>
                <a:lnTo>
                  <a:pt x="5253" y="81"/>
                </a:lnTo>
                <a:lnTo>
                  <a:pt x="13294" y="0"/>
                </a:lnTo>
                <a:lnTo>
                  <a:pt x="8000" y="26680"/>
                </a:lnTo>
                <a:lnTo>
                  <a:pt x="0" y="26680"/>
                </a:lnTo>
                <a:close/>
              </a:path>
            </a:pathLst>
          </a:cu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16" name="Flowchart: Data 15"/>
          <p:cNvSpPr/>
          <p:nvPr/>
        </p:nvSpPr>
        <p:spPr>
          <a:xfrm flipH="1">
            <a:off x="8327201" y="2097861"/>
            <a:ext cx="3652861" cy="476013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2448"/>
              <a:gd name="connsiteY0" fmla="*/ 22054 h 22054"/>
              <a:gd name="connsiteX1" fmla="*/ 2000 w 12448"/>
              <a:gd name="connsiteY1" fmla="*/ 12054 h 22054"/>
              <a:gd name="connsiteX2" fmla="*/ 12448 w 12448"/>
              <a:gd name="connsiteY2" fmla="*/ 0 h 22054"/>
              <a:gd name="connsiteX3" fmla="*/ 8000 w 12448"/>
              <a:gd name="connsiteY3" fmla="*/ 22054 h 22054"/>
              <a:gd name="connsiteX4" fmla="*/ 0 w 12448"/>
              <a:gd name="connsiteY4" fmla="*/ 22054 h 22054"/>
              <a:gd name="connsiteX0" fmla="*/ 0 w 12448"/>
              <a:gd name="connsiteY0" fmla="*/ 22054 h 22054"/>
              <a:gd name="connsiteX1" fmla="*/ 4411 w 12448"/>
              <a:gd name="connsiteY1" fmla="*/ 101 h 22054"/>
              <a:gd name="connsiteX2" fmla="*/ 12448 w 12448"/>
              <a:gd name="connsiteY2" fmla="*/ 0 h 22054"/>
              <a:gd name="connsiteX3" fmla="*/ 8000 w 12448"/>
              <a:gd name="connsiteY3" fmla="*/ 22054 h 22054"/>
              <a:gd name="connsiteX4" fmla="*/ 0 w 12448"/>
              <a:gd name="connsiteY4" fmla="*/ 22054 h 2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8" h="22054">
                <a:moveTo>
                  <a:pt x="0" y="22054"/>
                </a:moveTo>
                <a:lnTo>
                  <a:pt x="4411" y="101"/>
                </a:lnTo>
                <a:lnTo>
                  <a:pt x="12448" y="0"/>
                </a:lnTo>
                <a:lnTo>
                  <a:pt x="8000" y="22054"/>
                </a:lnTo>
                <a:lnTo>
                  <a:pt x="0" y="22054"/>
                </a:lnTo>
                <a:close/>
              </a:path>
            </a:pathLst>
          </a:cu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22" name="Rectangle 21"/>
          <p:cNvSpPr/>
          <p:nvPr/>
        </p:nvSpPr>
        <p:spPr>
          <a:xfrm>
            <a:off x="0" y="2085183"/>
            <a:ext cx="12192000" cy="3879661"/>
          </a:xfrm>
          <a:prstGeom prst="rect">
            <a:avLst/>
          </a:prstGeom>
          <a:solidFill>
            <a:srgbClr val="40404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19" name="Flowchart: Data 4"/>
          <p:cNvSpPr/>
          <p:nvPr/>
        </p:nvSpPr>
        <p:spPr>
          <a:xfrm>
            <a:off x="-43388" y="1181002"/>
            <a:ext cx="2511831" cy="574013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411 w 8000"/>
              <a:gd name="connsiteY0" fmla="*/ 9980 h 10000"/>
              <a:gd name="connsiteX1" fmla="*/ 0 w 8000"/>
              <a:gd name="connsiteY1" fmla="*/ 0 h 10000"/>
              <a:gd name="connsiteX2" fmla="*/ 8000 w 8000"/>
              <a:gd name="connsiteY2" fmla="*/ 0 h 10000"/>
              <a:gd name="connsiteX3" fmla="*/ 6000 w 8000"/>
              <a:gd name="connsiteY3" fmla="*/ 10000 h 10000"/>
              <a:gd name="connsiteX4" fmla="*/ 1411 w 8000"/>
              <a:gd name="connsiteY4" fmla="*/ 9980 h 10000"/>
              <a:gd name="connsiteX0" fmla="*/ 0 w 8236"/>
              <a:gd name="connsiteY0" fmla="*/ 9980 h 10000"/>
              <a:gd name="connsiteX1" fmla="*/ 1449 w 8236"/>
              <a:gd name="connsiteY1" fmla="*/ 20 h 10000"/>
              <a:gd name="connsiteX2" fmla="*/ 8236 w 8236"/>
              <a:gd name="connsiteY2" fmla="*/ 0 h 10000"/>
              <a:gd name="connsiteX3" fmla="*/ 5736 w 8236"/>
              <a:gd name="connsiteY3" fmla="*/ 10000 h 10000"/>
              <a:gd name="connsiteX4" fmla="*/ 0 w 8236"/>
              <a:gd name="connsiteY4" fmla="*/ 9980 h 10000"/>
              <a:gd name="connsiteX0" fmla="*/ 0 w 8987"/>
              <a:gd name="connsiteY0" fmla="*/ 10000 h 10000"/>
              <a:gd name="connsiteX1" fmla="*/ 746 w 8987"/>
              <a:gd name="connsiteY1" fmla="*/ 20 h 10000"/>
              <a:gd name="connsiteX2" fmla="*/ 8987 w 8987"/>
              <a:gd name="connsiteY2" fmla="*/ 0 h 10000"/>
              <a:gd name="connsiteX3" fmla="*/ 5952 w 8987"/>
              <a:gd name="connsiteY3" fmla="*/ 10000 h 10000"/>
              <a:gd name="connsiteX4" fmla="*/ 0 w 8987"/>
              <a:gd name="connsiteY4" fmla="*/ 10000 h 10000"/>
              <a:gd name="connsiteX0" fmla="*/ 0 w 9499"/>
              <a:gd name="connsiteY0" fmla="*/ 10000 h 10000"/>
              <a:gd name="connsiteX1" fmla="*/ 329 w 9499"/>
              <a:gd name="connsiteY1" fmla="*/ 20 h 10000"/>
              <a:gd name="connsiteX2" fmla="*/ 9499 w 9499"/>
              <a:gd name="connsiteY2" fmla="*/ 0 h 10000"/>
              <a:gd name="connsiteX3" fmla="*/ 6122 w 9499"/>
              <a:gd name="connsiteY3" fmla="*/ 10000 h 10000"/>
              <a:gd name="connsiteX4" fmla="*/ 0 w 9499"/>
              <a:gd name="connsiteY4" fmla="*/ 10000 h 10000"/>
              <a:gd name="connsiteX0" fmla="*/ 249 w 9722"/>
              <a:gd name="connsiteY0" fmla="*/ 10020 h 10020"/>
              <a:gd name="connsiteX1" fmla="*/ 68 w 9722"/>
              <a:gd name="connsiteY1" fmla="*/ 20 h 10020"/>
              <a:gd name="connsiteX2" fmla="*/ 9722 w 9722"/>
              <a:gd name="connsiteY2" fmla="*/ 0 h 10020"/>
              <a:gd name="connsiteX3" fmla="*/ 6167 w 9722"/>
              <a:gd name="connsiteY3" fmla="*/ 10000 h 10020"/>
              <a:gd name="connsiteX4" fmla="*/ 249 w 9722"/>
              <a:gd name="connsiteY4" fmla="*/ 10020 h 10020"/>
              <a:gd name="connsiteX0" fmla="*/ 51 w 10021"/>
              <a:gd name="connsiteY0" fmla="*/ 10000 h 10000"/>
              <a:gd name="connsiteX1" fmla="*/ 91 w 10021"/>
              <a:gd name="connsiteY1" fmla="*/ 20 h 10000"/>
              <a:gd name="connsiteX2" fmla="*/ 10021 w 10021"/>
              <a:gd name="connsiteY2" fmla="*/ 0 h 10000"/>
              <a:gd name="connsiteX3" fmla="*/ 6364 w 10021"/>
              <a:gd name="connsiteY3" fmla="*/ 9980 h 10000"/>
              <a:gd name="connsiteX4" fmla="*/ 51 w 10021"/>
              <a:gd name="connsiteY4" fmla="*/ 10000 h 10000"/>
              <a:gd name="connsiteX0" fmla="*/ 51 w 10021"/>
              <a:gd name="connsiteY0" fmla="*/ 10000 h 10000"/>
              <a:gd name="connsiteX1" fmla="*/ 91 w 10021"/>
              <a:gd name="connsiteY1" fmla="*/ 20 h 10000"/>
              <a:gd name="connsiteX2" fmla="*/ 10021 w 10021"/>
              <a:gd name="connsiteY2" fmla="*/ 0 h 10000"/>
              <a:gd name="connsiteX3" fmla="*/ 216 w 10021"/>
              <a:gd name="connsiteY3" fmla="*/ 9919 h 10000"/>
              <a:gd name="connsiteX4" fmla="*/ 51 w 10021"/>
              <a:gd name="connsiteY4" fmla="*/ 10000 h 10000"/>
              <a:gd name="connsiteX0" fmla="*/ 13 w 10027"/>
              <a:gd name="connsiteY0" fmla="*/ 10039 h 10039"/>
              <a:gd name="connsiteX1" fmla="*/ 97 w 10027"/>
              <a:gd name="connsiteY1" fmla="*/ 20 h 10039"/>
              <a:gd name="connsiteX2" fmla="*/ 10027 w 10027"/>
              <a:gd name="connsiteY2" fmla="*/ 0 h 10039"/>
              <a:gd name="connsiteX3" fmla="*/ 222 w 10027"/>
              <a:gd name="connsiteY3" fmla="*/ 9919 h 10039"/>
              <a:gd name="connsiteX4" fmla="*/ 13 w 10027"/>
              <a:gd name="connsiteY4" fmla="*/ 10039 h 10039"/>
              <a:gd name="connsiteX0" fmla="*/ 51 w 10065"/>
              <a:gd name="connsiteY0" fmla="*/ 10039 h 10039"/>
              <a:gd name="connsiteX1" fmla="*/ 91 w 10065"/>
              <a:gd name="connsiteY1" fmla="*/ 1 h 10039"/>
              <a:gd name="connsiteX2" fmla="*/ 10065 w 10065"/>
              <a:gd name="connsiteY2" fmla="*/ 0 h 10039"/>
              <a:gd name="connsiteX3" fmla="*/ 260 w 10065"/>
              <a:gd name="connsiteY3" fmla="*/ 9919 h 10039"/>
              <a:gd name="connsiteX4" fmla="*/ 51 w 10065"/>
              <a:gd name="connsiteY4" fmla="*/ 10039 h 10039"/>
              <a:gd name="connsiteX0" fmla="*/ 51 w 10065"/>
              <a:gd name="connsiteY0" fmla="*/ 10039 h 10039"/>
              <a:gd name="connsiteX1" fmla="*/ 91 w 10065"/>
              <a:gd name="connsiteY1" fmla="*/ 1 h 10039"/>
              <a:gd name="connsiteX2" fmla="*/ 10065 w 10065"/>
              <a:gd name="connsiteY2" fmla="*/ 0 h 10039"/>
              <a:gd name="connsiteX3" fmla="*/ 260 w 10065"/>
              <a:gd name="connsiteY3" fmla="*/ 9919 h 10039"/>
              <a:gd name="connsiteX4" fmla="*/ 51 w 10065"/>
              <a:gd name="connsiteY4" fmla="*/ 10039 h 10039"/>
              <a:gd name="connsiteX0" fmla="*/ 0 w 10014"/>
              <a:gd name="connsiteY0" fmla="*/ 10039 h 10039"/>
              <a:gd name="connsiteX1" fmla="*/ 40 w 10014"/>
              <a:gd name="connsiteY1" fmla="*/ 1 h 10039"/>
              <a:gd name="connsiteX2" fmla="*/ 10014 w 10014"/>
              <a:gd name="connsiteY2" fmla="*/ 0 h 10039"/>
              <a:gd name="connsiteX3" fmla="*/ 209 w 10014"/>
              <a:gd name="connsiteY3" fmla="*/ 9919 h 10039"/>
              <a:gd name="connsiteX4" fmla="*/ 0 w 10014"/>
              <a:gd name="connsiteY4" fmla="*/ 10039 h 10039"/>
              <a:gd name="connsiteX0" fmla="*/ 169 w 9974"/>
              <a:gd name="connsiteY0" fmla="*/ 9919 h 9919"/>
              <a:gd name="connsiteX1" fmla="*/ 0 w 9974"/>
              <a:gd name="connsiteY1" fmla="*/ 1 h 9919"/>
              <a:gd name="connsiteX2" fmla="*/ 9974 w 9974"/>
              <a:gd name="connsiteY2" fmla="*/ 0 h 9919"/>
              <a:gd name="connsiteX3" fmla="*/ 169 w 9974"/>
              <a:gd name="connsiteY3" fmla="*/ 9919 h 9919"/>
              <a:gd name="connsiteX0" fmla="*/ 9 w 10103"/>
              <a:gd name="connsiteY0" fmla="*/ 10253 h 10253"/>
              <a:gd name="connsiteX1" fmla="*/ 103 w 10103"/>
              <a:gd name="connsiteY1" fmla="*/ 1 h 10253"/>
              <a:gd name="connsiteX2" fmla="*/ 10103 w 10103"/>
              <a:gd name="connsiteY2" fmla="*/ 0 h 10253"/>
              <a:gd name="connsiteX3" fmla="*/ 9 w 10103"/>
              <a:gd name="connsiteY3" fmla="*/ 10253 h 10253"/>
            </a:gdLst>
            <a:ahLst/>
            <a:cxnLst>
              <a:cxn ang="0">
                <a:pos x="connsiteX0" y="connsiteY0"/>
              </a:cxn>
              <a:cxn ang="0">
                <a:pos x="connsiteX1" y="connsiteY1"/>
              </a:cxn>
              <a:cxn ang="0">
                <a:pos x="connsiteX2" y="connsiteY2"/>
              </a:cxn>
              <a:cxn ang="0">
                <a:pos x="connsiteX3" y="connsiteY3"/>
              </a:cxn>
            </a:cxnLst>
            <a:rect l="l" t="t" r="r" b="b"/>
            <a:pathLst>
              <a:path w="10103" h="10253">
                <a:moveTo>
                  <a:pt x="9" y="10253"/>
                </a:moveTo>
                <a:cubicBezTo>
                  <a:pt x="-47" y="6920"/>
                  <a:pt x="159" y="3334"/>
                  <a:pt x="103" y="1"/>
                </a:cubicBezTo>
                <a:lnTo>
                  <a:pt x="10103" y="0"/>
                </a:lnTo>
                <a:lnTo>
                  <a:pt x="9" y="10253"/>
                </a:lnTo>
                <a:close/>
              </a:path>
            </a:pathLst>
          </a:custGeom>
          <a:solidFill>
            <a:srgbClr val="AA272F"/>
          </a:solidFill>
          <a:ln>
            <a:noFill/>
          </a:ln>
          <a:effectLst>
            <a:outerShdw blurRad="279400" dist="152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15" name="Flowchart: Data 4"/>
          <p:cNvSpPr/>
          <p:nvPr/>
        </p:nvSpPr>
        <p:spPr>
          <a:xfrm rot="10800000">
            <a:off x="9627066" y="1099644"/>
            <a:ext cx="2622553" cy="575822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411 w 8000"/>
              <a:gd name="connsiteY0" fmla="*/ 9980 h 10000"/>
              <a:gd name="connsiteX1" fmla="*/ 0 w 8000"/>
              <a:gd name="connsiteY1" fmla="*/ 0 h 10000"/>
              <a:gd name="connsiteX2" fmla="*/ 8000 w 8000"/>
              <a:gd name="connsiteY2" fmla="*/ 0 h 10000"/>
              <a:gd name="connsiteX3" fmla="*/ 6000 w 8000"/>
              <a:gd name="connsiteY3" fmla="*/ 10000 h 10000"/>
              <a:gd name="connsiteX4" fmla="*/ 1411 w 8000"/>
              <a:gd name="connsiteY4" fmla="*/ 9980 h 10000"/>
              <a:gd name="connsiteX0" fmla="*/ 0 w 8236"/>
              <a:gd name="connsiteY0" fmla="*/ 9980 h 10000"/>
              <a:gd name="connsiteX1" fmla="*/ 1449 w 8236"/>
              <a:gd name="connsiteY1" fmla="*/ 20 h 10000"/>
              <a:gd name="connsiteX2" fmla="*/ 8236 w 8236"/>
              <a:gd name="connsiteY2" fmla="*/ 0 h 10000"/>
              <a:gd name="connsiteX3" fmla="*/ 5736 w 8236"/>
              <a:gd name="connsiteY3" fmla="*/ 10000 h 10000"/>
              <a:gd name="connsiteX4" fmla="*/ 0 w 8236"/>
              <a:gd name="connsiteY4" fmla="*/ 9980 h 10000"/>
              <a:gd name="connsiteX0" fmla="*/ 0 w 8987"/>
              <a:gd name="connsiteY0" fmla="*/ 10000 h 10000"/>
              <a:gd name="connsiteX1" fmla="*/ 746 w 8987"/>
              <a:gd name="connsiteY1" fmla="*/ 20 h 10000"/>
              <a:gd name="connsiteX2" fmla="*/ 8987 w 8987"/>
              <a:gd name="connsiteY2" fmla="*/ 0 h 10000"/>
              <a:gd name="connsiteX3" fmla="*/ 5952 w 8987"/>
              <a:gd name="connsiteY3" fmla="*/ 10000 h 10000"/>
              <a:gd name="connsiteX4" fmla="*/ 0 w 8987"/>
              <a:gd name="connsiteY4" fmla="*/ 10000 h 10000"/>
              <a:gd name="connsiteX0" fmla="*/ 0 w 9499"/>
              <a:gd name="connsiteY0" fmla="*/ 10000 h 10000"/>
              <a:gd name="connsiteX1" fmla="*/ 329 w 9499"/>
              <a:gd name="connsiteY1" fmla="*/ 20 h 10000"/>
              <a:gd name="connsiteX2" fmla="*/ 9499 w 9499"/>
              <a:gd name="connsiteY2" fmla="*/ 0 h 10000"/>
              <a:gd name="connsiteX3" fmla="*/ 6122 w 9499"/>
              <a:gd name="connsiteY3" fmla="*/ 10000 h 10000"/>
              <a:gd name="connsiteX4" fmla="*/ 0 w 9499"/>
              <a:gd name="connsiteY4" fmla="*/ 10000 h 10000"/>
              <a:gd name="connsiteX0" fmla="*/ 249 w 9722"/>
              <a:gd name="connsiteY0" fmla="*/ 10020 h 10020"/>
              <a:gd name="connsiteX1" fmla="*/ 68 w 9722"/>
              <a:gd name="connsiteY1" fmla="*/ 20 h 10020"/>
              <a:gd name="connsiteX2" fmla="*/ 9722 w 9722"/>
              <a:gd name="connsiteY2" fmla="*/ 0 h 10020"/>
              <a:gd name="connsiteX3" fmla="*/ 6167 w 9722"/>
              <a:gd name="connsiteY3" fmla="*/ 10000 h 10020"/>
              <a:gd name="connsiteX4" fmla="*/ 249 w 9722"/>
              <a:gd name="connsiteY4" fmla="*/ 10020 h 10020"/>
              <a:gd name="connsiteX0" fmla="*/ 51 w 10021"/>
              <a:gd name="connsiteY0" fmla="*/ 10000 h 10000"/>
              <a:gd name="connsiteX1" fmla="*/ 91 w 10021"/>
              <a:gd name="connsiteY1" fmla="*/ 20 h 10000"/>
              <a:gd name="connsiteX2" fmla="*/ 10021 w 10021"/>
              <a:gd name="connsiteY2" fmla="*/ 0 h 10000"/>
              <a:gd name="connsiteX3" fmla="*/ 6364 w 10021"/>
              <a:gd name="connsiteY3" fmla="*/ 9980 h 10000"/>
              <a:gd name="connsiteX4" fmla="*/ 51 w 10021"/>
              <a:gd name="connsiteY4" fmla="*/ 10000 h 10000"/>
              <a:gd name="connsiteX0" fmla="*/ 51 w 10021"/>
              <a:gd name="connsiteY0" fmla="*/ 10000 h 10000"/>
              <a:gd name="connsiteX1" fmla="*/ 91 w 10021"/>
              <a:gd name="connsiteY1" fmla="*/ 20 h 10000"/>
              <a:gd name="connsiteX2" fmla="*/ 10021 w 10021"/>
              <a:gd name="connsiteY2" fmla="*/ 0 h 10000"/>
              <a:gd name="connsiteX3" fmla="*/ 216 w 10021"/>
              <a:gd name="connsiteY3" fmla="*/ 9919 h 10000"/>
              <a:gd name="connsiteX4" fmla="*/ 51 w 10021"/>
              <a:gd name="connsiteY4" fmla="*/ 10000 h 10000"/>
              <a:gd name="connsiteX0" fmla="*/ 0 w 10533"/>
              <a:gd name="connsiteY0" fmla="*/ 10000 h 10000"/>
              <a:gd name="connsiteX1" fmla="*/ 603 w 10533"/>
              <a:gd name="connsiteY1" fmla="*/ 20 h 10000"/>
              <a:gd name="connsiteX2" fmla="*/ 10533 w 10533"/>
              <a:gd name="connsiteY2" fmla="*/ 0 h 10000"/>
              <a:gd name="connsiteX3" fmla="*/ 728 w 10533"/>
              <a:gd name="connsiteY3" fmla="*/ 9919 h 10000"/>
              <a:gd name="connsiteX4" fmla="*/ 0 w 10533"/>
              <a:gd name="connsiteY4" fmla="*/ 10000 h 10000"/>
              <a:gd name="connsiteX0" fmla="*/ 0 w 10533"/>
              <a:gd name="connsiteY0" fmla="*/ 10000 h 10046"/>
              <a:gd name="connsiteX1" fmla="*/ 603 w 10533"/>
              <a:gd name="connsiteY1" fmla="*/ 20 h 10046"/>
              <a:gd name="connsiteX2" fmla="*/ 10533 w 10533"/>
              <a:gd name="connsiteY2" fmla="*/ 0 h 10046"/>
              <a:gd name="connsiteX3" fmla="*/ 728 w 10533"/>
              <a:gd name="connsiteY3" fmla="*/ 10046 h 10046"/>
              <a:gd name="connsiteX4" fmla="*/ 0 w 10533"/>
              <a:gd name="connsiteY4" fmla="*/ 10000 h 10046"/>
              <a:gd name="connsiteX0" fmla="*/ 0 w 10627"/>
              <a:gd name="connsiteY0" fmla="*/ 10063 h 10063"/>
              <a:gd name="connsiteX1" fmla="*/ 697 w 10627"/>
              <a:gd name="connsiteY1" fmla="*/ 20 h 10063"/>
              <a:gd name="connsiteX2" fmla="*/ 10627 w 10627"/>
              <a:gd name="connsiteY2" fmla="*/ 0 h 10063"/>
              <a:gd name="connsiteX3" fmla="*/ 822 w 10627"/>
              <a:gd name="connsiteY3" fmla="*/ 10046 h 10063"/>
              <a:gd name="connsiteX4" fmla="*/ 0 w 10627"/>
              <a:gd name="connsiteY4" fmla="*/ 10063 h 10063"/>
              <a:gd name="connsiteX0" fmla="*/ 0 w 10627"/>
              <a:gd name="connsiteY0" fmla="*/ 10063 h 10063"/>
              <a:gd name="connsiteX1" fmla="*/ 697 w 10627"/>
              <a:gd name="connsiteY1" fmla="*/ 20 h 10063"/>
              <a:gd name="connsiteX2" fmla="*/ 10627 w 10627"/>
              <a:gd name="connsiteY2" fmla="*/ 0 h 10063"/>
              <a:gd name="connsiteX3" fmla="*/ 775 w 10627"/>
              <a:gd name="connsiteY3" fmla="*/ 9898 h 10063"/>
              <a:gd name="connsiteX4" fmla="*/ 0 w 10627"/>
              <a:gd name="connsiteY4" fmla="*/ 10063 h 10063"/>
              <a:gd name="connsiteX0" fmla="*/ 0 w 11190"/>
              <a:gd name="connsiteY0" fmla="*/ 11142 h 11142"/>
              <a:gd name="connsiteX1" fmla="*/ 1260 w 11190"/>
              <a:gd name="connsiteY1" fmla="*/ 20 h 11142"/>
              <a:gd name="connsiteX2" fmla="*/ 11190 w 11190"/>
              <a:gd name="connsiteY2" fmla="*/ 0 h 11142"/>
              <a:gd name="connsiteX3" fmla="*/ 1338 w 11190"/>
              <a:gd name="connsiteY3" fmla="*/ 9898 h 11142"/>
              <a:gd name="connsiteX4" fmla="*/ 0 w 11190"/>
              <a:gd name="connsiteY4" fmla="*/ 11142 h 11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0" h="11142">
                <a:moveTo>
                  <a:pt x="0" y="11142"/>
                </a:moveTo>
                <a:cubicBezTo>
                  <a:pt x="300" y="7822"/>
                  <a:pt x="961" y="3340"/>
                  <a:pt x="1260" y="20"/>
                </a:cubicBezTo>
                <a:lnTo>
                  <a:pt x="11190" y="0"/>
                </a:lnTo>
                <a:lnTo>
                  <a:pt x="1338" y="9898"/>
                </a:lnTo>
                <a:lnTo>
                  <a:pt x="0" y="11142"/>
                </a:lnTo>
                <a:close/>
              </a:path>
            </a:pathLst>
          </a:custGeom>
          <a:solidFill>
            <a:srgbClr val="404043"/>
          </a:solidFill>
          <a:ln>
            <a:noFill/>
          </a:ln>
          <a:effectLst>
            <a:outerShdw blurRad="203200" dist="1270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14" name="Flowchart: Data 4"/>
          <p:cNvSpPr/>
          <p:nvPr/>
        </p:nvSpPr>
        <p:spPr>
          <a:xfrm rot="10800000">
            <a:off x="9753322" y="1232139"/>
            <a:ext cx="2496195" cy="562586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411 w 8000"/>
              <a:gd name="connsiteY0" fmla="*/ 9980 h 10000"/>
              <a:gd name="connsiteX1" fmla="*/ 0 w 8000"/>
              <a:gd name="connsiteY1" fmla="*/ 0 h 10000"/>
              <a:gd name="connsiteX2" fmla="*/ 8000 w 8000"/>
              <a:gd name="connsiteY2" fmla="*/ 0 h 10000"/>
              <a:gd name="connsiteX3" fmla="*/ 6000 w 8000"/>
              <a:gd name="connsiteY3" fmla="*/ 10000 h 10000"/>
              <a:gd name="connsiteX4" fmla="*/ 1411 w 8000"/>
              <a:gd name="connsiteY4" fmla="*/ 9980 h 10000"/>
              <a:gd name="connsiteX0" fmla="*/ 0 w 8236"/>
              <a:gd name="connsiteY0" fmla="*/ 9980 h 10000"/>
              <a:gd name="connsiteX1" fmla="*/ 1449 w 8236"/>
              <a:gd name="connsiteY1" fmla="*/ 20 h 10000"/>
              <a:gd name="connsiteX2" fmla="*/ 8236 w 8236"/>
              <a:gd name="connsiteY2" fmla="*/ 0 h 10000"/>
              <a:gd name="connsiteX3" fmla="*/ 5736 w 8236"/>
              <a:gd name="connsiteY3" fmla="*/ 10000 h 10000"/>
              <a:gd name="connsiteX4" fmla="*/ 0 w 8236"/>
              <a:gd name="connsiteY4" fmla="*/ 9980 h 10000"/>
              <a:gd name="connsiteX0" fmla="*/ 0 w 8987"/>
              <a:gd name="connsiteY0" fmla="*/ 10000 h 10000"/>
              <a:gd name="connsiteX1" fmla="*/ 746 w 8987"/>
              <a:gd name="connsiteY1" fmla="*/ 20 h 10000"/>
              <a:gd name="connsiteX2" fmla="*/ 8987 w 8987"/>
              <a:gd name="connsiteY2" fmla="*/ 0 h 10000"/>
              <a:gd name="connsiteX3" fmla="*/ 5952 w 8987"/>
              <a:gd name="connsiteY3" fmla="*/ 10000 h 10000"/>
              <a:gd name="connsiteX4" fmla="*/ 0 w 8987"/>
              <a:gd name="connsiteY4" fmla="*/ 10000 h 10000"/>
              <a:gd name="connsiteX0" fmla="*/ 0 w 9499"/>
              <a:gd name="connsiteY0" fmla="*/ 10000 h 10000"/>
              <a:gd name="connsiteX1" fmla="*/ 329 w 9499"/>
              <a:gd name="connsiteY1" fmla="*/ 20 h 10000"/>
              <a:gd name="connsiteX2" fmla="*/ 9499 w 9499"/>
              <a:gd name="connsiteY2" fmla="*/ 0 h 10000"/>
              <a:gd name="connsiteX3" fmla="*/ 6122 w 9499"/>
              <a:gd name="connsiteY3" fmla="*/ 10000 h 10000"/>
              <a:gd name="connsiteX4" fmla="*/ 0 w 9499"/>
              <a:gd name="connsiteY4" fmla="*/ 10000 h 10000"/>
              <a:gd name="connsiteX0" fmla="*/ 249 w 9722"/>
              <a:gd name="connsiteY0" fmla="*/ 10020 h 10020"/>
              <a:gd name="connsiteX1" fmla="*/ 68 w 9722"/>
              <a:gd name="connsiteY1" fmla="*/ 20 h 10020"/>
              <a:gd name="connsiteX2" fmla="*/ 9722 w 9722"/>
              <a:gd name="connsiteY2" fmla="*/ 0 h 10020"/>
              <a:gd name="connsiteX3" fmla="*/ 6167 w 9722"/>
              <a:gd name="connsiteY3" fmla="*/ 10000 h 10020"/>
              <a:gd name="connsiteX4" fmla="*/ 249 w 9722"/>
              <a:gd name="connsiteY4" fmla="*/ 10020 h 10020"/>
              <a:gd name="connsiteX0" fmla="*/ 51 w 10021"/>
              <a:gd name="connsiteY0" fmla="*/ 10000 h 10000"/>
              <a:gd name="connsiteX1" fmla="*/ 91 w 10021"/>
              <a:gd name="connsiteY1" fmla="*/ 20 h 10000"/>
              <a:gd name="connsiteX2" fmla="*/ 10021 w 10021"/>
              <a:gd name="connsiteY2" fmla="*/ 0 h 10000"/>
              <a:gd name="connsiteX3" fmla="*/ 6364 w 10021"/>
              <a:gd name="connsiteY3" fmla="*/ 9980 h 10000"/>
              <a:gd name="connsiteX4" fmla="*/ 51 w 10021"/>
              <a:gd name="connsiteY4" fmla="*/ 10000 h 10000"/>
              <a:gd name="connsiteX0" fmla="*/ 51 w 10021"/>
              <a:gd name="connsiteY0" fmla="*/ 10000 h 10000"/>
              <a:gd name="connsiteX1" fmla="*/ 91 w 10021"/>
              <a:gd name="connsiteY1" fmla="*/ 20 h 10000"/>
              <a:gd name="connsiteX2" fmla="*/ 10021 w 10021"/>
              <a:gd name="connsiteY2" fmla="*/ 0 h 10000"/>
              <a:gd name="connsiteX3" fmla="*/ 216 w 10021"/>
              <a:gd name="connsiteY3" fmla="*/ 9919 h 10000"/>
              <a:gd name="connsiteX4" fmla="*/ 51 w 10021"/>
              <a:gd name="connsiteY4" fmla="*/ 10000 h 10000"/>
              <a:gd name="connsiteX0" fmla="*/ 13 w 10027"/>
              <a:gd name="connsiteY0" fmla="*/ 10039 h 10039"/>
              <a:gd name="connsiteX1" fmla="*/ 97 w 10027"/>
              <a:gd name="connsiteY1" fmla="*/ 20 h 10039"/>
              <a:gd name="connsiteX2" fmla="*/ 10027 w 10027"/>
              <a:gd name="connsiteY2" fmla="*/ 0 h 10039"/>
              <a:gd name="connsiteX3" fmla="*/ 222 w 10027"/>
              <a:gd name="connsiteY3" fmla="*/ 9919 h 10039"/>
              <a:gd name="connsiteX4" fmla="*/ 13 w 10027"/>
              <a:gd name="connsiteY4" fmla="*/ 10039 h 10039"/>
              <a:gd name="connsiteX0" fmla="*/ 0 w 10014"/>
              <a:gd name="connsiteY0" fmla="*/ 10068 h 10068"/>
              <a:gd name="connsiteX1" fmla="*/ 121 w 10014"/>
              <a:gd name="connsiteY1" fmla="*/ 0 h 10068"/>
              <a:gd name="connsiteX2" fmla="*/ 10014 w 10014"/>
              <a:gd name="connsiteY2" fmla="*/ 29 h 10068"/>
              <a:gd name="connsiteX3" fmla="*/ 209 w 10014"/>
              <a:gd name="connsiteY3" fmla="*/ 9948 h 10068"/>
              <a:gd name="connsiteX4" fmla="*/ 0 w 10014"/>
              <a:gd name="connsiteY4" fmla="*/ 10068 h 10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4" h="10068">
                <a:moveTo>
                  <a:pt x="0" y="10068"/>
                </a:moveTo>
                <a:cubicBezTo>
                  <a:pt x="300" y="6748"/>
                  <a:pt x="-178" y="3320"/>
                  <a:pt x="121" y="0"/>
                </a:cubicBezTo>
                <a:lnTo>
                  <a:pt x="10014" y="29"/>
                </a:lnTo>
                <a:lnTo>
                  <a:pt x="209" y="9948"/>
                </a:lnTo>
                <a:lnTo>
                  <a:pt x="0" y="10068"/>
                </a:lnTo>
                <a:close/>
              </a:path>
            </a:pathLst>
          </a:custGeom>
          <a:solidFill>
            <a:srgbClr val="AA272F"/>
          </a:solidFill>
          <a:ln>
            <a:noFill/>
          </a:ln>
          <a:effectLst>
            <a:outerShdw blurRad="2921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20" name="Title 1">
            <a:extLst>
              <a:ext uri="{FF2B5EF4-FFF2-40B4-BE49-F238E27FC236}">
                <a16:creationId xmlns:a16="http://schemas.microsoft.com/office/drawing/2014/main" id="{88661CFF-49FB-654B-AF34-AC27AF7080C7}"/>
              </a:ext>
            </a:extLst>
          </p:cNvPr>
          <p:cNvSpPr txBox="1">
            <a:spLocks/>
          </p:cNvSpPr>
          <p:nvPr/>
        </p:nvSpPr>
        <p:spPr>
          <a:xfrm>
            <a:off x="1910313" y="298639"/>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a:latin typeface="Avenir Next" panose="020B0503020202020204" pitchFamily="34" charset="0"/>
              </a:rPr>
              <a:t>Case Study #4</a:t>
            </a:r>
          </a:p>
        </p:txBody>
      </p:sp>
      <p:pic>
        <p:nvPicPr>
          <p:cNvPr id="23" name="Picture Placeholder 22">
            <a:extLst>
              <a:ext uri="{FF2B5EF4-FFF2-40B4-BE49-F238E27FC236}">
                <a16:creationId xmlns:a16="http://schemas.microsoft.com/office/drawing/2014/main" id="{285C29CE-C573-3E44-B7A6-FF215AC1BB4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203083" y="2765143"/>
            <a:ext cx="3382962" cy="22477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Placeholder 23">
            <a:extLst>
              <a:ext uri="{FF2B5EF4-FFF2-40B4-BE49-F238E27FC236}">
                <a16:creationId xmlns:a16="http://schemas.microsoft.com/office/drawing/2014/main" id="{F6CC25F7-F433-D347-835C-E9305F40BD4C}"/>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tretch>
            <a:fillRect/>
          </a:stretch>
        </p:blipFill>
        <p:spPr>
          <a:xfrm>
            <a:off x="6648586" y="2820493"/>
            <a:ext cx="3384550" cy="21370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itle 1">
            <a:extLst>
              <a:ext uri="{FF2B5EF4-FFF2-40B4-BE49-F238E27FC236}">
                <a16:creationId xmlns:a16="http://schemas.microsoft.com/office/drawing/2014/main" id="{E7CAC67A-0B18-3140-A531-15E1480FAC7A}"/>
              </a:ext>
            </a:extLst>
          </p:cNvPr>
          <p:cNvSpPr txBox="1">
            <a:spLocks/>
          </p:cNvSpPr>
          <p:nvPr/>
        </p:nvSpPr>
        <p:spPr>
          <a:xfrm>
            <a:off x="-22136" y="1099193"/>
            <a:ext cx="12214136"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a:latin typeface="Avenir Next" panose="020B0503020202020204" pitchFamily="34" charset="0"/>
              </a:rPr>
              <a:t>Sustainable Roofing</a:t>
            </a:r>
          </a:p>
        </p:txBody>
      </p:sp>
      <p:sp>
        <p:nvSpPr>
          <p:cNvPr id="2" name="Rectangle 1">
            <a:extLst>
              <a:ext uri="{FF2B5EF4-FFF2-40B4-BE49-F238E27FC236}">
                <a16:creationId xmlns:a16="http://schemas.microsoft.com/office/drawing/2014/main" id="{35402726-1D55-8845-9C5A-34A50EBE90F2}"/>
              </a:ext>
            </a:extLst>
          </p:cNvPr>
          <p:cNvSpPr/>
          <p:nvPr/>
        </p:nvSpPr>
        <p:spPr>
          <a:xfrm>
            <a:off x="3717042" y="1570842"/>
            <a:ext cx="5007909" cy="461665"/>
          </a:xfrm>
          <a:prstGeom prst="rect">
            <a:avLst/>
          </a:prstGeom>
        </p:spPr>
        <p:txBody>
          <a:bodyPr wrap="none">
            <a:spAutoFit/>
          </a:bodyPr>
          <a:lstStyle/>
          <a:p>
            <a:pPr algn="ctr" defTabSz="914400">
              <a:spcBef>
                <a:spcPct val="50000"/>
              </a:spcBef>
              <a:defRPr/>
            </a:pPr>
            <a:r>
              <a:rPr lang="en-US" sz="2400">
                <a:solidFill>
                  <a:prstClr val="black"/>
                </a:solidFill>
                <a:latin typeface="Avenir Next Medium" panose="020B0503020202020204" pitchFamily="34" charset="0"/>
              </a:rPr>
              <a:t>190,000 </a:t>
            </a:r>
            <a:r>
              <a:rPr lang="en-US" sz="2400" err="1">
                <a:solidFill>
                  <a:prstClr val="black"/>
                </a:solidFill>
                <a:latin typeface="Avenir Next Medium" panose="020B0503020202020204" pitchFamily="34" charset="0"/>
              </a:rPr>
              <a:t>sq.ft</a:t>
            </a:r>
            <a:r>
              <a:rPr lang="en-US" sz="2400">
                <a:solidFill>
                  <a:prstClr val="black"/>
                </a:solidFill>
                <a:latin typeface="Avenir Next Medium" panose="020B0503020202020204" pitchFamily="34" charset="0"/>
              </a:rPr>
              <a:t>. Maintained vs. Replaced</a:t>
            </a:r>
          </a:p>
        </p:txBody>
      </p:sp>
    </p:spTree>
    <p:extLst>
      <p:ext uri="{BB962C8B-B14F-4D97-AF65-F5344CB8AC3E}">
        <p14:creationId xmlns:p14="http://schemas.microsoft.com/office/powerpoint/2010/main" val="14647280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70785F-E768-6F4B-881D-BC9EDB8F8333}"/>
              </a:ext>
            </a:extLst>
          </p:cNvPr>
          <p:cNvSpPr/>
          <p:nvPr/>
        </p:nvSpPr>
        <p:spPr>
          <a:xfrm>
            <a:off x="6874840" y="24408"/>
            <a:ext cx="5357910" cy="6885383"/>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defTabSz="914400">
              <a:spcBef>
                <a:spcPct val="20000"/>
              </a:spcBef>
              <a:buFont typeface="Arial" panose="020B0604020202020204" pitchFamily="34" charset="0"/>
              <a:buChar char="•"/>
            </a:pPr>
            <a:endParaRPr lang="en-US" sz="2000">
              <a:solidFill>
                <a:prstClr val="black"/>
              </a:solidFill>
              <a:latin typeface="Avenir Next" panose="020B0503020202020204" pitchFamily="34" charset="0"/>
            </a:endParaRPr>
          </a:p>
        </p:txBody>
      </p:sp>
      <p:pic>
        <p:nvPicPr>
          <p:cNvPr id="5" name="Picture Placeholder 4"/>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r="17554"/>
          <a:stretch/>
        </p:blipFill>
        <p:spPr>
          <a:xfrm>
            <a:off x="0" y="1217930"/>
            <a:ext cx="6874839" cy="4214452"/>
          </a:xfrm>
          <a:prstGeom prst="rect">
            <a:avLst/>
          </a:prstGeom>
        </p:spPr>
      </p:pic>
      <p:sp>
        <p:nvSpPr>
          <p:cNvPr id="44" name="Rectangle 43"/>
          <p:cNvSpPr/>
          <p:nvPr/>
        </p:nvSpPr>
        <p:spPr>
          <a:xfrm>
            <a:off x="6949015" y="376953"/>
            <a:ext cx="5357910" cy="833563"/>
          </a:xfrm>
          <a:prstGeom prst="rect">
            <a:avLst/>
          </a:prstGeom>
        </p:spPr>
        <p:txBody>
          <a:bodyPr wrap="square" lIns="0" tIns="0" rIns="0" bIns="0" anchor="ctr" anchorCtr="0">
            <a:normAutofit/>
          </a:bodyPr>
          <a:lstStyle/>
          <a:p>
            <a:pPr lvl="0" algn="ctr">
              <a:lnSpc>
                <a:spcPts val="6500"/>
              </a:lnSpc>
            </a:pPr>
            <a:r>
              <a:rPr kumimoji="0" lang="en-US" sz="3600" b="1" u="none" strike="noStrike" kern="1200" cap="none" spc="0" normalizeH="0" baseline="0" noProof="0">
                <a:ln w="0"/>
                <a:solidFill>
                  <a:schemeClr val="bg1">
                    <a:lumMod val="10000"/>
                  </a:schemeClr>
                </a:solidFill>
                <a:effectLst>
                  <a:outerShdw blurRad="38100" dist="19050" dir="2700000" algn="tl" rotWithShape="0">
                    <a:srgbClr val="F8F8F8">
                      <a:alpha val="40000"/>
                    </a:srgbClr>
                  </a:outerShdw>
                </a:effectLst>
                <a:uLnTx/>
                <a:uFillTx/>
                <a:latin typeface="Avenir Next" panose="020B0503020202020204" pitchFamily="34" charset="0"/>
                <a:ea typeface="Roboto Light" panose="02000000000000000000" pitchFamily="2" charset="0"/>
                <a:cs typeface="Source Sans Pro ExtraLight" charset="0"/>
              </a:rPr>
              <a:t>Case Study #5</a:t>
            </a:r>
          </a:p>
        </p:txBody>
      </p:sp>
      <p:grpSp>
        <p:nvGrpSpPr>
          <p:cNvPr id="2" name="Group 1"/>
          <p:cNvGrpSpPr/>
          <p:nvPr/>
        </p:nvGrpSpPr>
        <p:grpSpPr>
          <a:xfrm>
            <a:off x="0" y="24408"/>
            <a:ext cx="2585553" cy="5671948"/>
            <a:chOff x="-1325" y="1210513"/>
            <a:chExt cx="2585553" cy="5671947"/>
          </a:xfrm>
        </p:grpSpPr>
        <p:sp>
          <p:nvSpPr>
            <p:cNvPr id="19" name="Right Triangle 18"/>
            <p:cNvSpPr/>
            <p:nvPr/>
          </p:nvSpPr>
          <p:spPr>
            <a:xfrm rot="10800000" flipH="1">
              <a:off x="0" y="1217926"/>
              <a:ext cx="2584227" cy="5664534"/>
            </a:xfrm>
            <a:custGeom>
              <a:avLst/>
              <a:gdLst>
                <a:gd name="connsiteX0" fmla="*/ 0 w 2474499"/>
                <a:gd name="connsiteY0" fmla="*/ 5664534 h 5664534"/>
                <a:gd name="connsiteX1" fmla="*/ 0 w 2474499"/>
                <a:gd name="connsiteY1" fmla="*/ 0 h 5664534"/>
                <a:gd name="connsiteX2" fmla="*/ 2474499 w 2474499"/>
                <a:gd name="connsiteY2" fmla="*/ 5664534 h 5664534"/>
                <a:gd name="connsiteX3" fmla="*/ 0 w 2474499"/>
                <a:gd name="connsiteY3" fmla="*/ 5664534 h 5664534"/>
                <a:gd name="connsiteX0" fmla="*/ 73152 w 2547651"/>
                <a:gd name="connsiteY0" fmla="*/ 5664534 h 5664534"/>
                <a:gd name="connsiteX1" fmla="*/ 0 w 2547651"/>
                <a:gd name="connsiteY1" fmla="*/ 0 h 5664534"/>
                <a:gd name="connsiteX2" fmla="*/ 2547651 w 2547651"/>
                <a:gd name="connsiteY2" fmla="*/ 5664534 h 5664534"/>
                <a:gd name="connsiteX3" fmla="*/ 73152 w 2547651"/>
                <a:gd name="connsiteY3" fmla="*/ 5664534 h 5664534"/>
                <a:gd name="connsiteX0" fmla="*/ 109728 w 2584227"/>
                <a:gd name="connsiteY0" fmla="*/ 5664534 h 5664534"/>
                <a:gd name="connsiteX1" fmla="*/ 0 w 2584227"/>
                <a:gd name="connsiteY1" fmla="*/ 0 h 5664534"/>
                <a:gd name="connsiteX2" fmla="*/ 2584227 w 2584227"/>
                <a:gd name="connsiteY2" fmla="*/ 5664534 h 5664534"/>
                <a:gd name="connsiteX3" fmla="*/ 109728 w 2584227"/>
                <a:gd name="connsiteY3" fmla="*/ 5664534 h 5664534"/>
              </a:gdLst>
              <a:ahLst/>
              <a:cxnLst>
                <a:cxn ang="0">
                  <a:pos x="connsiteX0" y="connsiteY0"/>
                </a:cxn>
                <a:cxn ang="0">
                  <a:pos x="connsiteX1" y="connsiteY1"/>
                </a:cxn>
                <a:cxn ang="0">
                  <a:pos x="connsiteX2" y="connsiteY2"/>
                </a:cxn>
                <a:cxn ang="0">
                  <a:pos x="connsiteX3" y="connsiteY3"/>
                </a:cxn>
              </a:cxnLst>
              <a:rect l="l" t="t" r="r" b="b"/>
              <a:pathLst>
                <a:path w="2584227" h="5664534">
                  <a:moveTo>
                    <a:pt x="109728" y="5664534"/>
                  </a:moveTo>
                  <a:lnTo>
                    <a:pt x="0" y="0"/>
                  </a:lnTo>
                  <a:lnTo>
                    <a:pt x="2584227" y="5664534"/>
                  </a:lnTo>
                  <a:lnTo>
                    <a:pt x="109728" y="5664534"/>
                  </a:lnTo>
                  <a:close/>
                </a:path>
              </a:pathLst>
            </a:custGeom>
            <a:solidFill>
              <a:schemeClr val="bg1">
                <a:lumMod val="50000"/>
              </a:schemeClr>
            </a:solidFill>
            <a:ln>
              <a:noFill/>
            </a:ln>
            <a:effectLst>
              <a:outerShdw blurRad="165100" dist="177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8F8F8"/>
                </a:solidFill>
                <a:effectLst/>
                <a:uLnTx/>
                <a:uFillTx/>
                <a:latin typeface="Calibri"/>
                <a:ea typeface="+mn-ea"/>
                <a:cs typeface="+mn-cs"/>
              </a:endParaRPr>
            </a:p>
          </p:txBody>
        </p:sp>
        <p:sp>
          <p:nvSpPr>
            <p:cNvPr id="18" name="Right Triangle 17"/>
            <p:cNvSpPr/>
            <p:nvPr/>
          </p:nvSpPr>
          <p:spPr>
            <a:xfrm rot="10800000" flipH="1">
              <a:off x="-1325" y="1210513"/>
              <a:ext cx="2585553" cy="5647331"/>
            </a:xfrm>
            <a:prstGeom prst="rtTriangle">
              <a:avLst/>
            </a:prstGeom>
            <a:solidFill>
              <a:srgbClr val="AA272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8F8F8"/>
                </a:solidFill>
                <a:effectLst/>
                <a:uLnTx/>
                <a:uFillTx/>
                <a:latin typeface="Calibri"/>
                <a:ea typeface="+mn-ea"/>
                <a:cs typeface="+mn-cs"/>
              </a:endParaRPr>
            </a:p>
          </p:txBody>
        </p:sp>
      </p:grpSp>
      <p:sp>
        <p:nvSpPr>
          <p:cNvPr id="3" name="Rectangle 2">
            <a:extLst>
              <a:ext uri="{FF2B5EF4-FFF2-40B4-BE49-F238E27FC236}">
                <a16:creationId xmlns:a16="http://schemas.microsoft.com/office/drawing/2014/main" id="{6ED8F49F-F5B9-C641-9B41-15B9639CBF3D}"/>
              </a:ext>
            </a:extLst>
          </p:cNvPr>
          <p:cNvSpPr/>
          <p:nvPr/>
        </p:nvSpPr>
        <p:spPr>
          <a:xfrm>
            <a:off x="7210269" y="1811078"/>
            <a:ext cx="5096656" cy="1015663"/>
          </a:xfrm>
          <a:prstGeom prst="rect">
            <a:avLst/>
          </a:prstGeom>
        </p:spPr>
        <p:txBody>
          <a:bodyPr wrap="square">
            <a:spAutoFit/>
          </a:bodyPr>
          <a:lstStyle/>
          <a:p>
            <a:pPr marL="0" marR="0" lvl="0" indent="0" algn="l" defTabSz="914354" rtl="0" eaLnBrk="1" fontAlgn="auto" latinLnBrk="0" hangingPunct="1">
              <a:lnSpc>
                <a:spcPct val="15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8F8F8">
                  <a:lumMod val="10000"/>
                </a:srgbClr>
              </a:solidFill>
              <a:effectLst/>
              <a:uLnTx/>
              <a:uFillTx/>
              <a:latin typeface="Calibri"/>
              <a:ea typeface="+mn-ea"/>
              <a:cs typeface="+mn-cs"/>
            </a:endParaRPr>
          </a:p>
          <a:p>
            <a:pPr marL="342900" marR="0" lvl="0" indent="-34290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srgbClr val="F8F8F8">
                  <a:lumMod val="10000"/>
                </a:srgbClr>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94FF78F8-4221-F24D-ABC3-81D765A6F067}"/>
              </a:ext>
            </a:extLst>
          </p:cNvPr>
          <p:cNvSpPr/>
          <p:nvPr/>
        </p:nvSpPr>
        <p:spPr>
          <a:xfrm>
            <a:off x="7062929" y="1563061"/>
            <a:ext cx="4981731" cy="2074414"/>
          </a:xfrm>
          <a:prstGeom prst="rect">
            <a:avLst/>
          </a:prstGeom>
        </p:spPr>
        <p:txBody>
          <a:bodyPr wrap="square">
            <a:spAutoFit/>
          </a:bodyPr>
          <a:lstStyle/>
          <a:p>
            <a:pPr marL="342900" indent="-342900" defTabSz="914400">
              <a:spcBef>
                <a:spcPct val="50000"/>
              </a:spcBef>
              <a:buFont typeface="Arial" panose="020B0604020202020204" pitchFamily="34" charset="0"/>
              <a:buChar char="•"/>
              <a:defRPr/>
            </a:pPr>
            <a:r>
              <a:rPr lang="en-US" sz="2000">
                <a:solidFill>
                  <a:prstClr val="black"/>
                </a:solidFill>
                <a:latin typeface="Avenir Next Medium" panose="020B0503020202020204" pitchFamily="34" charset="0"/>
              </a:rPr>
              <a:t>Sustainable Roofing</a:t>
            </a:r>
          </a:p>
          <a:p>
            <a:pPr marL="342900" indent="-342900" defTabSz="914400">
              <a:spcBef>
                <a:spcPct val="50000"/>
              </a:spcBef>
              <a:buFont typeface="Arial" panose="020B0604020202020204" pitchFamily="34" charset="0"/>
              <a:buChar char="•"/>
              <a:defRPr/>
            </a:pPr>
            <a:r>
              <a:rPr lang="en-US" sz="2000">
                <a:solidFill>
                  <a:prstClr val="black"/>
                </a:solidFill>
                <a:latin typeface="Avenir Next Medium" panose="020B0503020202020204" pitchFamily="34" charset="0"/>
              </a:rPr>
              <a:t>122,800 sq. ft.</a:t>
            </a:r>
          </a:p>
          <a:p>
            <a:pPr marL="342900" indent="-342900" defTabSz="914400">
              <a:spcBef>
                <a:spcPct val="50000"/>
              </a:spcBef>
              <a:buFont typeface="Arial" panose="020B0604020202020204" pitchFamily="34" charset="0"/>
              <a:buChar char="•"/>
              <a:defRPr/>
            </a:pPr>
            <a:r>
              <a:rPr lang="en-US" sz="2000">
                <a:solidFill>
                  <a:prstClr val="black"/>
                </a:solidFill>
                <a:latin typeface="Avenir Next Medium" panose="020B0503020202020204" pitchFamily="34" charset="0"/>
              </a:rPr>
              <a:t>Fluid Applied Roof System Installed - 2003  Renewed - 2014 </a:t>
            </a:r>
          </a:p>
          <a:p>
            <a:pPr marL="342900" lvl="0" indent="-342900" defTabSz="914400">
              <a:spcBef>
                <a:spcPct val="20000"/>
              </a:spcBef>
              <a:buFont typeface="Arial" panose="020B0604020202020204" pitchFamily="34" charset="0"/>
              <a:buChar char="•"/>
            </a:pPr>
            <a:endParaRPr lang="en-US" sz="2400">
              <a:solidFill>
                <a:prstClr val="black"/>
              </a:solidFill>
              <a:latin typeface="Avenir Next Medium" panose="020B0503020202020204" pitchFamily="34" charset="0"/>
            </a:endParaRPr>
          </a:p>
        </p:txBody>
      </p:sp>
    </p:spTree>
    <p:extLst>
      <p:ext uri="{BB962C8B-B14F-4D97-AF65-F5344CB8AC3E}">
        <p14:creationId xmlns:p14="http://schemas.microsoft.com/office/powerpoint/2010/main" val="15823420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lowchart: Data 2"/>
          <p:cNvSpPr/>
          <p:nvPr/>
        </p:nvSpPr>
        <p:spPr>
          <a:xfrm>
            <a:off x="-22035" y="-27383"/>
            <a:ext cx="1911096" cy="122413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81 h 10081"/>
              <a:gd name="connsiteX1" fmla="*/ 38 w 10000"/>
              <a:gd name="connsiteY1" fmla="*/ 0 h 10081"/>
              <a:gd name="connsiteX2" fmla="*/ 10000 w 10000"/>
              <a:gd name="connsiteY2" fmla="*/ 81 h 10081"/>
              <a:gd name="connsiteX3" fmla="*/ 8000 w 10000"/>
              <a:gd name="connsiteY3" fmla="*/ 10081 h 10081"/>
              <a:gd name="connsiteX4" fmla="*/ 0 w 10000"/>
              <a:gd name="connsiteY4" fmla="*/ 10081 h 10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81">
                <a:moveTo>
                  <a:pt x="0" y="10081"/>
                </a:moveTo>
                <a:cubicBezTo>
                  <a:pt x="13" y="6721"/>
                  <a:pt x="25" y="3360"/>
                  <a:pt x="38" y="0"/>
                </a:cubicBezTo>
                <a:lnTo>
                  <a:pt x="10000" y="81"/>
                </a:lnTo>
                <a:lnTo>
                  <a:pt x="8000" y="10081"/>
                </a:lnTo>
                <a:lnTo>
                  <a:pt x="0" y="10081"/>
                </a:lnTo>
                <a:close/>
              </a:path>
            </a:pathLst>
          </a:custGeom>
          <a:solidFill>
            <a:srgbClr val="AA272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17" name="Flowchart: Data 16"/>
          <p:cNvSpPr/>
          <p:nvPr/>
        </p:nvSpPr>
        <p:spPr>
          <a:xfrm rot="10800000" flipH="1">
            <a:off x="304383" y="1204544"/>
            <a:ext cx="3603047" cy="355191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334"/>
              <a:gd name="connsiteY0" fmla="*/ 26844 h 26844"/>
              <a:gd name="connsiteX1" fmla="*/ 2000 w 13334"/>
              <a:gd name="connsiteY1" fmla="*/ 16844 h 26844"/>
              <a:gd name="connsiteX2" fmla="*/ 13334 w 13334"/>
              <a:gd name="connsiteY2" fmla="*/ 0 h 26844"/>
              <a:gd name="connsiteX3" fmla="*/ 8000 w 13334"/>
              <a:gd name="connsiteY3" fmla="*/ 26844 h 26844"/>
              <a:gd name="connsiteX4" fmla="*/ 0 w 13334"/>
              <a:gd name="connsiteY4" fmla="*/ 26844 h 26844"/>
              <a:gd name="connsiteX0" fmla="*/ 0 w 13334"/>
              <a:gd name="connsiteY0" fmla="*/ 26844 h 26844"/>
              <a:gd name="connsiteX1" fmla="*/ 5253 w 13334"/>
              <a:gd name="connsiteY1" fmla="*/ 245 h 26844"/>
              <a:gd name="connsiteX2" fmla="*/ 13334 w 13334"/>
              <a:gd name="connsiteY2" fmla="*/ 0 h 26844"/>
              <a:gd name="connsiteX3" fmla="*/ 8000 w 13334"/>
              <a:gd name="connsiteY3" fmla="*/ 26844 h 26844"/>
              <a:gd name="connsiteX4" fmla="*/ 0 w 13334"/>
              <a:gd name="connsiteY4" fmla="*/ 26844 h 26844"/>
              <a:gd name="connsiteX0" fmla="*/ 0 w 13294"/>
              <a:gd name="connsiteY0" fmla="*/ 26680 h 26680"/>
              <a:gd name="connsiteX1" fmla="*/ 5253 w 13294"/>
              <a:gd name="connsiteY1" fmla="*/ 81 h 26680"/>
              <a:gd name="connsiteX2" fmla="*/ 13294 w 13294"/>
              <a:gd name="connsiteY2" fmla="*/ 0 h 26680"/>
              <a:gd name="connsiteX3" fmla="*/ 8000 w 13294"/>
              <a:gd name="connsiteY3" fmla="*/ 26680 h 26680"/>
              <a:gd name="connsiteX4" fmla="*/ 0 w 13294"/>
              <a:gd name="connsiteY4" fmla="*/ 26680 h 26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94" h="26680">
                <a:moveTo>
                  <a:pt x="0" y="26680"/>
                </a:moveTo>
                <a:lnTo>
                  <a:pt x="5253" y="81"/>
                </a:lnTo>
                <a:lnTo>
                  <a:pt x="13294" y="0"/>
                </a:lnTo>
                <a:lnTo>
                  <a:pt x="8000" y="26680"/>
                </a:lnTo>
                <a:lnTo>
                  <a:pt x="0" y="26680"/>
                </a:lnTo>
                <a:close/>
              </a:path>
            </a:pathLst>
          </a:cu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16" name="Flowchart: Data 15"/>
          <p:cNvSpPr/>
          <p:nvPr/>
        </p:nvSpPr>
        <p:spPr>
          <a:xfrm flipH="1">
            <a:off x="8327201" y="2097861"/>
            <a:ext cx="3652861" cy="476013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2448"/>
              <a:gd name="connsiteY0" fmla="*/ 22054 h 22054"/>
              <a:gd name="connsiteX1" fmla="*/ 2000 w 12448"/>
              <a:gd name="connsiteY1" fmla="*/ 12054 h 22054"/>
              <a:gd name="connsiteX2" fmla="*/ 12448 w 12448"/>
              <a:gd name="connsiteY2" fmla="*/ 0 h 22054"/>
              <a:gd name="connsiteX3" fmla="*/ 8000 w 12448"/>
              <a:gd name="connsiteY3" fmla="*/ 22054 h 22054"/>
              <a:gd name="connsiteX4" fmla="*/ 0 w 12448"/>
              <a:gd name="connsiteY4" fmla="*/ 22054 h 22054"/>
              <a:gd name="connsiteX0" fmla="*/ 0 w 12448"/>
              <a:gd name="connsiteY0" fmla="*/ 22054 h 22054"/>
              <a:gd name="connsiteX1" fmla="*/ 4411 w 12448"/>
              <a:gd name="connsiteY1" fmla="*/ 101 h 22054"/>
              <a:gd name="connsiteX2" fmla="*/ 12448 w 12448"/>
              <a:gd name="connsiteY2" fmla="*/ 0 h 22054"/>
              <a:gd name="connsiteX3" fmla="*/ 8000 w 12448"/>
              <a:gd name="connsiteY3" fmla="*/ 22054 h 22054"/>
              <a:gd name="connsiteX4" fmla="*/ 0 w 12448"/>
              <a:gd name="connsiteY4" fmla="*/ 22054 h 2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8" h="22054">
                <a:moveTo>
                  <a:pt x="0" y="22054"/>
                </a:moveTo>
                <a:lnTo>
                  <a:pt x="4411" y="101"/>
                </a:lnTo>
                <a:lnTo>
                  <a:pt x="12448" y="0"/>
                </a:lnTo>
                <a:lnTo>
                  <a:pt x="8000" y="22054"/>
                </a:lnTo>
                <a:lnTo>
                  <a:pt x="0" y="22054"/>
                </a:lnTo>
                <a:close/>
              </a:path>
            </a:pathLst>
          </a:cu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22" name="Rectangle 21"/>
          <p:cNvSpPr/>
          <p:nvPr/>
        </p:nvSpPr>
        <p:spPr>
          <a:xfrm>
            <a:off x="0" y="2085183"/>
            <a:ext cx="12192000" cy="3879661"/>
          </a:xfrm>
          <a:prstGeom prst="rect">
            <a:avLst/>
          </a:prstGeom>
          <a:solidFill>
            <a:srgbClr val="40404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19" name="Flowchart: Data 4"/>
          <p:cNvSpPr/>
          <p:nvPr/>
        </p:nvSpPr>
        <p:spPr>
          <a:xfrm>
            <a:off x="-43388" y="1181002"/>
            <a:ext cx="2511831" cy="574013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411 w 8000"/>
              <a:gd name="connsiteY0" fmla="*/ 9980 h 10000"/>
              <a:gd name="connsiteX1" fmla="*/ 0 w 8000"/>
              <a:gd name="connsiteY1" fmla="*/ 0 h 10000"/>
              <a:gd name="connsiteX2" fmla="*/ 8000 w 8000"/>
              <a:gd name="connsiteY2" fmla="*/ 0 h 10000"/>
              <a:gd name="connsiteX3" fmla="*/ 6000 w 8000"/>
              <a:gd name="connsiteY3" fmla="*/ 10000 h 10000"/>
              <a:gd name="connsiteX4" fmla="*/ 1411 w 8000"/>
              <a:gd name="connsiteY4" fmla="*/ 9980 h 10000"/>
              <a:gd name="connsiteX0" fmla="*/ 0 w 8236"/>
              <a:gd name="connsiteY0" fmla="*/ 9980 h 10000"/>
              <a:gd name="connsiteX1" fmla="*/ 1449 w 8236"/>
              <a:gd name="connsiteY1" fmla="*/ 20 h 10000"/>
              <a:gd name="connsiteX2" fmla="*/ 8236 w 8236"/>
              <a:gd name="connsiteY2" fmla="*/ 0 h 10000"/>
              <a:gd name="connsiteX3" fmla="*/ 5736 w 8236"/>
              <a:gd name="connsiteY3" fmla="*/ 10000 h 10000"/>
              <a:gd name="connsiteX4" fmla="*/ 0 w 8236"/>
              <a:gd name="connsiteY4" fmla="*/ 9980 h 10000"/>
              <a:gd name="connsiteX0" fmla="*/ 0 w 8987"/>
              <a:gd name="connsiteY0" fmla="*/ 10000 h 10000"/>
              <a:gd name="connsiteX1" fmla="*/ 746 w 8987"/>
              <a:gd name="connsiteY1" fmla="*/ 20 h 10000"/>
              <a:gd name="connsiteX2" fmla="*/ 8987 w 8987"/>
              <a:gd name="connsiteY2" fmla="*/ 0 h 10000"/>
              <a:gd name="connsiteX3" fmla="*/ 5952 w 8987"/>
              <a:gd name="connsiteY3" fmla="*/ 10000 h 10000"/>
              <a:gd name="connsiteX4" fmla="*/ 0 w 8987"/>
              <a:gd name="connsiteY4" fmla="*/ 10000 h 10000"/>
              <a:gd name="connsiteX0" fmla="*/ 0 w 9499"/>
              <a:gd name="connsiteY0" fmla="*/ 10000 h 10000"/>
              <a:gd name="connsiteX1" fmla="*/ 329 w 9499"/>
              <a:gd name="connsiteY1" fmla="*/ 20 h 10000"/>
              <a:gd name="connsiteX2" fmla="*/ 9499 w 9499"/>
              <a:gd name="connsiteY2" fmla="*/ 0 h 10000"/>
              <a:gd name="connsiteX3" fmla="*/ 6122 w 9499"/>
              <a:gd name="connsiteY3" fmla="*/ 10000 h 10000"/>
              <a:gd name="connsiteX4" fmla="*/ 0 w 9499"/>
              <a:gd name="connsiteY4" fmla="*/ 10000 h 10000"/>
              <a:gd name="connsiteX0" fmla="*/ 249 w 9722"/>
              <a:gd name="connsiteY0" fmla="*/ 10020 h 10020"/>
              <a:gd name="connsiteX1" fmla="*/ 68 w 9722"/>
              <a:gd name="connsiteY1" fmla="*/ 20 h 10020"/>
              <a:gd name="connsiteX2" fmla="*/ 9722 w 9722"/>
              <a:gd name="connsiteY2" fmla="*/ 0 h 10020"/>
              <a:gd name="connsiteX3" fmla="*/ 6167 w 9722"/>
              <a:gd name="connsiteY3" fmla="*/ 10000 h 10020"/>
              <a:gd name="connsiteX4" fmla="*/ 249 w 9722"/>
              <a:gd name="connsiteY4" fmla="*/ 10020 h 10020"/>
              <a:gd name="connsiteX0" fmla="*/ 51 w 10021"/>
              <a:gd name="connsiteY0" fmla="*/ 10000 h 10000"/>
              <a:gd name="connsiteX1" fmla="*/ 91 w 10021"/>
              <a:gd name="connsiteY1" fmla="*/ 20 h 10000"/>
              <a:gd name="connsiteX2" fmla="*/ 10021 w 10021"/>
              <a:gd name="connsiteY2" fmla="*/ 0 h 10000"/>
              <a:gd name="connsiteX3" fmla="*/ 6364 w 10021"/>
              <a:gd name="connsiteY3" fmla="*/ 9980 h 10000"/>
              <a:gd name="connsiteX4" fmla="*/ 51 w 10021"/>
              <a:gd name="connsiteY4" fmla="*/ 10000 h 10000"/>
              <a:gd name="connsiteX0" fmla="*/ 51 w 10021"/>
              <a:gd name="connsiteY0" fmla="*/ 10000 h 10000"/>
              <a:gd name="connsiteX1" fmla="*/ 91 w 10021"/>
              <a:gd name="connsiteY1" fmla="*/ 20 h 10000"/>
              <a:gd name="connsiteX2" fmla="*/ 10021 w 10021"/>
              <a:gd name="connsiteY2" fmla="*/ 0 h 10000"/>
              <a:gd name="connsiteX3" fmla="*/ 216 w 10021"/>
              <a:gd name="connsiteY3" fmla="*/ 9919 h 10000"/>
              <a:gd name="connsiteX4" fmla="*/ 51 w 10021"/>
              <a:gd name="connsiteY4" fmla="*/ 10000 h 10000"/>
              <a:gd name="connsiteX0" fmla="*/ 13 w 10027"/>
              <a:gd name="connsiteY0" fmla="*/ 10039 h 10039"/>
              <a:gd name="connsiteX1" fmla="*/ 97 w 10027"/>
              <a:gd name="connsiteY1" fmla="*/ 20 h 10039"/>
              <a:gd name="connsiteX2" fmla="*/ 10027 w 10027"/>
              <a:gd name="connsiteY2" fmla="*/ 0 h 10039"/>
              <a:gd name="connsiteX3" fmla="*/ 222 w 10027"/>
              <a:gd name="connsiteY3" fmla="*/ 9919 h 10039"/>
              <a:gd name="connsiteX4" fmla="*/ 13 w 10027"/>
              <a:gd name="connsiteY4" fmla="*/ 10039 h 10039"/>
              <a:gd name="connsiteX0" fmla="*/ 51 w 10065"/>
              <a:gd name="connsiteY0" fmla="*/ 10039 h 10039"/>
              <a:gd name="connsiteX1" fmla="*/ 91 w 10065"/>
              <a:gd name="connsiteY1" fmla="*/ 1 h 10039"/>
              <a:gd name="connsiteX2" fmla="*/ 10065 w 10065"/>
              <a:gd name="connsiteY2" fmla="*/ 0 h 10039"/>
              <a:gd name="connsiteX3" fmla="*/ 260 w 10065"/>
              <a:gd name="connsiteY3" fmla="*/ 9919 h 10039"/>
              <a:gd name="connsiteX4" fmla="*/ 51 w 10065"/>
              <a:gd name="connsiteY4" fmla="*/ 10039 h 10039"/>
              <a:gd name="connsiteX0" fmla="*/ 51 w 10065"/>
              <a:gd name="connsiteY0" fmla="*/ 10039 h 10039"/>
              <a:gd name="connsiteX1" fmla="*/ 91 w 10065"/>
              <a:gd name="connsiteY1" fmla="*/ 1 h 10039"/>
              <a:gd name="connsiteX2" fmla="*/ 10065 w 10065"/>
              <a:gd name="connsiteY2" fmla="*/ 0 h 10039"/>
              <a:gd name="connsiteX3" fmla="*/ 260 w 10065"/>
              <a:gd name="connsiteY3" fmla="*/ 9919 h 10039"/>
              <a:gd name="connsiteX4" fmla="*/ 51 w 10065"/>
              <a:gd name="connsiteY4" fmla="*/ 10039 h 10039"/>
              <a:gd name="connsiteX0" fmla="*/ 0 w 10014"/>
              <a:gd name="connsiteY0" fmla="*/ 10039 h 10039"/>
              <a:gd name="connsiteX1" fmla="*/ 40 w 10014"/>
              <a:gd name="connsiteY1" fmla="*/ 1 h 10039"/>
              <a:gd name="connsiteX2" fmla="*/ 10014 w 10014"/>
              <a:gd name="connsiteY2" fmla="*/ 0 h 10039"/>
              <a:gd name="connsiteX3" fmla="*/ 209 w 10014"/>
              <a:gd name="connsiteY3" fmla="*/ 9919 h 10039"/>
              <a:gd name="connsiteX4" fmla="*/ 0 w 10014"/>
              <a:gd name="connsiteY4" fmla="*/ 10039 h 10039"/>
              <a:gd name="connsiteX0" fmla="*/ 169 w 9974"/>
              <a:gd name="connsiteY0" fmla="*/ 9919 h 9919"/>
              <a:gd name="connsiteX1" fmla="*/ 0 w 9974"/>
              <a:gd name="connsiteY1" fmla="*/ 1 h 9919"/>
              <a:gd name="connsiteX2" fmla="*/ 9974 w 9974"/>
              <a:gd name="connsiteY2" fmla="*/ 0 h 9919"/>
              <a:gd name="connsiteX3" fmla="*/ 169 w 9974"/>
              <a:gd name="connsiteY3" fmla="*/ 9919 h 9919"/>
              <a:gd name="connsiteX0" fmla="*/ 9 w 10103"/>
              <a:gd name="connsiteY0" fmla="*/ 10253 h 10253"/>
              <a:gd name="connsiteX1" fmla="*/ 103 w 10103"/>
              <a:gd name="connsiteY1" fmla="*/ 1 h 10253"/>
              <a:gd name="connsiteX2" fmla="*/ 10103 w 10103"/>
              <a:gd name="connsiteY2" fmla="*/ 0 h 10253"/>
              <a:gd name="connsiteX3" fmla="*/ 9 w 10103"/>
              <a:gd name="connsiteY3" fmla="*/ 10253 h 10253"/>
            </a:gdLst>
            <a:ahLst/>
            <a:cxnLst>
              <a:cxn ang="0">
                <a:pos x="connsiteX0" y="connsiteY0"/>
              </a:cxn>
              <a:cxn ang="0">
                <a:pos x="connsiteX1" y="connsiteY1"/>
              </a:cxn>
              <a:cxn ang="0">
                <a:pos x="connsiteX2" y="connsiteY2"/>
              </a:cxn>
              <a:cxn ang="0">
                <a:pos x="connsiteX3" y="connsiteY3"/>
              </a:cxn>
            </a:cxnLst>
            <a:rect l="l" t="t" r="r" b="b"/>
            <a:pathLst>
              <a:path w="10103" h="10253">
                <a:moveTo>
                  <a:pt x="9" y="10253"/>
                </a:moveTo>
                <a:cubicBezTo>
                  <a:pt x="-47" y="6920"/>
                  <a:pt x="159" y="3334"/>
                  <a:pt x="103" y="1"/>
                </a:cubicBezTo>
                <a:lnTo>
                  <a:pt x="10103" y="0"/>
                </a:lnTo>
                <a:lnTo>
                  <a:pt x="9" y="10253"/>
                </a:lnTo>
                <a:close/>
              </a:path>
            </a:pathLst>
          </a:custGeom>
          <a:solidFill>
            <a:srgbClr val="AA272F"/>
          </a:solidFill>
          <a:ln>
            <a:noFill/>
          </a:ln>
          <a:effectLst>
            <a:outerShdw blurRad="279400" dist="152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15" name="Flowchart: Data 4"/>
          <p:cNvSpPr/>
          <p:nvPr/>
        </p:nvSpPr>
        <p:spPr>
          <a:xfrm rot="10800000">
            <a:off x="9627066" y="1099644"/>
            <a:ext cx="2622553" cy="575822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411 w 8000"/>
              <a:gd name="connsiteY0" fmla="*/ 9980 h 10000"/>
              <a:gd name="connsiteX1" fmla="*/ 0 w 8000"/>
              <a:gd name="connsiteY1" fmla="*/ 0 h 10000"/>
              <a:gd name="connsiteX2" fmla="*/ 8000 w 8000"/>
              <a:gd name="connsiteY2" fmla="*/ 0 h 10000"/>
              <a:gd name="connsiteX3" fmla="*/ 6000 w 8000"/>
              <a:gd name="connsiteY3" fmla="*/ 10000 h 10000"/>
              <a:gd name="connsiteX4" fmla="*/ 1411 w 8000"/>
              <a:gd name="connsiteY4" fmla="*/ 9980 h 10000"/>
              <a:gd name="connsiteX0" fmla="*/ 0 w 8236"/>
              <a:gd name="connsiteY0" fmla="*/ 9980 h 10000"/>
              <a:gd name="connsiteX1" fmla="*/ 1449 w 8236"/>
              <a:gd name="connsiteY1" fmla="*/ 20 h 10000"/>
              <a:gd name="connsiteX2" fmla="*/ 8236 w 8236"/>
              <a:gd name="connsiteY2" fmla="*/ 0 h 10000"/>
              <a:gd name="connsiteX3" fmla="*/ 5736 w 8236"/>
              <a:gd name="connsiteY3" fmla="*/ 10000 h 10000"/>
              <a:gd name="connsiteX4" fmla="*/ 0 w 8236"/>
              <a:gd name="connsiteY4" fmla="*/ 9980 h 10000"/>
              <a:gd name="connsiteX0" fmla="*/ 0 w 8987"/>
              <a:gd name="connsiteY0" fmla="*/ 10000 h 10000"/>
              <a:gd name="connsiteX1" fmla="*/ 746 w 8987"/>
              <a:gd name="connsiteY1" fmla="*/ 20 h 10000"/>
              <a:gd name="connsiteX2" fmla="*/ 8987 w 8987"/>
              <a:gd name="connsiteY2" fmla="*/ 0 h 10000"/>
              <a:gd name="connsiteX3" fmla="*/ 5952 w 8987"/>
              <a:gd name="connsiteY3" fmla="*/ 10000 h 10000"/>
              <a:gd name="connsiteX4" fmla="*/ 0 w 8987"/>
              <a:gd name="connsiteY4" fmla="*/ 10000 h 10000"/>
              <a:gd name="connsiteX0" fmla="*/ 0 w 9499"/>
              <a:gd name="connsiteY0" fmla="*/ 10000 h 10000"/>
              <a:gd name="connsiteX1" fmla="*/ 329 w 9499"/>
              <a:gd name="connsiteY1" fmla="*/ 20 h 10000"/>
              <a:gd name="connsiteX2" fmla="*/ 9499 w 9499"/>
              <a:gd name="connsiteY2" fmla="*/ 0 h 10000"/>
              <a:gd name="connsiteX3" fmla="*/ 6122 w 9499"/>
              <a:gd name="connsiteY3" fmla="*/ 10000 h 10000"/>
              <a:gd name="connsiteX4" fmla="*/ 0 w 9499"/>
              <a:gd name="connsiteY4" fmla="*/ 10000 h 10000"/>
              <a:gd name="connsiteX0" fmla="*/ 249 w 9722"/>
              <a:gd name="connsiteY0" fmla="*/ 10020 h 10020"/>
              <a:gd name="connsiteX1" fmla="*/ 68 w 9722"/>
              <a:gd name="connsiteY1" fmla="*/ 20 h 10020"/>
              <a:gd name="connsiteX2" fmla="*/ 9722 w 9722"/>
              <a:gd name="connsiteY2" fmla="*/ 0 h 10020"/>
              <a:gd name="connsiteX3" fmla="*/ 6167 w 9722"/>
              <a:gd name="connsiteY3" fmla="*/ 10000 h 10020"/>
              <a:gd name="connsiteX4" fmla="*/ 249 w 9722"/>
              <a:gd name="connsiteY4" fmla="*/ 10020 h 10020"/>
              <a:gd name="connsiteX0" fmla="*/ 51 w 10021"/>
              <a:gd name="connsiteY0" fmla="*/ 10000 h 10000"/>
              <a:gd name="connsiteX1" fmla="*/ 91 w 10021"/>
              <a:gd name="connsiteY1" fmla="*/ 20 h 10000"/>
              <a:gd name="connsiteX2" fmla="*/ 10021 w 10021"/>
              <a:gd name="connsiteY2" fmla="*/ 0 h 10000"/>
              <a:gd name="connsiteX3" fmla="*/ 6364 w 10021"/>
              <a:gd name="connsiteY3" fmla="*/ 9980 h 10000"/>
              <a:gd name="connsiteX4" fmla="*/ 51 w 10021"/>
              <a:gd name="connsiteY4" fmla="*/ 10000 h 10000"/>
              <a:gd name="connsiteX0" fmla="*/ 51 w 10021"/>
              <a:gd name="connsiteY0" fmla="*/ 10000 h 10000"/>
              <a:gd name="connsiteX1" fmla="*/ 91 w 10021"/>
              <a:gd name="connsiteY1" fmla="*/ 20 h 10000"/>
              <a:gd name="connsiteX2" fmla="*/ 10021 w 10021"/>
              <a:gd name="connsiteY2" fmla="*/ 0 h 10000"/>
              <a:gd name="connsiteX3" fmla="*/ 216 w 10021"/>
              <a:gd name="connsiteY3" fmla="*/ 9919 h 10000"/>
              <a:gd name="connsiteX4" fmla="*/ 51 w 10021"/>
              <a:gd name="connsiteY4" fmla="*/ 10000 h 10000"/>
              <a:gd name="connsiteX0" fmla="*/ 0 w 10533"/>
              <a:gd name="connsiteY0" fmla="*/ 10000 h 10000"/>
              <a:gd name="connsiteX1" fmla="*/ 603 w 10533"/>
              <a:gd name="connsiteY1" fmla="*/ 20 h 10000"/>
              <a:gd name="connsiteX2" fmla="*/ 10533 w 10533"/>
              <a:gd name="connsiteY2" fmla="*/ 0 h 10000"/>
              <a:gd name="connsiteX3" fmla="*/ 728 w 10533"/>
              <a:gd name="connsiteY3" fmla="*/ 9919 h 10000"/>
              <a:gd name="connsiteX4" fmla="*/ 0 w 10533"/>
              <a:gd name="connsiteY4" fmla="*/ 10000 h 10000"/>
              <a:gd name="connsiteX0" fmla="*/ 0 w 10533"/>
              <a:gd name="connsiteY0" fmla="*/ 10000 h 10046"/>
              <a:gd name="connsiteX1" fmla="*/ 603 w 10533"/>
              <a:gd name="connsiteY1" fmla="*/ 20 h 10046"/>
              <a:gd name="connsiteX2" fmla="*/ 10533 w 10533"/>
              <a:gd name="connsiteY2" fmla="*/ 0 h 10046"/>
              <a:gd name="connsiteX3" fmla="*/ 728 w 10533"/>
              <a:gd name="connsiteY3" fmla="*/ 10046 h 10046"/>
              <a:gd name="connsiteX4" fmla="*/ 0 w 10533"/>
              <a:gd name="connsiteY4" fmla="*/ 10000 h 10046"/>
              <a:gd name="connsiteX0" fmla="*/ 0 w 10627"/>
              <a:gd name="connsiteY0" fmla="*/ 10063 h 10063"/>
              <a:gd name="connsiteX1" fmla="*/ 697 w 10627"/>
              <a:gd name="connsiteY1" fmla="*/ 20 h 10063"/>
              <a:gd name="connsiteX2" fmla="*/ 10627 w 10627"/>
              <a:gd name="connsiteY2" fmla="*/ 0 h 10063"/>
              <a:gd name="connsiteX3" fmla="*/ 822 w 10627"/>
              <a:gd name="connsiteY3" fmla="*/ 10046 h 10063"/>
              <a:gd name="connsiteX4" fmla="*/ 0 w 10627"/>
              <a:gd name="connsiteY4" fmla="*/ 10063 h 10063"/>
              <a:gd name="connsiteX0" fmla="*/ 0 w 10627"/>
              <a:gd name="connsiteY0" fmla="*/ 10063 h 10063"/>
              <a:gd name="connsiteX1" fmla="*/ 697 w 10627"/>
              <a:gd name="connsiteY1" fmla="*/ 20 h 10063"/>
              <a:gd name="connsiteX2" fmla="*/ 10627 w 10627"/>
              <a:gd name="connsiteY2" fmla="*/ 0 h 10063"/>
              <a:gd name="connsiteX3" fmla="*/ 775 w 10627"/>
              <a:gd name="connsiteY3" fmla="*/ 9898 h 10063"/>
              <a:gd name="connsiteX4" fmla="*/ 0 w 10627"/>
              <a:gd name="connsiteY4" fmla="*/ 10063 h 10063"/>
              <a:gd name="connsiteX0" fmla="*/ 0 w 11190"/>
              <a:gd name="connsiteY0" fmla="*/ 11142 h 11142"/>
              <a:gd name="connsiteX1" fmla="*/ 1260 w 11190"/>
              <a:gd name="connsiteY1" fmla="*/ 20 h 11142"/>
              <a:gd name="connsiteX2" fmla="*/ 11190 w 11190"/>
              <a:gd name="connsiteY2" fmla="*/ 0 h 11142"/>
              <a:gd name="connsiteX3" fmla="*/ 1338 w 11190"/>
              <a:gd name="connsiteY3" fmla="*/ 9898 h 11142"/>
              <a:gd name="connsiteX4" fmla="*/ 0 w 11190"/>
              <a:gd name="connsiteY4" fmla="*/ 11142 h 11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0" h="11142">
                <a:moveTo>
                  <a:pt x="0" y="11142"/>
                </a:moveTo>
                <a:cubicBezTo>
                  <a:pt x="300" y="7822"/>
                  <a:pt x="961" y="3340"/>
                  <a:pt x="1260" y="20"/>
                </a:cubicBezTo>
                <a:lnTo>
                  <a:pt x="11190" y="0"/>
                </a:lnTo>
                <a:lnTo>
                  <a:pt x="1338" y="9898"/>
                </a:lnTo>
                <a:lnTo>
                  <a:pt x="0" y="11142"/>
                </a:lnTo>
                <a:close/>
              </a:path>
            </a:pathLst>
          </a:custGeom>
          <a:solidFill>
            <a:srgbClr val="404043"/>
          </a:solidFill>
          <a:ln>
            <a:noFill/>
          </a:ln>
          <a:effectLst>
            <a:outerShdw blurRad="203200" dist="1270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14" name="Flowchart: Data 4"/>
          <p:cNvSpPr/>
          <p:nvPr/>
        </p:nvSpPr>
        <p:spPr>
          <a:xfrm rot="10800000">
            <a:off x="9753322" y="1232139"/>
            <a:ext cx="2496195" cy="562586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411 w 8000"/>
              <a:gd name="connsiteY0" fmla="*/ 9980 h 10000"/>
              <a:gd name="connsiteX1" fmla="*/ 0 w 8000"/>
              <a:gd name="connsiteY1" fmla="*/ 0 h 10000"/>
              <a:gd name="connsiteX2" fmla="*/ 8000 w 8000"/>
              <a:gd name="connsiteY2" fmla="*/ 0 h 10000"/>
              <a:gd name="connsiteX3" fmla="*/ 6000 w 8000"/>
              <a:gd name="connsiteY3" fmla="*/ 10000 h 10000"/>
              <a:gd name="connsiteX4" fmla="*/ 1411 w 8000"/>
              <a:gd name="connsiteY4" fmla="*/ 9980 h 10000"/>
              <a:gd name="connsiteX0" fmla="*/ 0 w 8236"/>
              <a:gd name="connsiteY0" fmla="*/ 9980 h 10000"/>
              <a:gd name="connsiteX1" fmla="*/ 1449 w 8236"/>
              <a:gd name="connsiteY1" fmla="*/ 20 h 10000"/>
              <a:gd name="connsiteX2" fmla="*/ 8236 w 8236"/>
              <a:gd name="connsiteY2" fmla="*/ 0 h 10000"/>
              <a:gd name="connsiteX3" fmla="*/ 5736 w 8236"/>
              <a:gd name="connsiteY3" fmla="*/ 10000 h 10000"/>
              <a:gd name="connsiteX4" fmla="*/ 0 w 8236"/>
              <a:gd name="connsiteY4" fmla="*/ 9980 h 10000"/>
              <a:gd name="connsiteX0" fmla="*/ 0 w 8987"/>
              <a:gd name="connsiteY0" fmla="*/ 10000 h 10000"/>
              <a:gd name="connsiteX1" fmla="*/ 746 w 8987"/>
              <a:gd name="connsiteY1" fmla="*/ 20 h 10000"/>
              <a:gd name="connsiteX2" fmla="*/ 8987 w 8987"/>
              <a:gd name="connsiteY2" fmla="*/ 0 h 10000"/>
              <a:gd name="connsiteX3" fmla="*/ 5952 w 8987"/>
              <a:gd name="connsiteY3" fmla="*/ 10000 h 10000"/>
              <a:gd name="connsiteX4" fmla="*/ 0 w 8987"/>
              <a:gd name="connsiteY4" fmla="*/ 10000 h 10000"/>
              <a:gd name="connsiteX0" fmla="*/ 0 w 9499"/>
              <a:gd name="connsiteY0" fmla="*/ 10000 h 10000"/>
              <a:gd name="connsiteX1" fmla="*/ 329 w 9499"/>
              <a:gd name="connsiteY1" fmla="*/ 20 h 10000"/>
              <a:gd name="connsiteX2" fmla="*/ 9499 w 9499"/>
              <a:gd name="connsiteY2" fmla="*/ 0 h 10000"/>
              <a:gd name="connsiteX3" fmla="*/ 6122 w 9499"/>
              <a:gd name="connsiteY3" fmla="*/ 10000 h 10000"/>
              <a:gd name="connsiteX4" fmla="*/ 0 w 9499"/>
              <a:gd name="connsiteY4" fmla="*/ 10000 h 10000"/>
              <a:gd name="connsiteX0" fmla="*/ 249 w 9722"/>
              <a:gd name="connsiteY0" fmla="*/ 10020 h 10020"/>
              <a:gd name="connsiteX1" fmla="*/ 68 w 9722"/>
              <a:gd name="connsiteY1" fmla="*/ 20 h 10020"/>
              <a:gd name="connsiteX2" fmla="*/ 9722 w 9722"/>
              <a:gd name="connsiteY2" fmla="*/ 0 h 10020"/>
              <a:gd name="connsiteX3" fmla="*/ 6167 w 9722"/>
              <a:gd name="connsiteY3" fmla="*/ 10000 h 10020"/>
              <a:gd name="connsiteX4" fmla="*/ 249 w 9722"/>
              <a:gd name="connsiteY4" fmla="*/ 10020 h 10020"/>
              <a:gd name="connsiteX0" fmla="*/ 51 w 10021"/>
              <a:gd name="connsiteY0" fmla="*/ 10000 h 10000"/>
              <a:gd name="connsiteX1" fmla="*/ 91 w 10021"/>
              <a:gd name="connsiteY1" fmla="*/ 20 h 10000"/>
              <a:gd name="connsiteX2" fmla="*/ 10021 w 10021"/>
              <a:gd name="connsiteY2" fmla="*/ 0 h 10000"/>
              <a:gd name="connsiteX3" fmla="*/ 6364 w 10021"/>
              <a:gd name="connsiteY3" fmla="*/ 9980 h 10000"/>
              <a:gd name="connsiteX4" fmla="*/ 51 w 10021"/>
              <a:gd name="connsiteY4" fmla="*/ 10000 h 10000"/>
              <a:gd name="connsiteX0" fmla="*/ 51 w 10021"/>
              <a:gd name="connsiteY0" fmla="*/ 10000 h 10000"/>
              <a:gd name="connsiteX1" fmla="*/ 91 w 10021"/>
              <a:gd name="connsiteY1" fmla="*/ 20 h 10000"/>
              <a:gd name="connsiteX2" fmla="*/ 10021 w 10021"/>
              <a:gd name="connsiteY2" fmla="*/ 0 h 10000"/>
              <a:gd name="connsiteX3" fmla="*/ 216 w 10021"/>
              <a:gd name="connsiteY3" fmla="*/ 9919 h 10000"/>
              <a:gd name="connsiteX4" fmla="*/ 51 w 10021"/>
              <a:gd name="connsiteY4" fmla="*/ 10000 h 10000"/>
              <a:gd name="connsiteX0" fmla="*/ 13 w 10027"/>
              <a:gd name="connsiteY0" fmla="*/ 10039 h 10039"/>
              <a:gd name="connsiteX1" fmla="*/ 97 w 10027"/>
              <a:gd name="connsiteY1" fmla="*/ 20 h 10039"/>
              <a:gd name="connsiteX2" fmla="*/ 10027 w 10027"/>
              <a:gd name="connsiteY2" fmla="*/ 0 h 10039"/>
              <a:gd name="connsiteX3" fmla="*/ 222 w 10027"/>
              <a:gd name="connsiteY3" fmla="*/ 9919 h 10039"/>
              <a:gd name="connsiteX4" fmla="*/ 13 w 10027"/>
              <a:gd name="connsiteY4" fmla="*/ 10039 h 10039"/>
              <a:gd name="connsiteX0" fmla="*/ 0 w 10014"/>
              <a:gd name="connsiteY0" fmla="*/ 10068 h 10068"/>
              <a:gd name="connsiteX1" fmla="*/ 121 w 10014"/>
              <a:gd name="connsiteY1" fmla="*/ 0 h 10068"/>
              <a:gd name="connsiteX2" fmla="*/ 10014 w 10014"/>
              <a:gd name="connsiteY2" fmla="*/ 29 h 10068"/>
              <a:gd name="connsiteX3" fmla="*/ 209 w 10014"/>
              <a:gd name="connsiteY3" fmla="*/ 9948 h 10068"/>
              <a:gd name="connsiteX4" fmla="*/ 0 w 10014"/>
              <a:gd name="connsiteY4" fmla="*/ 10068 h 10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4" h="10068">
                <a:moveTo>
                  <a:pt x="0" y="10068"/>
                </a:moveTo>
                <a:cubicBezTo>
                  <a:pt x="300" y="6748"/>
                  <a:pt x="-178" y="3320"/>
                  <a:pt x="121" y="0"/>
                </a:cubicBezTo>
                <a:lnTo>
                  <a:pt x="10014" y="29"/>
                </a:lnTo>
                <a:lnTo>
                  <a:pt x="209" y="9948"/>
                </a:lnTo>
                <a:lnTo>
                  <a:pt x="0" y="10068"/>
                </a:lnTo>
                <a:close/>
              </a:path>
            </a:pathLst>
          </a:custGeom>
          <a:solidFill>
            <a:srgbClr val="AA272F"/>
          </a:solidFill>
          <a:ln>
            <a:noFill/>
          </a:ln>
          <a:effectLst>
            <a:outerShdw blurRad="2921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20" name="Title 1">
            <a:extLst>
              <a:ext uri="{FF2B5EF4-FFF2-40B4-BE49-F238E27FC236}">
                <a16:creationId xmlns:a16="http://schemas.microsoft.com/office/drawing/2014/main" id="{88661CFF-49FB-654B-AF34-AC27AF7080C7}"/>
              </a:ext>
            </a:extLst>
          </p:cNvPr>
          <p:cNvSpPr txBox="1">
            <a:spLocks/>
          </p:cNvSpPr>
          <p:nvPr/>
        </p:nvSpPr>
        <p:spPr>
          <a:xfrm>
            <a:off x="2446819" y="1128893"/>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a:latin typeface="Avenir Next" panose="020B0503020202020204" pitchFamily="34" charset="0"/>
              </a:rPr>
              <a:t>Cost Effective Sustainable Roofing</a:t>
            </a:r>
          </a:p>
        </p:txBody>
      </p:sp>
      <p:sp>
        <p:nvSpPr>
          <p:cNvPr id="21" name="Rectangle 1">
            <a:extLst>
              <a:ext uri="{FF2B5EF4-FFF2-40B4-BE49-F238E27FC236}">
                <a16:creationId xmlns:a16="http://schemas.microsoft.com/office/drawing/2014/main" id="{009ACB47-84F9-2045-8AD1-2BD6DBD9B2C6}"/>
              </a:ext>
            </a:extLst>
          </p:cNvPr>
          <p:cNvSpPr>
            <a:spLocks noChangeArrowheads="1"/>
          </p:cNvSpPr>
          <p:nvPr/>
        </p:nvSpPr>
        <p:spPr bwMode="auto">
          <a:xfrm>
            <a:off x="0" y="1603867"/>
            <a:ext cx="12249517" cy="461665"/>
          </a:xfrm>
          <a:prstGeom prst="rect">
            <a:avLst/>
          </a:prstGeom>
          <a:noFill/>
          <a:ln w="9525">
            <a:noFill/>
            <a:miter lim="800000"/>
            <a:headEnd/>
            <a:tailEnd/>
          </a:ln>
        </p:spPr>
        <p:txBody>
          <a:bodyPr wrap="square">
            <a:spAutoFit/>
          </a:bodyPr>
          <a:lstStyle/>
          <a:p>
            <a:pPr algn="ctr" defTabSz="914400"/>
            <a:r>
              <a:rPr lang="en-US" altLang="en-US" sz="1800" b="1">
                <a:solidFill>
                  <a:prstClr val="black"/>
                </a:solidFill>
                <a:latin typeface="Calibri"/>
              </a:rPr>
              <a:t>      </a:t>
            </a:r>
            <a:r>
              <a:rPr lang="en-US" altLang="en-US" sz="2400" b="1">
                <a:solidFill>
                  <a:prstClr val="black"/>
                </a:solidFill>
                <a:latin typeface="Avenir Next Medium" panose="020B0503020202020204" pitchFamily="34" charset="0"/>
              </a:rPr>
              <a:t>20,000 sq. ft. High Rise</a:t>
            </a:r>
            <a:endParaRPr lang="en-US" altLang="en-US" sz="2400">
              <a:solidFill>
                <a:prstClr val="black"/>
              </a:solidFill>
              <a:latin typeface="Avenir Next Medium" panose="020B0503020202020204" pitchFamily="34" charset="0"/>
            </a:endParaRPr>
          </a:p>
        </p:txBody>
      </p:sp>
      <p:pic>
        <p:nvPicPr>
          <p:cNvPr id="23" name="Picture Placeholder 22">
            <a:extLst>
              <a:ext uri="{FF2B5EF4-FFF2-40B4-BE49-F238E27FC236}">
                <a16:creationId xmlns:a16="http://schemas.microsoft.com/office/drawing/2014/main" id="{285C29CE-C573-3E44-B7A6-FF215AC1BB4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203083" y="2775984"/>
            <a:ext cx="3382962" cy="22363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Placeholder 23">
            <a:extLst>
              <a:ext uri="{FF2B5EF4-FFF2-40B4-BE49-F238E27FC236}">
                <a16:creationId xmlns:a16="http://schemas.microsoft.com/office/drawing/2014/main" id="{F6CC25F7-F433-D347-835C-E9305F40BD4C}"/>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tretch>
            <a:fillRect/>
          </a:stretch>
        </p:blipFill>
        <p:spPr>
          <a:xfrm>
            <a:off x="6561721" y="2825658"/>
            <a:ext cx="3384550" cy="21370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 name="Title 1">
            <a:extLst>
              <a:ext uri="{FF2B5EF4-FFF2-40B4-BE49-F238E27FC236}">
                <a16:creationId xmlns:a16="http://schemas.microsoft.com/office/drawing/2014/main" id="{C9682F8D-F04D-FD47-845E-6F3A7D52FA7C}"/>
              </a:ext>
            </a:extLst>
          </p:cNvPr>
          <p:cNvSpPr txBox="1">
            <a:spLocks/>
          </p:cNvSpPr>
          <p:nvPr/>
        </p:nvSpPr>
        <p:spPr>
          <a:xfrm>
            <a:off x="2446819" y="312223"/>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a:latin typeface="Avenir Next" panose="020B0503020202020204" pitchFamily="34" charset="0"/>
              </a:rPr>
              <a:t>Case Study #6</a:t>
            </a:r>
          </a:p>
        </p:txBody>
      </p:sp>
    </p:spTree>
    <p:extLst>
      <p:ext uri="{BB962C8B-B14F-4D97-AF65-F5344CB8AC3E}">
        <p14:creationId xmlns:p14="http://schemas.microsoft.com/office/powerpoint/2010/main" val="287122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40000" fill="hold" grpId="0" nodeType="withEffect">
                                  <p:stCondLst>
                                    <p:cond delay="20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500" fill="hold"/>
                                        <p:tgtEl>
                                          <p:spTgt spid="22"/>
                                        </p:tgtEl>
                                        <p:attrNameLst>
                                          <p:attrName>ppt_x</p:attrName>
                                        </p:attrNameLst>
                                      </p:cBhvr>
                                      <p:tavLst>
                                        <p:tav tm="0">
                                          <p:val>
                                            <p:strVal val="#ppt_x"/>
                                          </p:val>
                                        </p:tav>
                                        <p:tav tm="100000">
                                          <p:val>
                                            <p:strVal val="#ppt_x"/>
                                          </p:val>
                                        </p:tav>
                                      </p:tavLst>
                                    </p:anim>
                                    <p:anim calcmode="lin" valueType="num">
                                      <p:cBhvr additive="base">
                                        <p:cTn id="8" dur="1500" fill="hold"/>
                                        <p:tgtEl>
                                          <p:spTgt spid="22"/>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20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1500"/>
                                        <p:tgtEl>
                                          <p:spTgt spid="16"/>
                                        </p:tgtEl>
                                      </p:cBhvr>
                                    </p:animEffect>
                                  </p:childTnLst>
                                </p:cTn>
                              </p:par>
                              <p:par>
                                <p:cTn id="12" presetID="22" presetClass="entr" presetSubtype="1" fill="hold" grpId="0" nodeType="withEffect">
                                  <p:stCondLst>
                                    <p:cond delay="200"/>
                                  </p:stCondLst>
                                  <p:childTnLst>
                                    <p:set>
                                      <p:cBhvr>
                                        <p:cTn id="13" dur="1" fill="hold">
                                          <p:stCondLst>
                                            <p:cond delay="0"/>
                                          </p:stCondLst>
                                        </p:cTn>
                                        <p:tgtEl>
                                          <p:spTgt spid="17"/>
                                        </p:tgtEl>
                                        <p:attrNameLst>
                                          <p:attrName>style.visibility</p:attrName>
                                        </p:attrNameLst>
                                      </p:cBhvr>
                                      <p:to>
                                        <p:strVal val="visible"/>
                                      </p:to>
                                    </p:set>
                                    <p:animEffect transition="in" filter="wipe(up)">
                                      <p:cBhvr>
                                        <p:cTn id="14" dur="1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2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A41EF-26B1-3945-B6AE-4E818C2EE4C1}"/>
              </a:ext>
            </a:extLst>
          </p:cNvPr>
          <p:cNvSpPr>
            <a:spLocks noGrp="1"/>
          </p:cNvSpPr>
          <p:nvPr>
            <p:ph type="title"/>
          </p:nvPr>
        </p:nvSpPr>
        <p:spPr/>
        <p:txBody>
          <a:bodyPr/>
          <a:lstStyle/>
          <a:p>
            <a:r>
              <a:rPr lang="en-US">
                <a:latin typeface="Arial Rounded MT Bold" panose="020F0704030504030204" pitchFamily="34" charset="77"/>
              </a:rPr>
              <a:t>Thank You!</a:t>
            </a:r>
          </a:p>
        </p:txBody>
      </p:sp>
      <p:pic>
        <p:nvPicPr>
          <p:cNvPr id="5" name="Content Placeholder 4">
            <a:extLst>
              <a:ext uri="{FF2B5EF4-FFF2-40B4-BE49-F238E27FC236}">
                <a16:creationId xmlns:a16="http://schemas.microsoft.com/office/drawing/2014/main" id="{F43392ED-CF0F-EA49-A85C-59BD36E3A3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72922" y="1417638"/>
            <a:ext cx="8046156" cy="4525963"/>
          </a:xfrm>
        </p:spPr>
      </p:pic>
      <p:sp>
        <p:nvSpPr>
          <p:cNvPr id="6" name="TextBox 5">
            <a:extLst>
              <a:ext uri="{FF2B5EF4-FFF2-40B4-BE49-F238E27FC236}">
                <a16:creationId xmlns:a16="http://schemas.microsoft.com/office/drawing/2014/main" id="{30F1E5C1-65B1-134C-B7FA-0E0FD89461E1}"/>
              </a:ext>
            </a:extLst>
          </p:cNvPr>
          <p:cNvSpPr txBox="1"/>
          <p:nvPr/>
        </p:nvSpPr>
        <p:spPr>
          <a:xfrm>
            <a:off x="2318478" y="1417638"/>
            <a:ext cx="8241487" cy="400110"/>
          </a:xfrm>
          <a:prstGeom prst="rect">
            <a:avLst/>
          </a:prstGeom>
          <a:noFill/>
        </p:spPr>
        <p:txBody>
          <a:bodyPr wrap="none" rtlCol="0">
            <a:spAutoFit/>
          </a:bodyPr>
          <a:lstStyle/>
          <a:p>
            <a:r>
              <a:rPr lang="en-US" sz="2000">
                <a:latin typeface="Avenir Next Medium" panose="020B0503020202020204" pitchFamily="34" charset="0"/>
              </a:rPr>
              <a:t>This concludes the continuing education portion of the presentation.</a:t>
            </a:r>
          </a:p>
        </p:txBody>
      </p:sp>
      <p:pic>
        <p:nvPicPr>
          <p:cNvPr id="12" name="Picture 11">
            <a:extLst>
              <a:ext uri="{FF2B5EF4-FFF2-40B4-BE49-F238E27FC236}">
                <a16:creationId xmlns:a16="http://schemas.microsoft.com/office/drawing/2014/main" id="{724D0261-A25C-0347-9669-ED9FD50311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1465" b="41735"/>
          <a:stretch/>
        </p:blipFill>
        <p:spPr>
          <a:xfrm>
            <a:off x="9471379" y="6183634"/>
            <a:ext cx="2177171" cy="365760"/>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44DE5FF6-7B95-4EFB-98E9-0D1E356AF5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6118336"/>
            <a:ext cx="2089980" cy="431058"/>
          </a:xfrm>
          <a:prstGeom prst="rect">
            <a:avLst/>
          </a:prstGeom>
        </p:spPr>
      </p:pic>
    </p:spTree>
    <p:extLst>
      <p:ext uri="{BB962C8B-B14F-4D97-AF65-F5344CB8AC3E}">
        <p14:creationId xmlns:p14="http://schemas.microsoft.com/office/powerpoint/2010/main" val="7767997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8FE689-E258-5345-9318-EC37FA0F8A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C1F3D75-A02A-5E44-A782-B34C87839B27}"/>
              </a:ext>
            </a:extLst>
          </p:cNvPr>
          <p:cNvSpPr/>
          <p:nvPr/>
        </p:nvSpPr>
        <p:spPr>
          <a:xfrm>
            <a:off x="479684" y="400986"/>
            <a:ext cx="5654415" cy="6056027"/>
          </a:xfrm>
          <a:prstGeom prst="rect">
            <a:avLst/>
          </a:prstGeom>
          <a:solidFill>
            <a:srgbClr val="AA272F"/>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Font typeface="+mj-lt"/>
              <a:buAutoNum type="arabicPeriod"/>
            </a:pPr>
            <a:r>
              <a:rPr lang="en-US" sz="2000" dirty="0">
                <a:latin typeface="Avenir Next Medium" panose="020B0503020202020204" pitchFamily="34" charset="0"/>
              </a:rPr>
              <a:t>The better choice for architectural metal panels is:</a:t>
            </a:r>
          </a:p>
          <a:p>
            <a:pPr marL="914378" lvl="1" indent="-457200">
              <a:buFont typeface="+mj-lt"/>
              <a:buAutoNum type="alphaLcParenR"/>
            </a:pPr>
            <a:r>
              <a:rPr lang="en-US" dirty="0"/>
              <a:t>Field Applied Paint</a:t>
            </a:r>
          </a:p>
          <a:p>
            <a:pPr marL="914378" lvl="1" indent="-457200">
              <a:buFont typeface="+mj-lt"/>
              <a:buAutoNum type="alphaLcParenR"/>
            </a:pPr>
            <a:r>
              <a:rPr lang="en-US" dirty="0"/>
              <a:t>Silicone</a:t>
            </a:r>
          </a:p>
          <a:p>
            <a:pPr marL="914378" lvl="1" indent="-457200">
              <a:buFont typeface="+mj-lt"/>
              <a:buAutoNum type="alphaLcParenR"/>
            </a:pPr>
            <a:r>
              <a:rPr lang="en-US" dirty="0"/>
              <a:t>Aluminum Coatings</a:t>
            </a:r>
          </a:p>
          <a:p>
            <a:pPr marL="914378" lvl="1" indent="-457200">
              <a:buFont typeface="+mj-lt"/>
              <a:buAutoNum type="alphaLcParenR"/>
            </a:pPr>
            <a:r>
              <a:rPr lang="en-US" dirty="0"/>
              <a:t>Polyurethane</a:t>
            </a:r>
          </a:p>
          <a:p>
            <a:pPr marL="400050" lvl="1" algn="ctr"/>
            <a:endParaRPr lang="en-US" sz="2000" dirty="0">
              <a:latin typeface="Avenir Next Medium" panose="020B0503020202020204" pitchFamily="34" charset="0"/>
            </a:endParaRPr>
          </a:p>
          <a:p>
            <a:pPr marL="914400" lvl="1" indent="-514350" algn="ctr">
              <a:buFont typeface="+mj-lt"/>
              <a:buAutoNum type="alphaLcParenR"/>
            </a:pPr>
            <a:endParaRPr lang="en-US" sz="2000" dirty="0">
              <a:latin typeface="Avenir Next Medium" panose="020B0503020202020204" pitchFamily="34" charset="0"/>
            </a:endParaRPr>
          </a:p>
        </p:txBody>
      </p:sp>
      <p:sp>
        <p:nvSpPr>
          <p:cNvPr id="2" name="Rectangle 1">
            <a:extLst>
              <a:ext uri="{FF2B5EF4-FFF2-40B4-BE49-F238E27FC236}">
                <a16:creationId xmlns:a16="http://schemas.microsoft.com/office/drawing/2014/main" id="{59BA9D14-7F52-4849-A988-CA74339E5FD9}"/>
              </a:ext>
            </a:extLst>
          </p:cNvPr>
          <p:cNvSpPr/>
          <p:nvPr/>
        </p:nvSpPr>
        <p:spPr>
          <a:xfrm>
            <a:off x="479685" y="1790225"/>
            <a:ext cx="5616316" cy="384721"/>
          </a:xfrm>
          <a:prstGeom prst="rect">
            <a:avLst/>
          </a:prstGeom>
        </p:spPr>
        <p:txBody>
          <a:bodyPr wrap="square">
            <a:spAutoFit/>
          </a:bodyPr>
          <a:lstStyle/>
          <a:p>
            <a:pPr algn="ctr"/>
            <a:r>
              <a:rPr lang="en-US" b="1">
                <a:solidFill>
                  <a:schemeClr val="bg1"/>
                </a:solidFill>
                <a:latin typeface="Avenir Next Medium" panose="020B0503020202020204" pitchFamily="34" charset="0"/>
              </a:rPr>
              <a:t>Online Quiz Questions </a:t>
            </a:r>
          </a:p>
        </p:txBody>
      </p:sp>
    </p:spTree>
    <p:extLst>
      <p:ext uri="{BB962C8B-B14F-4D97-AF65-F5344CB8AC3E}">
        <p14:creationId xmlns:p14="http://schemas.microsoft.com/office/powerpoint/2010/main" val="22163666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8FE689-E258-5345-9318-EC37FA0F8A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C1F3D75-A02A-5E44-A782-B34C87839B27}"/>
              </a:ext>
            </a:extLst>
          </p:cNvPr>
          <p:cNvSpPr/>
          <p:nvPr/>
        </p:nvSpPr>
        <p:spPr>
          <a:xfrm>
            <a:off x="479684" y="400986"/>
            <a:ext cx="5654415" cy="6056027"/>
          </a:xfrm>
          <a:prstGeom prst="rect">
            <a:avLst/>
          </a:prstGeom>
          <a:solidFill>
            <a:srgbClr val="AA272F"/>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startAt="2"/>
            </a:pPr>
            <a:r>
              <a:rPr lang="en-US">
                <a:latin typeface="Avenir Next Medium" panose="020B0503020202020204" pitchFamily="34" charset="0"/>
              </a:rPr>
              <a:t>Which coating technology will offer higher reflectivity properties? </a:t>
            </a:r>
          </a:p>
          <a:p>
            <a:pPr marL="914400" lvl="1" indent="-514350">
              <a:buFont typeface="+mj-lt"/>
              <a:buAutoNum type="alphaLcParenR"/>
            </a:pPr>
            <a:r>
              <a:rPr lang="en-US">
                <a:latin typeface="Avenir Next Medium" panose="020B0503020202020204" pitchFamily="34" charset="0"/>
              </a:rPr>
              <a:t>Asphalt</a:t>
            </a:r>
          </a:p>
          <a:p>
            <a:pPr marL="914400" lvl="1" indent="-514350">
              <a:buFont typeface="+mj-lt"/>
              <a:buAutoNum type="alphaLcParenR"/>
            </a:pPr>
            <a:r>
              <a:rPr lang="en-US">
                <a:latin typeface="Avenir Next Medium" panose="020B0503020202020204" pitchFamily="34" charset="0"/>
              </a:rPr>
              <a:t>Aluminum</a:t>
            </a:r>
          </a:p>
          <a:p>
            <a:pPr marL="914400" lvl="1" indent="-514350">
              <a:buFont typeface="+mj-lt"/>
              <a:buAutoNum type="alphaLcParenR"/>
            </a:pPr>
            <a:r>
              <a:rPr lang="en-US">
                <a:latin typeface="Avenir Next Medium" panose="020B0503020202020204" pitchFamily="34" charset="0"/>
              </a:rPr>
              <a:t>Acrylic</a:t>
            </a:r>
          </a:p>
          <a:p>
            <a:pPr marL="914400" lvl="1" indent="-514350">
              <a:buFont typeface="+mj-lt"/>
              <a:buAutoNum type="alphaLcParenR"/>
            </a:pPr>
            <a:r>
              <a:rPr lang="en-US">
                <a:latin typeface="Avenir Next Medium" panose="020B0503020202020204" pitchFamily="34" charset="0"/>
              </a:rPr>
              <a:t>All of the above</a:t>
            </a:r>
          </a:p>
          <a:p>
            <a:pPr marL="514350" indent="-514350">
              <a:buFont typeface="+mj-lt"/>
              <a:buAutoNum type="arabicPeriod" startAt="2"/>
            </a:pPr>
            <a:endParaRPr lang="en-US" sz="2000">
              <a:latin typeface="Avenir Next Medium" panose="020B0503020202020204" pitchFamily="34" charset="0"/>
            </a:endParaRPr>
          </a:p>
        </p:txBody>
      </p:sp>
      <p:sp>
        <p:nvSpPr>
          <p:cNvPr id="2" name="Rectangle 1">
            <a:extLst>
              <a:ext uri="{FF2B5EF4-FFF2-40B4-BE49-F238E27FC236}">
                <a16:creationId xmlns:a16="http://schemas.microsoft.com/office/drawing/2014/main" id="{59BA9D14-7F52-4849-A988-CA74339E5FD9}"/>
              </a:ext>
            </a:extLst>
          </p:cNvPr>
          <p:cNvSpPr/>
          <p:nvPr/>
        </p:nvSpPr>
        <p:spPr>
          <a:xfrm>
            <a:off x="479685" y="1772295"/>
            <a:ext cx="5616316" cy="384721"/>
          </a:xfrm>
          <a:prstGeom prst="rect">
            <a:avLst/>
          </a:prstGeom>
        </p:spPr>
        <p:txBody>
          <a:bodyPr wrap="square">
            <a:spAutoFit/>
          </a:bodyPr>
          <a:lstStyle/>
          <a:p>
            <a:pPr algn="ctr"/>
            <a:r>
              <a:rPr lang="en-US" b="1">
                <a:solidFill>
                  <a:schemeClr val="bg1"/>
                </a:solidFill>
                <a:latin typeface="Avenir Next Medium" panose="020B0503020202020204" pitchFamily="34" charset="0"/>
              </a:rPr>
              <a:t>Online Quiz Questions </a:t>
            </a:r>
          </a:p>
        </p:txBody>
      </p:sp>
    </p:spTree>
    <p:extLst>
      <p:ext uri="{BB962C8B-B14F-4D97-AF65-F5344CB8AC3E}">
        <p14:creationId xmlns:p14="http://schemas.microsoft.com/office/powerpoint/2010/main" val="10597883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8FE689-E258-5345-9318-EC37FA0F8A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C1F3D75-A02A-5E44-A782-B34C87839B27}"/>
              </a:ext>
            </a:extLst>
          </p:cNvPr>
          <p:cNvSpPr/>
          <p:nvPr/>
        </p:nvSpPr>
        <p:spPr>
          <a:xfrm>
            <a:off x="479684" y="400986"/>
            <a:ext cx="5654415" cy="6056027"/>
          </a:xfrm>
          <a:prstGeom prst="rect">
            <a:avLst/>
          </a:prstGeom>
          <a:solidFill>
            <a:srgbClr val="AA272F"/>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buFont typeface="+mj-lt"/>
              <a:buAutoNum type="arabicPeriod" startAt="3"/>
            </a:pPr>
            <a:r>
              <a:rPr lang="en-US" sz="2000">
                <a:latin typeface="Avenir Next Medium" panose="020B0503020202020204" pitchFamily="34" charset="0"/>
              </a:rPr>
              <a:t>Which of the following are benefits of reflective roofing coatings?</a:t>
            </a:r>
            <a:endParaRPr lang="en-US" sz="1800">
              <a:latin typeface="Avenir Next Medium" panose="020B0503020202020204" pitchFamily="34" charset="0"/>
            </a:endParaRPr>
          </a:p>
          <a:p>
            <a:pPr marL="914378" lvl="1" indent="-457200">
              <a:buFont typeface="+mj-lt"/>
              <a:buAutoNum type="alphaLcParenR"/>
            </a:pPr>
            <a:r>
              <a:rPr lang="en-US" sz="2000">
                <a:latin typeface="Avenir Next Medium" panose="020B0503020202020204" pitchFamily="34" charset="0"/>
              </a:rPr>
              <a:t>Enhanced roof performance</a:t>
            </a:r>
            <a:endParaRPr lang="en-US" sz="1800">
              <a:latin typeface="Avenir Next Medium" panose="020B0503020202020204" pitchFamily="34" charset="0"/>
            </a:endParaRPr>
          </a:p>
          <a:p>
            <a:pPr marL="914378" lvl="1" indent="-457200">
              <a:buFont typeface="+mj-lt"/>
              <a:buAutoNum type="alphaLcParenR"/>
            </a:pPr>
            <a:r>
              <a:rPr lang="en-US" sz="2000">
                <a:latin typeface="Avenir Next Medium" panose="020B0503020202020204" pitchFamily="34" charset="0"/>
              </a:rPr>
              <a:t>Energy Savings</a:t>
            </a:r>
            <a:endParaRPr lang="en-US" sz="1800">
              <a:latin typeface="Avenir Next Medium" panose="020B0503020202020204" pitchFamily="34" charset="0"/>
            </a:endParaRPr>
          </a:p>
          <a:p>
            <a:pPr marL="914378" lvl="1" indent="-457200">
              <a:buFont typeface="+mj-lt"/>
              <a:buAutoNum type="alphaLcParenR"/>
            </a:pPr>
            <a:r>
              <a:rPr lang="en-US" sz="2000">
                <a:latin typeface="Avenir Next Medium" panose="020B0503020202020204" pitchFamily="34" charset="0"/>
              </a:rPr>
              <a:t>Helps the environment</a:t>
            </a:r>
            <a:endParaRPr lang="en-US" sz="1800">
              <a:latin typeface="Avenir Next Medium" panose="020B0503020202020204" pitchFamily="34" charset="0"/>
            </a:endParaRPr>
          </a:p>
          <a:p>
            <a:pPr marL="914378" lvl="1" indent="-457200">
              <a:buFont typeface="+mj-lt"/>
              <a:buAutoNum type="alphaLcParenR"/>
            </a:pPr>
            <a:r>
              <a:rPr lang="en-US" sz="2000">
                <a:latin typeface="Avenir Next Medium" panose="020B0503020202020204" pitchFamily="34" charset="0"/>
              </a:rPr>
              <a:t>All of the above</a:t>
            </a:r>
            <a:endParaRPr lang="en-US" sz="1800">
              <a:latin typeface="Avenir Next Medium" panose="020B0503020202020204" pitchFamily="34" charset="0"/>
            </a:endParaRPr>
          </a:p>
        </p:txBody>
      </p:sp>
      <p:sp>
        <p:nvSpPr>
          <p:cNvPr id="2" name="Rectangle 1">
            <a:extLst>
              <a:ext uri="{FF2B5EF4-FFF2-40B4-BE49-F238E27FC236}">
                <a16:creationId xmlns:a16="http://schemas.microsoft.com/office/drawing/2014/main" id="{59BA9D14-7F52-4849-A988-CA74339E5FD9}"/>
              </a:ext>
            </a:extLst>
          </p:cNvPr>
          <p:cNvSpPr/>
          <p:nvPr/>
        </p:nvSpPr>
        <p:spPr>
          <a:xfrm>
            <a:off x="479685" y="1718507"/>
            <a:ext cx="5654416" cy="384721"/>
          </a:xfrm>
          <a:prstGeom prst="rect">
            <a:avLst/>
          </a:prstGeom>
        </p:spPr>
        <p:txBody>
          <a:bodyPr wrap="square">
            <a:spAutoFit/>
          </a:bodyPr>
          <a:lstStyle/>
          <a:p>
            <a:pPr algn="ctr"/>
            <a:r>
              <a:rPr lang="en-US" b="1">
                <a:solidFill>
                  <a:schemeClr val="bg1"/>
                </a:solidFill>
                <a:latin typeface="Avenir Next Medium" panose="020B0503020202020204" pitchFamily="34" charset="0"/>
              </a:rPr>
              <a:t>Online Quiz Questions </a:t>
            </a:r>
          </a:p>
        </p:txBody>
      </p:sp>
    </p:spTree>
    <p:extLst>
      <p:ext uri="{BB962C8B-B14F-4D97-AF65-F5344CB8AC3E}">
        <p14:creationId xmlns:p14="http://schemas.microsoft.com/office/powerpoint/2010/main" val="15168330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8FE689-E258-5345-9318-EC37FA0F8A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C1F3D75-A02A-5E44-A782-B34C87839B27}"/>
              </a:ext>
            </a:extLst>
          </p:cNvPr>
          <p:cNvSpPr/>
          <p:nvPr/>
        </p:nvSpPr>
        <p:spPr>
          <a:xfrm>
            <a:off x="479684" y="400986"/>
            <a:ext cx="6086486" cy="6056027"/>
          </a:xfrm>
          <a:prstGeom prst="rect">
            <a:avLst/>
          </a:prstGeom>
          <a:solidFill>
            <a:srgbClr val="AA272F"/>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buFont typeface="+mj-lt"/>
              <a:buAutoNum type="arabicPeriod" startAt="4"/>
            </a:pPr>
            <a:r>
              <a:rPr lang="en-US" sz="2000">
                <a:latin typeface="Avenir Next Medium" panose="020B0503020202020204" pitchFamily="34" charset="0"/>
              </a:rPr>
              <a:t>What is the definition of solar reflective index (SRI) ?</a:t>
            </a:r>
            <a:endParaRPr lang="en-US" sz="1800">
              <a:latin typeface="Avenir Next Medium" panose="020B0503020202020204" pitchFamily="34" charset="0"/>
            </a:endParaRPr>
          </a:p>
          <a:p>
            <a:pPr marL="914378" lvl="1" indent="-457200">
              <a:buFont typeface="+mj-lt"/>
              <a:buAutoNum type="alphaLcParenR"/>
            </a:pPr>
            <a:r>
              <a:rPr lang="en-US" sz="2000">
                <a:latin typeface="Avenir Next Medium" panose="020B0503020202020204" pitchFamily="34" charset="0"/>
              </a:rPr>
              <a:t>a measure of the roof's ability to reject solar heat and uses a scale from 0 to 100. Materials that absorb and retain solar radiation have a lower number, while highly reflective materials have a higher number. SRI is referred to in LEED, ASHRAE and ICC</a:t>
            </a:r>
            <a:endParaRPr lang="en-US" sz="1800">
              <a:latin typeface="Avenir Next Medium" panose="020B0503020202020204" pitchFamily="34" charset="0"/>
            </a:endParaRPr>
          </a:p>
          <a:p>
            <a:pPr marL="914378" lvl="1" indent="-457200">
              <a:buFont typeface="+mj-lt"/>
              <a:buAutoNum type="alphaLcParenR"/>
            </a:pPr>
            <a:r>
              <a:rPr lang="en-US" sz="2000">
                <a:latin typeface="Avenir Next Medium" panose="020B0503020202020204" pitchFamily="34" charset="0"/>
              </a:rPr>
              <a:t>the ability of the roof surface to release heat from the roof back into the air. Typically expressed in decimal format (i.e., 0.90)</a:t>
            </a:r>
            <a:endParaRPr lang="en-US" sz="1800">
              <a:latin typeface="Avenir Next Medium" panose="020B0503020202020204" pitchFamily="34" charset="0"/>
            </a:endParaRPr>
          </a:p>
          <a:p>
            <a:pPr marL="914378" lvl="1" indent="-457200">
              <a:buFont typeface="+mj-lt"/>
              <a:buAutoNum type="alphaLcParenR"/>
            </a:pPr>
            <a:r>
              <a:rPr lang="en-US" sz="2000">
                <a:latin typeface="Avenir Next Medium" panose="020B0503020202020204" pitchFamily="34" charset="0"/>
              </a:rPr>
              <a:t>the ability of the roof surface to reflect solar radiation. Typically expressed in decimal format (i.e., 0.70)</a:t>
            </a:r>
            <a:endParaRPr lang="en-US" sz="1800">
              <a:latin typeface="Avenir Next Medium" panose="020B0503020202020204" pitchFamily="34" charset="0"/>
            </a:endParaRPr>
          </a:p>
          <a:p>
            <a:pPr marL="914378" lvl="1" indent="-457200">
              <a:buFont typeface="+mj-lt"/>
              <a:buAutoNum type="alphaLcParenR"/>
            </a:pPr>
            <a:r>
              <a:rPr lang="en-US" sz="2000">
                <a:latin typeface="Avenir Next Medium" panose="020B0503020202020204" pitchFamily="34" charset="0"/>
              </a:rPr>
              <a:t>None of the above</a:t>
            </a:r>
            <a:endParaRPr lang="en-US" sz="1800">
              <a:latin typeface="Avenir Next Medium" panose="020B0503020202020204" pitchFamily="34" charset="0"/>
            </a:endParaRPr>
          </a:p>
        </p:txBody>
      </p:sp>
      <p:sp>
        <p:nvSpPr>
          <p:cNvPr id="2" name="Rectangle 1">
            <a:extLst>
              <a:ext uri="{FF2B5EF4-FFF2-40B4-BE49-F238E27FC236}">
                <a16:creationId xmlns:a16="http://schemas.microsoft.com/office/drawing/2014/main" id="{59BA9D14-7F52-4849-A988-CA74339E5FD9}"/>
              </a:ext>
            </a:extLst>
          </p:cNvPr>
          <p:cNvSpPr/>
          <p:nvPr/>
        </p:nvSpPr>
        <p:spPr>
          <a:xfrm>
            <a:off x="479684" y="400986"/>
            <a:ext cx="5974904" cy="384721"/>
          </a:xfrm>
          <a:prstGeom prst="rect">
            <a:avLst/>
          </a:prstGeom>
        </p:spPr>
        <p:txBody>
          <a:bodyPr wrap="square">
            <a:spAutoFit/>
          </a:bodyPr>
          <a:lstStyle/>
          <a:p>
            <a:pPr algn="ctr"/>
            <a:r>
              <a:rPr lang="en-US" b="1">
                <a:solidFill>
                  <a:schemeClr val="bg1"/>
                </a:solidFill>
                <a:latin typeface="Avenir Next Medium" panose="020B0503020202020204" pitchFamily="34" charset="0"/>
              </a:rPr>
              <a:t>Online Quiz Questions </a:t>
            </a:r>
          </a:p>
        </p:txBody>
      </p:sp>
    </p:spTree>
    <p:extLst>
      <p:ext uri="{BB962C8B-B14F-4D97-AF65-F5344CB8AC3E}">
        <p14:creationId xmlns:p14="http://schemas.microsoft.com/office/powerpoint/2010/main" val="1369716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70785F-E768-6F4B-881D-BC9EDB8F8333}"/>
              </a:ext>
            </a:extLst>
          </p:cNvPr>
          <p:cNvSpPr/>
          <p:nvPr/>
        </p:nvSpPr>
        <p:spPr>
          <a:xfrm>
            <a:off x="6949015" y="-27383"/>
            <a:ext cx="5357910" cy="6885383"/>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lowchart: Data 48"/>
          <p:cNvSpPr/>
          <p:nvPr/>
        </p:nvSpPr>
        <p:spPr>
          <a:xfrm flipH="1">
            <a:off x="1246481" y="1231308"/>
            <a:ext cx="3999289" cy="377564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138 h 10138"/>
              <a:gd name="connsiteX1" fmla="*/ 2034 w 10000"/>
              <a:gd name="connsiteY1" fmla="*/ 0 h 10138"/>
              <a:gd name="connsiteX2" fmla="*/ 10000 w 10000"/>
              <a:gd name="connsiteY2" fmla="*/ 138 h 10138"/>
              <a:gd name="connsiteX3" fmla="*/ 8000 w 10000"/>
              <a:gd name="connsiteY3" fmla="*/ 10138 h 10138"/>
              <a:gd name="connsiteX4" fmla="*/ 0 w 10000"/>
              <a:gd name="connsiteY4" fmla="*/ 10138 h 10138"/>
              <a:gd name="connsiteX0" fmla="*/ 0 w 10000"/>
              <a:gd name="connsiteY0" fmla="*/ 35311 h 35311"/>
              <a:gd name="connsiteX1" fmla="*/ 9798 w 10000"/>
              <a:gd name="connsiteY1" fmla="*/ 0 h 35311"/>
              <a:gd name="connsiteX2" fmla="*/ 10000 w 10000"/>
              <a:gd name="connsiteY2" fmla="*/ 25311 h 35311"/>
              <a:gd name="connsiteX3" fmla="*/ 8000 w 10000"/>
              <a:gd name="connsiteY3" fmla="*/ 35311 h 35311"/>
              <a:gd name="connsiteX4" fmla="*/ 0 w 10000"/>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56" h="35311">
                <a:moveTo>
                  <a:pt x="0" y="35311"/>
                </a:moveTo>
                <a:lnTo>
                  <a:pt x="9798" y="0"/>
                </a:lnTo>
                <a:cubicBezTo>
                  <a:pt x="12223" y="3853"/>
                  <a:pt x="11275" y="953"/>
                  <a:pt x="14756" y="7640"/>
                </a:cubicBezTo>
                <a:lnTo>
                  <a:pt x="8000" y="35311"/>
                </a:lnTo>
                <a:lnTo>
                  <a:pt x="0" y="35311"/>
                </a:lnTo>
                <a:close/>
              </a:path>
            </a:pathLst>
          </a:custGeom>
          <a:solidFill>
            <a:schemeClr val="bg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pic>
        <p:nvPicPr>
          <p:cNvPr id="5" name="Picture Placeholder 4"/>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r="38769"/>
          <a:stretch/>
        </p:blipFill>
        <p:spPr>
          <a:xfrm>
            <a:off x="-22036" y="1204164"/>
            <a:ext cx="6971051" cy="44484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4" name="Rectangle 43"/>
          <p:cNvSpPr/>
          <p:nvPr/>
        </p:nvSpPr>
        <p:spPr>
          <a:xfrm>
            <a:off x="6949015" y="376953"/>
            <a:ext cx="5242984" cy="833563"/>
          </a:xfrm>
          <a:prstGeom prst="rect">
            <a:avLst/>
          </a:prstGeom>
        </p:spPr>
        <p:txBody>
          <a:bodyPr wrap="square" lIns="0" tIns="0" rIns="0" bIns="0" anchor="ctr" anchorCtr="0">
            <a:normAutofit/>
          </a:bodyPr>
          <a:lstStyle/>
          <a:p>
            <a:pPr algn="ctr">
              <a:lnSpc>
                <a:spcPts val="6500"/>
              </a:lnSpc>
            </a:pPr>
            <a:r>
              <a:rPr lang="en-US" sz="3600" b="1">
                <a:ln w="0"/>
                <a:solidFill>
                  <a:schemeClr val="bg1">
                    <a:lumMod val="10000"/>
                  </a:schemeClr>
                </a:solidFill>
                <a:effectLst>
                  <a:outerShdw blurRad="38100" dist="19050" dir="2700000" algn="tl" rotWithShape="0">
                    <a:schemeClr val="dk1">
                      <a:alpha val="40000"/>
                    </a:schemeClr>
                  </a:outerShdw>
                </a:effectLst>
                <a:latin typeface="Avenir Next" panose="020B0503020202020204" pitchFamily="34" charset="0"/>
                <a:ea typeface="Roboto Light" panose="02000000000000000000" pitchFamily="2" charset="0"/>
                <a:cs typeface="Source Sans Pro ExtraLight" charset="0"/>
              </a:rPr>
              <a:t>Roof Coatings</a:t>
            </a:r>
          </a:p>
        </p:txBody>
      </p:sp>
      <p:grpSp>
        <p:nvGrpSpPr>
          <p:cNvPr id="2" name="Group 1"/>
          <p:cNvGrpSpPr/>
          <p:nvPr/>
        </p:nvGrpSpPr>
        <p:grpSpPr>
          <a:xfrm>
            <a:off x="-1325" y="1210515"/>
            <a:ext cx="2585553" cy="5671948"/>
            <a:chOff x="-1325" y="1210513"/>
            <a:chExt cx="2585553" cy="5671947"/>
          </a:xfrm>
        </p:grpSpPr>
        <p:sp>
          <p:nvSpPr>
            <p:cNvPr id="19" name="Right Triangle 18"/>
            <p:cNvSpPr/>
            <p:nvPr/>
          </p:nvSpPr>
          <p:spPr>
            <a:xfrm rot="10800000" flipH="1">
              <a:off x="0" y="1217926"/>
              <a:ext cx="2584227" cy="5664534"/>
            </a:xfrm>
            <a:custGeom>
              <a:avLst/>
              <a:gdLst>
                <a:gd name="connsiteX0" fmla="*/ 0 w 2474499"/>
                <a:gd name="connsiteY0" fmla="*/ 5664534 h 5664534"/>
                <a:gd name="connsiteX1" fmla="*/ 0 w 2474499"/>
                <a:gd name="connsiteY1" fmla="*/ 0 h 5664534"/>
                <a:gd name="connsiteX2" fmla="*/ 2474499 w 2474499"/>
                <a:gd name="connsiteY2" fmla="*/ 5664534 h 5664534"/>
                <a:gd name="connsiteX3" fmla="*/ 0 w 2474499"/>
                <a:gd name="connsiteY3" fmla="*/ 5664534 h 5664534"/>
                <a:gd name="connsiteX0" fmla="*/ 73152 w 2547651"/>
                <a:gd name="connsiteY0" fmla="*/ 5664534 h 5664534"/>
                <a:gd name="connsiteX1" fmla="*/ 0 w 2547651"/>
                <a:gd name="connsiteY1" fmla="*/ 0 h 5664534"/>
                <a:gd name="connsiteX2" fmla="*/ 2547651 w 2547651"/>
                <a:gd name="connsiteY2" fmla="*/ 5664534 h 5664534"/>
                <a:gd name="connsiteX3" fmla="*/ 73152 w 2547651"/>
                <a:gd name="connsiteY3" fmla="*/ 5664534 h 5664534"/>
                <a:gd name="connsiteX0" fmla="*/ 109728 w 2584227"/>
                <a:gd name="connsiteY0" fmla="*/ 5664534 h 5664534"/>
                <a:gd name="connsiteX1" fmla="*/ 0 w 2584227"/>
                <a:gd name="connsiteY1" fmla="*/ 0 h 5664534"/>
                <a:gd name="connsiteX2" fmla="*/ 2584227 w 2584227"/>
                <a:gd name="connsiteY2" fmla="*/ 5664534 h 5664534"/>
                <a:gd name="connsiteX3" fmla="*/ 109728 w 2584227"/>
                <a:gd name="connsiteY3" fmla="*/ 5664534 h 5664534"/>
              </a:gdLst>
              <a:ahLst/>
              <a:cxnLst>
                <a:cxn ang="0">
                  <a:pos x="connsiteX0" y="connsiteY0"/>
                </a:cxn>
                <a:cxn ang="0">
                  <a:pos x="connsiteX1" y="connsiteY1"/>
                </a:cxn>
                <a:cxn ang="0">
                  <a:pos x="connsiteX2" y="connsiteY2"/>
                </a:cxn>
                <a:cxn ang="0">
                  <a:pos x="connsiteX3" y="connsiteY3"/>
                </a:cxn>
              </a:cxnLst>
              <a:rect l="l" t="t" r="r" b="b"/>
              <a:pathLst>
                <a:path w="2584227" h="5664534">
                  <a:moveTo>
                    <a:pt x="109728" y="5664534"/>
                  </a:moveTo>
                  <a:lnTo>
                    <a:pt x="0" y="0"/>
                  </a:lnTo>
                  <a:lnTo>
                    <a:pt x="2584227" y="5664534"/>
                  </a:lnTo>
                  <a:lnTo>
                    <a:pt x="109728" y="5664534"/>
                  </a:lnTo>
                  <a:close/>
                </a:path>
              </a:pathLst>
            </a:custGeom>
            <a:solidFill>
              <a:schemeClr val="bg1">
                <a:lumMod val="50000"/>
              </a:schemeClr>
            </a:solidFill>
            <a:ln>
              <a:noFill/>
            </a:ln>
            <a:effectLst>
              <a:outerShdw blurRad="165100" dist="177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ight Triangle 17"/>
            <p:cNvSpPr/>
            <p:nvPr/>
          </p:nvSpPr>
          <p:spPr>
            <a:xfrm rot="10800000" flipH="1">
              <a:off x="-1325" y="1210513"/>
              <a:ext cx="2585553" cy="5647331"/>
            </a:xfrm>
            <a:prstGeom prst="rtTriangle">
              <a:avLst/>
            </a:prstGeom>
            <a:solidFill>
              <a:srgbClr val="AA272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Flowchart: Data 2"/>
          <p:cNvSpPr/>
          <p:nvPr/>
        </p:nvSpPr>
        <p:spPr>
          <a:xfrm>
            <a:off x="-22035" y="-27383"/>
            <a:ext cx="1911096" cy="122413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81 h 10081"/>
              <a:gd name="connsiteX1" fmla="*/ 38 w 10000"/>
              <a:gd name="connsiteY1" fmla="*/ 0 h 10081"/>
              <a:gd name="connsiteX2" fmla="*/ 10000 w 10000"/>
              <a:gd name="connsiteY2" fmla="*/ 81 h 10081"/>
              <a:gd name="connsiteX3" fmla="*/ 8000 w 10000"/>
              <a:gd name="connsiteY3" fmla="*/ 10081 h 10081"/>
              <a:gd name="connsiteX4" fmla="*/ 0 w 10000"/>
              <a:gd name="connsiteY4" fmla="*/ 10081 h 10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81">
                <a:moveTo>
                  <a:pt x="0" y="10081"/>
                </a:moveTo>
                <a:cubicBezTo>
                  <a:pt x="13" y="6721"/>
                  <a:pt x="25" y="3360"/>
                  <a:pt x="38" y="0"/>
                </a:cubicBezTo>
                <a:lnTo>
                  <a:pt x="10000" y="81"/>
                </a:lnTo>
                <a:lnTo>
                  <a:pt x="8000" y="10081"/>
                </a:lnTo>
                <a:lnTo>
                  <a:pt x="0" y="10081"/>
                </a:lnTo>
                <a:close/>
              </a:path>
            </a:pathLst>
          </a:custGeom>
          <a:solidFill>
            <a:srgbClr val="AA272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3" name="Rectangle 2">
            <a:extLst>
              <a:ext uri="{FF2B5EF4-FFF2-40B4-BE49-F238E27FC236}">
                <a16:creationId xmlns:a16="http://schemas.microsoft.com/office/drawing/2014/main" id="{6ED8F49F-F5B9-C641-9B41-15B9639CBF3D}"/>
              </a:ext>
            </a:extLst>
          </p:cNvPr>
          <p:cNvSpPr/>
          <p:nvPr/>
        </p:nvSpPr>
        <p:spPr>
          <a:xfrm>
            <a:off x="7645898" y="1811078"/>
            <a:ext cx="3964144" cy="2616101"/>
          </a:xfrm>
          <a:prstGeom prst="rect">
            <a:avLst/>
          </a:prstGeom>
        </p:spPr>
        <p:txBody>
          <a:bodyPr wrap="square">
            <a:spAutoFit/>
          </a:bodyPr>
          <a:lstStyle/>
          <a:p>
            <a:r>
              <a:rPr lang="en-US" sz="2400" b="1">
                <a:solidFill>
                  <a:schemeClr val="bg1">
                    <a:lumMod val="10000"/>
                  </a:schemeClr>
                </a:solidFill>
                <a:latin typeface="Avenir Next Medium" panose="020B0503020202020204" pitchFamily="34" charset="0"/>
              </a:rPr>
              <a:t>FIELD APPLIED PAINT</a:t>
            </a:r>
          </a:p>
          <a:p>
            <a:pPr marL="285750" indent="-285750">
              <a:buFont typeface="Arial" panose="020B0604020202020204" pitchFamily="34" charset="0"/>
              <a:buChar char="•"/>
            </a:pPr>
            <a:r>
              <a:rPr lang="en-US" sz="2000">
                <a:solidFill>
                  <a:schemeClr val="bg1">
                    <a:lumMod val="10000"/>
                  </a:schemeClr>
                </a:solidFill>
                <a:latin typeface="Avenir Next Medium" panose="020B0503020202020204" pitchFamily="34" charset="0"/>
              </a:rPr>
              <a:t>Colors a Surface</a:t>
            </a:r>
          </a:p>
          <a:p>
            <a:pPr marL="285750" indent="-285750">
              <a:buFont typeface="Arial" panose="020B0604020202020204" pitchFamily="34" charset="0"/>
              <a:buChar char="•"/>
            </a:pPr>
            <a:r>
              <a:rPr lang="en-US" sz="2000">
                <a:solidFill>
                  <a:schemeClr val="bg1">
                    <a:lumMod val="10000"/>
                  </a:schemeClr>
                </a:solidFill>
                <a:latin typeface="Avenir Next Medium" panose="020B0503020202020204" pitchFamily="34" charset="0"/>
              </a:rPr>
              <a:t>Aesthetics</a:t>
            </a:r>
          </a:p>
          <a:p>
            <a:pPr marL="285750" indent="-285750">
              <a:buFont typeface="Arial" panose="020B0604020202020204" pitchFamily="34" charset="0"/>
              <a:buChar char="•"/>
            </a:pPr>
            <a:r>
              <a:rPr lang="en-US" sz="2000">
                <a:solidFill>
                  <a:schemeClr val="bg1">
                    <a:lumMod val="10000"/>
                  </a:schemeClr>
                </a:solidFill>
                <a:latin typeface="Avenir Next Medium" panose="020B0503020202020204" pitchFamily="34" charset="0"/>
              </a:rPr>
              <a:t>Provides a desired sheen</a:t>
            </a:r>
          </a:p>
          <a:p>
            <a:pPr marL="285750" indent="-285750">
              <a:buFont typeface="Arial" panose="020B0604020202020204" pitchFamily="34" charset="0"/>
              <a:buChar char="•"/>
            </a:pPr>
            <a:r>
              <a:rPr lang="en-US" sz="2000">
                <a:solidFill>
                  <a:schemeClr val="bg1">
                    <a:lumMod val="10000"/>
                  </a:schemeClr>
                </a:solidFill>
                <a:latin typeface="Avenir Next Medium" panose="020B0503020202020204" pitchFamily="34" charset="0"/>
              </a:rPr>
              <a:t>Thin film build with minimal elongation properties</a:t>
            </a:r>
          </a:p>
          <a:p>
            <a:pPr marL="285750" indent="-285750">
              <a:buFont typeface="Arial" panose="020B0604020202020204" pitchFamily="34" charset="0"/>
              <a:buChar char="•"/>
            </a:pPr>
            <a:r>
              <a:rPr lang="en-US" sz="2000">
                <a:solidFill>
                  <a:schemeClr val="bg1">
                    <a:lumMod val="10000"/>
                  </a:schemeClr>
                </a:solidFill>
                <a:latin typeface="Avenir Next Medium" panose="020B0503020202020204" pitchFamily="34" charset="0"/>
              </a:rPr>
              <a:t>Primary uses for architectural metal and tile roofing</a:t>
            </a:r>
          </a:p>
        </p:txBody>
      </p:sp>
    </p:spTree>
    <p:extLst>
      <p:ext uri="{BB962C8B-B14F-4D97-AF65-F5344CB8AC3E}">
        <p14:creationId xmlns:p14="http://schemas.microsoft.com/office/powerpoint/2010/main" val="31037616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8FE689-E258-5345-9318-EC37FA0F8A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C1F3D75-A02A-5E44-A782-B34C87839B27}"/>
              </a:ext>
            </a:extLst>
          </p:cNvPr>
          <p:cNvSpPr/>
          <p:nvPr/>
        </p:nvSpPr>
        <p:spPr>
          <a:xfrm>
            <a:off x="479684" y="400986"/>
            <a:ext cx="5654415" cy="6056027"/>
          </a:xfrm>
          <a:prstGeom prst="rect">
            <a:avLst/>
          </a:prstGeom>
          <a:solidFill>
            <a:srgbClr val="AA272F"/>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buFont typeface="+mj-lt"/>
              <a:buAutoNum type="arabicPeriod" startAt="5"/>
            </a:pPr>
            <a:r>
              <a:rPr lang="en-US" sz="2000">
                <a:latin typeface="Avenir Next Medium" panose="020B0503020202020204" pitchFamily="34" charset="0"/>
              </a:rPr>
              <a:t>What is a sustainable roof?</a:t>
            </a:r>
            <a:endParaRPr lang="en-US" sz="1800">
              <a:latin typeface="Avenir Next Medium" panose="020B0503020202020204" pitchFamily="34" charset="0"/>
            </a:endParaRPr>
          </a:p>
          <a:p>
            <a:pPr marL="914378" lvl="1" indent="-457200">
              <a:buFont typeface="+mj-lt"/>
              <a:buAutoNum type="alphaLcParenR"/>
            </a:pPr>
            <a:r>
              <a:rPr lang="en-US" sz="2000">
                <a:latin typeface="Avenir Next Medium" panose="020B0503020202020204" pitchFamily="34" charset="0"/>
              </a:rPr>
              <a:t>Conserves energy by improving the thermal efficiency of roofs</a:t>
            </a:r>
            <a:endParaRPr lang="en-US" sz="1800">
              <a:latin typeface="Avenir Next Medium" panose="020B0503020202020204" pitchFamily="34" charset="0"/>
            </a:endParaRPr>
          </a:p>
          <a:p>
            <a:pPr marL="914378" lvl="1" indent="-457200">
              <a:buFont typeface="+mj-lt"/>
              <a:buAutoNum type="alphaLcParenR"/>
            </a:pPr>
            <a:r>
              <a:rPr lang="en-US" sz="2000">
                <a:latin typeface="Avenir Next Medium" panose="020B0503020202020204" pitchFamily="34" charset="0"/>
              </a:rPr>
              <a:t>Extends roof life span by improving long-term performance</a:t>
            </a:r>
            <a:endParaRPr lang="en-US" sz="1800">
              <a:latin typeface="Avenir Next Medium" panose="020B0503020202020204" pitchFamily="34" charset="0"/>
            </a:endParaRPr>
          </a:p>
          <a:p>
            <a:pPr marL="914378" lvl="1" indent="-457200">
              <a:buFont typeface="+mj-lt"/>
              <a:buAutoNum type="alphaLcParenR"/>
            </a:pPr>
            <a:r>
              <a:rPr lang="en-US" sz="2000">
                <a:latin typeface="Avenir Next Medium" panose="020B0503020202020204" pitchFamily="34" charset="0"/>
              </a:rPr>
              <a:t>Minimizes the burden on the environment by using the earth’s resources responsibly</a:t>
            </a:r>
            <a:endParaRPr lang="en-US" sz="1800">
              <a:latin typeface="Avenir Next Medium" panose="020B0503020202020204" pitchFamily="34" charset="0"/>
            </a:endParaRPr>
          </a:p>
          <a:p>
            <a:pPr marL="914378" lvl="1" indent="-457200">
              <a:buFont typeface="+mj-lt"/>
              <a:buAutoNum type="alphaLcParenR"/>
            </a:pPr>
            <a:r>
              <a:rPr lang="en-US" sz="2000">
                <a:latin typeface="Avenir Next Medium" panose="020B0503020202020204" pitchFamily="34" charset="0"/>
              </a:rPr>
              <a:t>All of the above</a:t>
            </a:r>
            <a:endParaRPr lang="en-US" sz="1800">
              <a:latin typeface="Avenir Next Medium" panose="020B0503020202020204" pitchFamily="34" charset="0"/>
            </a:endParaRPr>
          </a:p>
        </p:txBody>
      </p:sp>
      <p:sp>
        <p:nvSpPr>
          <p:cNvPr id="2" name="Rectangle 1">
            <a:extLst>
              <a:ext uri="{FF2B5EF4-FFF2-40B4-BE49-F238E27FC236}">
                <a16:creationId xmlns:a16="http://schemas.microsoft.com/office/drawing/2014/main" id="{59BA9D14-7F52-4849-A988-CA74339E5FD9}"/>
              </a:ext>
            </a:extLst>
          </p:cNvPr>
          <p:cNvSpPr/>
          <p:nvPr/>
        </p:nvSpPr>
        <p:spPr>
          <a:xfrm>
            <a:off x="479685" y="1575072"/>
            <a:ext cx="5654414" cy="384721"/>
          </a:xfrm>
          <a:prstGeom prst="rect">
            <a:avLst/>
          </a:prstGeom>
        </p:spPr>
        <p:txBody>
          <a:bodyPr wrap="square">
            <a:spAutoFit/>
          </a:bodyPr>
          <a:lstStyle/>
          <a:p>
            <a:pPr algn="ctr"/>
            <a:r>
              <a:rPr lang="en-US" b="1">
                <a:solidFill>
                  <a:schemeClr val="bg1"/>
                </a:solidFill>
                <a:latin typeface="Avenir Next Medium" panose="020B0503020202020204" pitchFamily="34" charset="0"/>
              </a:rPr>
              <a:t>Online Quiz Questions </a:t>
            </a:r>
          </a:p>
        </p:txBody>
      </p:sp>
    </p:spTree>
    <p:extLst>
      <p:ext uri="{BB962C8B-B14F-4D97-AF65-F5344CB8AC3E}">
        <p14:creationId xmlns:p14="http://schemas.microsoft.com/office/powerpoint/2010/main" val="22037148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8FE689-E258-5345-9318-EC37FA0F8A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C1F3D75-A02A-5E44-A782-B34C87839B27}"/>
              </a:ext>
            </a:extLst>
          </p:cNvPr>
          <p:cNvSpPr/>
          <p:nvPr/>
        </p:nvSpPr>
        <p:spPr>
          <a:xfrm>
            <a:off x="479684" y="400986"/>
            <a:ext cx="5654415" cy="6056027"/>
          </a:xfrm>
          <a:prstGeom prst="rect">
            <a:avLst/>
          </a:prstGeom>
          <a:solidFill>
            <a:srgbClr val="AA272F"/>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buFont typeface="+mj-lt"/>
              <a:buAutoNum type="arabicPeriod" startAt="6"/>
            </a:pPr>
            <a:r>
              <a:rPr lang="en-US" sz="2000">
                <a:latin typeface="Avenir Next Medium" panose="020B0503020202020204" pitchFamily="34" charset="0"/>
              </a:rPr>
              <a:t>Which of the following are part of the roof condition survey?</a:t>
            </a:r>
            <a:endParaRPr lang="en-US" sz="1800">
              <a:latin typeface="Avenir Next Medium" panose="020B0503020202020204" pitchFamily="34" charset="0"/>
            </a:endParaRPr>
          </a:p>
          <a:p>
            <a:pPr marL="914378" lvl="1" indent="-457200">
              <a:buFont typeface="+mj-lt"/>
              <a:buAutoNum type="alphaLcParenR"/>
            </a:pPr>
            <a:r>
              <a:rPr lang="en-US" sz="2000">
                <a:latin typeface="Avenir Next Medium" panose="020B0503020202020204" pitchFamily="34" charset="0"/>
              </a:rPr>
              <a:t>Structural viability of roof assembly</a:t>
            </a:r>
            <a:endParaRPr lang="en-US" sz="1800">
              <a:latin typeface="Avenir Next Medium" panose="020B0503020202020204" pitchFamily="34" charset="0"/>
            </a:endParaRPr>
          </a:p>
          <a:p>
            <a:pPr marL="914378" lvl="1" indent="-457200">
              <a:buFont typeface="+mj-lt"/>
              <a:buAutoNum type="alphaLcParenR"/>
            </a:pPr>
            <a:r>
              <a:rPr lang="en-US" sz="2000">
                <a:latin typeface="Avenir Next Medium" panose="020B0503020202020204" pitchFamily="34" charset="0"/>
              </a:rPr>
              <a:t>Roof Assembly meets current code requirements</a:t>
            </a:r>
            <a:endParaRPr lang="en-US" sz="1800">
              <a:latin typeface="Avenir Next Medium" panose="020B0503020202020204" pitchFamily="34" charset="0"/>
            </a:endParaRPr>
          </a:p>
          <a:p>
            <a:pPr marL="914378" lvl="1" indent="-457200">
              <a:buFont typeface="+mj-lt"/>
              <a:buAutoNum type="alphaLcParenR"/>
            </a:pPr>
            <a:r>
              <a:rPr lang="en-US" sz="2000">
                <a:latin typeface="Avenir Next Medium" panose="020B0503020202020204" pitchFamily="34" charset="0"/>
              </a:rPr>
              <a:t>Moisture Survey/Roof Core Sampling</a:t>
            </a:r>
            <a:endParaRPr lang="en-US" sz="1800">
              <a:latin typeface="Avenir Next Medium" panose="020B0503020202020204" pitchFamily="34" charset="0"/>
            </a:endParaRPr>
          </a:p>
          <a:p>
            <a:pPr marL="914378" lvl="1" indent="-457200">
              <a:buFont typeface="+mj-lt"/>
              <a:buAutoNum type="alphaLcParenR"/>
            </a:pPr>
            <a:r>
              <a:rPr lang="en-US" sz="2000">
                <a:latin typeface="Avenir Next Medium" panose="020B0503020202020204" pitchFamily="34" charset="0"/>
              </a:rPr>
              <a:t>All of the above</a:t>
            </a:r>
            <a:endParaRPr lang="en-US" sz="1800">
              <a:latin typeface="Avenir Next Medium" panose="020B0503020202020204" pitchFamily="34" charset="0"/>
            </a:endParaRPr>
          </a:p>
        </p:txBody>
      </p:sp>
      <p:sp>
        <p:nvSpPr>
          <p:cNvPr id="2" name="Rectangle 1">
            <a:extLst>
              <a:ext uri="{FF2B5EF4-FFF2-40B4-BE49-F238E27FC236}">
                <a16:creationId xmlns:a16="http://schemas.microsoft.com/office/drawing/2014/main" id="{59BA9D14-7F52-4849-A988-CA74339E5FD9}"/>
              </a:ext>
            </a:extLst>
          </p:cNvPr>
          <p:cNvSpPr/>
          <p:nvPr/>
        </p:nvSpPr>
        <p:spPr>
          <a:xfrm>
            <a:off x="479685" y="1790225"/>
            <a:ext cx="5654414" cy="384721"/>
          </a:xfrm>
          <a:prstGeom prst="rect">
            <a:avLst/>
          </a:prstGeom>
        </p:spPr>
        <p:txBody>
          <a:bodyPr wrap="square">
            <a:spAutoFit/>
          </a:bodyPr>
          <a:lstStyle/>
          <a:p>
            <a:pPr algn="ctr"/>
            <a:r>
              <a:rPr lang="en-US" b="1">
                <a:solidFill>
                  <a:schemeClr val="bg1"/>
                </a:solidFill>
                <a:latin typeface="Avenir Next Medium" panose="020B0503020202020204" pitchFamily="34" charset="0"/>
              </a:rPr>
              <a:t>Online Quiz Questions </a:t>
            </a:r>
          </a:p>
        </p:txBody>
      </p:sp>
    </p:spTree>
    <p:extLst>
      <p:ext uri="{BB962C8B-B14F-4D97-AF65-F5344CB8AC3E}">
        <p14:creationId xmlns:p14="http://schemas.microsoft.com/office/powerpoint/2010/main" val="36707688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8FE689-E258-5345-9318-EC37FA0F8A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C1F3D75-A02A-5E44-A782-B34C87839B27}"/>
              </a:ext>
            </a:extLst>
          </p:cNvPr>
          <p:cNvSpPr/>
          <p:nvPr/>
        </p:nvSpPr>
        <p:spPr>
          <a:xfrm>
            <a:off x="479684" y="400986"/>
            <a:ext cx="5654415" cy="6056027"/>
          </a:xfrm>
          <a:prstGeom prst="rect">
            <a:avLst/>
          </a:prstGeom>
          <a:solidFill>
            <a:srgbClr val="AA272F"/>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buFont typeface="+mj-lt"/>
              <a:buAutoNum type="arabicPeriod" startAt="7"/>
            </a:pPr>
            <a:r>
              <a:rPr lang="en-US" sz="2000">
                <a:latin typeface="Avenir Next Medium" panose="020B0503020202020204" pitchFamily="34" charset="0"/>
              </a:rPr>
              <a:t>When qualifying a manufacturer for a sustainable solution which is NOT part of the qualifications?</a:t>
            </a:r>
            <a:endParaRPr lang="en-US" sz="1800">
              <a:latin typeface="Avenir Next Medium" panose="020B0503020202020204" pitchFamily="34" charset="0"/>
            </a:endParaRPr>
          </a:p>
          <a:p>
            <a:pPr marL="914378" lvl="1" indent="-457200">
              <a:buFont typeface="+mj-lt"/>
              <a:buAutoNum type="alphaLcParenR"/>
            </a:pPr>
            <a:r>
              <a:rPr lang="en-US" sz="2000">
                <a:latin typeface="Avenir Next Medium" panose="020B0503020202020204" pitchFamily="34" charset="0"/>
              </a:rPr>
              <a:t>Financially stable</a:t>
            </a:r>
            <a:endParaRPr lang="en-US" sz="1800">
              <a:latin typeface="Avenir Next Medium" panose="020B0503020202020204" pitchFamily="34" charset="0"/>
            </a:endParaRPr>
          </a:p>
          <a:p>
            <a:pPr marL="914378" lvl="1" indent="-457200">
              <a:buFont typeface="+mj-lt"/>
              <a:buAutoNum type="alphaLcParenR"/>
            </a:pPr>
            <a:r>
              <a:rPr lang="en-US" sz="2000">
                <a:latin typeface="Avenir Next Medium" panose="020B0503020202020204" pitchFamily="34" charset="0"/>
              </a:rPr>
              <a:t>Years of experience in technology</a:t>
            </a:r>
            <a:endParaRPr lang="en-US" sz="1800">
              <a:latin typeface="Avenir Next Medium" panose="020B0503020202020204" pitchFamily="34" charset="0"/>
            </a:endParaRPr>
          </a:p>
          <a:p>
            <a:pPr marL="914378" lvl="1" indent="-457200">
              <a:buFont typeface="+mj-lt"/>
              <a:buAutoNum type="alphaLcParenR"/>
            </a:pPr>
            <a:r>
              <a:rPr lang="en-US" sz="2000">
                <a:latin typeface="Avenir Next Medium" panose="020B0503020202020204" pitchFamily="34" charset="0"/>
              </a:rPr>
              <a:t>Experienced sales force</a:t>
            </a:r>
            <a:endParaRPr lang="en-US" sz="1800">
              <a:latin typeface="Avenir Next Medium" panose="020B0503020202020204" pitchFamily="34" charset="0"/>
            </a:endParaRPr>
          </a:p>
          <a:p>
            <a:pPr marL="914378" lvl="1" indent="-457200">
              <a:buFont typeface="+mj-lt"/>
              <a:buAutoNum type="alphaLcParenR"/>
            </a:pPr>
            <a:r>
              <a:rPr lang="en-US" sz="2000">
                <a:latin typeface="Avenir Next Medium" panose="020B0503020202020204" pitchFamily="34" charset="0"/>
              </a:rPr>
              <a:t>Both A &amp; B</a:t>
            </a:r>
            <a:endParaRPr lang="en-US" sz="1800">
              <a:latin typeface="Avenir Next Medium" panose="020B0503020202020204" pitchFamily="34" charset="0"/>
            </a:endParaRPr>
          </a:p>
        </p:txBody>
      </p:sp>
      <p:sp>
        <p:nvSpPr>
          <p:cNvPr id="2" name="Rectangle 1">
            <a:extLst>
              <a:ext uri="{FF2B5EF4-FFF2-40B4-BE49-F238E27FC236}">
                <a16:creationId xmlns:a16="http://schemas.microsoft.com/office/drawing/2014/main" id="{59BA9D14-7F52-4849-A988-CA74339E5FD9}"/>
              </a:ext>
            </a:extLst>
          </p:cNvPr>
          <p:cNvSpPr/>
          <p:nvPr/>
        </p:nvSpPr>
        <p:spPr>
          <a:xfrm>
            <a:off x="479685" y="1790225"/>
            <a:ext cx="5654414" cy="384721"/>
          </a:xfrm>
          <a:prstGeom prst="rect">
            <a:avLst/>
          </a:prstGeom>
        </p:spPr>
        <p:txBody>
          <a:bodyPr wrap="square">
            <a:spAutoFit/>
          </a:bodyPr>
          <a:lstStyle/>
          <a:p>
            <a:pPr algn="ctr"/>
            <a:r>
              <a:rPr lang="en-US" b="1">
                <a:solidFill>
                  <a:schemeClr val="bg1"/>
                </a:solidFill>
                <a:latin typeface="Avenir Next Medium" panose="020B0503020202020204" pitchFamily="34" charset="0"/>
              </a:rPr>
              <a:t>Online Quiz Questions </a:t>
            </a:r>
          </a:p>
        </p:txBody>
      </p:sp>
    </p:spTree>
    <p:extLst>
      <p:ext uri="{BB962C8B-B14F-4D97-AF65-F5344CB8AC3E}">
        <p14:creationId xmlns:p14="http://schemas.microsoft.com/office/powerpoint/2010/main" val="25956010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8FE689-E258-5345-9318-EC37FA0F8A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C1F3D75-A02A-5E44-A782-B34C87839B27}"/>
              </a:ext>
            </a:extLst>
          </p:cNvPr>
          <p:cNvSpPr/>
          <p:nvPr/>
        </p:nvSpPr>
        <p:spPr>
          <a:xfrm>
            <a:off x="479684" y="400986"/>
            <a:ext cx="5654415" cy="6056027"/>
          </a:xfrm>
          <a:prstGeom prst="rect">
            <a:avLst/>
          </a:prstGeom>
          <a:solidFill>
            <a:srgbClr val="AA272F"/>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buFont typeface="+mj-lt"/>
              <a:buAutoNum type="arabicPeriod" startAt="8"/>
            </a:pPr>
            <a:r>
              <a:rPr lang="en-US" sz="2000">
                <a:latin typeface="Avenir Next Medium" panose="020B0503020202020204" pitchFamily="34" charset="0"/>
              </a:rPr>
              <a:t>When selecting a contractor for application of a sustainable solution, which of the following are important for a successful installation?</a:t>
            </a:r>
            <a:endParaRPr lang="en-US" sz="1800">
              <a:latin typeface="Avenir Next Medium" panose="020B0503020202020204" pitchFamily="34" charset="0"/>
            </a:endParaRPr>
          </a:p>
          <a:p>
            <a:pPr marL="914378" lvl="1" indent="-457200">
              <a:buFont typeface="+mj-lt"/>
              <a:buAutoNum type="alphaLcParenR"/>
            </a:pPr>
            <a:r>
              <a:rPr lang="en-US" sz="2000">
                <a:latin typeface="Avenir Next Medium" panose="020B0503020202020204" pitchFamily="34" charset="0"/>
              </a:rPr>
              <a:t>Manufacturer Training</a:t>
            </a:r>
            <a:endParaRPr lang="en-US" sz="1800">
              <a:latin typeface="Avenir Next Medium" panose="020B0503020202020204" pitchFamily="34" charset="0"/>
            </a:endParaRPr>
          </a:p>
          <a:p>
            <a:pPr marL="914378" lvl="1" indent="-457200">
              <a:buFont typeface="+mj-lt"/>
              <a:buAutoNum type="alphaLcParenR"/>
            </a:pPr>
            <a:r>
              <a:rPr lang="en-US" sz="2000">
                <a:latin typeface="Avenir Next Medium" panose="020B0503020202020204" pitchFamily="34" charset="0"/>
              </a:rPr>
              <a:t>Experience In The Technology Selected</a:t>
            </a:r>
            <a:endParaRPr lang="en-US" sz="1800">
              <a:latin typeface="Avenir Next Medium" panose="020B0503020202020204" pitchFamily="34" charset="0"/>
            </a:endParaRPr>
          </a:p>
          <a:p>
            <a:pPr marL="914378" lvl="1" indent="-457200">
              <a:buFont typeface="+mj-lt"/>
              <a:buAutoNum type="alphaLcParenR"/>
            </a:pPr>
            <a:r>
              <a:rPr lang="en-US" sz="2000">
                <a:latin typeface="Avenir Next Medium" panose="020B0503020202020204" pitchFamily="34" charset="0"/>
              </a:rPr>
              <a:t>Licensing &amp; Insurance Requirement</a:t>
            </a:r>
            <a:endParaRPr lang="en-US" sz="1800">
              <a:latin typeface="Avenir Next Medium" panose="020B0503020202020204" pitchFamily="34" charset="0"/>
            </a:endParaRPr>
          </a:p>
          <a:p>
            <a:pPr marL="914378" lvl="1" indent="-457200">
              <a:buFont typeface="+mj-lt"/>
              <a:buAutoNum type="alphaLcParenR"/>
            </a:pPr>
            <a:r>
              <a:rPr lang="en-US" sz="2000">
                <a:latin typeface="Avenir Next Medium" panose="020B0503020202020204" pitchFamily="34" charset="0"/>
              </a:rPr>
              <a:t>All of the above</a:t>
            </a:r>
            <a:endParaRPr lang="en-US" sz="1800">
              <a:latin typeface="Avenir Next Medium" panose="020B0503020202020204" pitchFamily="34" charset="0"/>
            </a:endParaRPr>
          </a:p>
        </p:txBody>
      </p:sp>
      <p:sp>
        <p:nvSpPr>
          <p:cNvPr id="2" name="Rectangle 1">
            <a:extLst>
              <a:ext uri="{FF2B5EF4-FFF2-40B4-BE49-F238E27FC236}">
                <a16:creationId xmlns:a16="http://schemas.microsoft.com/office/drawing/2014/main" id="{59BA9D14-7F52-4849-A988-CA74339E5FD9}"/>
              </a:ext>
            </a:extLst>
          </p:cNvPr>
          <p:cNvSpPr/>
          <p:nvPr/>
        </p:nvSpPr>
        <p:spPr>
          <a:xfrm>
            <a:off x="479685" y="1790225"/>
            <a:ext cx="5654414" cy="384721"/>
          </a:xfrm>
          <a:prstGeom prst="rect">
            <a:avLst/>
          </a:prstGeom>
        </p:spPr>
        <p:txBody>
          <a:bodyPr wrap="square">
            <a:spAutoFit/>
          </a:bodyPr>
          <a:lstStyle/>
          <a:p>
            <a:pPr algn="ctr"/>
            <a:r>
              <a:rPr lang="en-US" b="1">
                <a:solidFill>
                  <a:schemeClr val="bg1"/>
                </a:solidFill>
                <a:latin typeface="Avenir Next Medium" panose="020B0503020202020204" pitchFamily="34" charset="0"/>
              </a:rPr>
              <a:t>Online Quiz Questions </a:t>
            </a:r>
          </a:p>
        </p:txBody>
      </p:sp>
    </p:spTree>
    <p:extLst>
      <p:ext uri="{BB962C8B-B14F-4D97-AF65-F5344CB8AC3E}">
        <p14:creationId xmlns:p14="http://schemas.microsoft.com/office/powerpoint/2010/main" val="21495964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8FE689-E258-5345-9318-EC37FA0F8A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C1F3D75-A02A-5E44-A782-B34C87839B27}"/>
              </a:ext>
            </a:extLst>
          </p:cNvPr>
          <p:cNvSpPr/>
          <p:nvPr/>
        </p:nvSpPr>
        <p:spPr>
          <a:xfrm>
            <a:off x="479684" y="400986"/>
            <a:ext cx="5654415" cy="6056027"/>
          </a:xfrm>
          <a:prstGeom prst="rect">
            <a:avLst/>
          </a:prstGeom>
          <a:solidFill>
            <a:srgbClr val="AA272F"/>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buFont typeface="+mj-lt"/>
              <a:buAutoNum type="arabicPeriod" startAt="9"/>
            </a:pPr>
            <a:r>
              <a:rPr lang="en-US" sz="2000">
                <a:latin typeface="Avenir Next Medium" panose="020B0503020202020204" pitchFamily="34" charset="0"/>
              </a:rPr>
              <a:t>Which of the following technologies may be difficult to recoat?</a:t>
            </a:r>
            <a:endParaRPr lang="en-US" sz="1800">
              <a:latin typeface="Avenir Next Medium" panose="020B0503020202020204" pitchFamily="34" charset="0"/>
            </a:endParaRPr>
          </a:p>
          <a:p>
            <a:pPr marL="914378" lvl="1" indent="-457200">
              <a:buFont typeface="+mj-lt"/>
              <a:buAutoNum type="alphaLcParenR"/>
            </a:pPr>
            <a:r>
              <a:rPr lang="en-US" sz="2000">
                <a:latin typeface="Avenir Next Medium" panose="020B0503020202020204" pitchFamily="34" charset="0"/>
              </a:rPr>
              <a:t>Silicone</a:t>
            </a:r>
            <a:endParaRPr lang="en-US" sz="1800">
              <a:latin typeface="Avenir Next Medium" panose="020B0503020202020204" pitchFamily="34" charset="0"/>
            </a:endParaRPr>
          </a:p>
          <a:p>
            <a:pPr marL="914378" lvl="1" indent="-457200">
              <a:buFont typeface="+mj-lt"/>
              <a:buAutoNum type="alphaLcParenR"/>
            </a:pPr>
            <a:r>
              <a:rPr lang="en-US" sz="2000">
                <a:latin typeface="Avenir Next Medium" panose="020B0503020202020204" pitchFamily="34" charset="0"/>
              </a:rPr>
              <a:t>Water Based Acrylic</a:t>
            </a:r>
            <a:endParaRPr lang="en-US" sz="1800">
              <a:latin typeface="Avenir Next Medium" panose="020B0503020202020204" pitchFamily="34" charset="0"/>
            </a:endParaRPr>
          </a:p>
          <a:p>
            <a:pPr marL="914378" lvl="1" indent="-457200">
              <a:buFont typeface="+mj-lt"/>
              <a:buAutoNum type="alphaLcParenR"/>
            </a:pPr>
            <a:r>
              <a:rPr lang="en-US" sz="2000">
                <a:latin typeface="Avenir Next Medium" panose="020B0503020202020204" pitchFamily="34" charset="0"/>
              </a:rPr>
              <a:t>Aluminum Coating</a:t>
            </a:r>
            <a:endParaRPr lang="en-US" sz="1800">
              <a:latin typeface="Avenir Next Medium" panose="020B0503020202020204" pitchFamily="34" charset="0"/>
            </a:endParaRPr>
          </a:p>
          <a:p>
            <a:pPr marL="914378" lvl="1" indent="-457200">
              <a:buFont typeface="+mj-lt"/>
              <a:buAutoNum type="alphaLcParenR"/>
            </a:pPr>
            <a:r>
              <a:rPr lang="en-US" sz="2000">
                <a:latin typeface="Avenir Next Medium" panose="020B0503020202020204" pitchFamily="34" charset="0"/>
              </a:rPr>
              <a:t>None of the above</a:t>
            </a:r>
            <a:endParaRPr lang="en-US" sz="1800">
              <a:latin typeface="Avenir Next Medium" panose="020B0503020202020204" pitchFamily="34" charset="0"/>
            </a:endParaRPr>
          </a:p>
        </p:txBody>
      </p:sp>
      <p:sp>
        <p:nvSpPr>
          <p:cNvPr id="2" name="Rectangle 1">
            <a:extLst>
              <a:ext uri="{FF2B5EF4-FFF2-40B4-BE49-F238E27FC236}">
                <a16:creationId xmlns:a16="http://schemas.microsoft.com/office/drawing/2014/main" id="{59BA9D14-7F52-4849-A988-CA74339E5FD9}"/>
              </a:ext>
            </a:extLst>
          </p:cNvPr>
          <p:cNvSpPr/>
          <p:nvPr/>
        </p:nvSpPr>
        <p:spPr>
          <a:xfrm>
            <a:off x="479685" y="1790225"/>
            <a:ext cx="5654414" cy="384721"/>
          </a:xfrm>
          <a:prstGeom prst="rect">
            <a:avLst/>
          </a:prstGeom>
        </p:spPr>
        <p:txBody>
          <a:bodyPr wrap="square">
            <a:spAutoFit/>
          </a:bodyPr>
          <a:lstStyle/>
          <a:p>
            <a:pPr algn="ctr"/>
            <a:r>
              <a:rPr lang="en-US" b="1">
                <a:solidFill>
                  <a:schemeClr val="bg1"/>
                </a:solidFill>
                <a:latin typeface="Avenir Next Medium" panose="020B0503020202020204" pitchFamily="34" charset="0"/>
              </a:rPr>
              <a:t>Online Quiz Questions </a:t>
            </a:r>
          </a:p>
        </p:txBody>
      </p:sp>
    </p:spTree>
    <p:extLst>
      <p:ext uri="{BB962C8B-B14F-4D97-AF65-F5344CB8AC3E}">
        <p14:creationId xmlns:p14="http://schemas.microsoft.com/office/powerpoint/2010/main" val="40596158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8FE689-E258-5345-9318-EC37FA0F8A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C1F3D75-A02A-5E44-A782-B34C87839B27}"/>
              </a:ext>
            </a:extLst>
          </p:cNvPr>
          <p:cNvSpPr/>
          <p:nvPr/>
        </p:nvSpPr>
        <p:spPr>
          <a:xfrm>
            <a:off x="479684" y="400986"/>
            <a:ext cx="5654415" cy="6056027"/>
          </a:xfrm>
          <a:prstGeom prst="rect">
            <a:avLst/>
          </a:prstGeom>
          <a:solidFill>
            <a:srgbClr val="AA272F"/>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buFont typeface="+mj-lt"/>
              <a:buAutoNum type="arabicPeriod" startAt="10"/>
            </a:pPr>
            <a:r>
              <a:rPr lang="en-US" sz="2000">
                <a:latin typeface="Avenir Next Medium" panose="020B0503020202020204" pitchFamily="34" charset="0"/>
              </a:rPr>
              <a:t> What are some of the key considerations when designing a sustainable solutions. </a:t>
            </a:r>
            <a:endParaRPr lang="en-US" sz="1800">
              <a:latin typeface="Avenir Next Medium" panose="020B0503020202020204" pitchFamily="34" charset="0"/>
            </a:endParaRPr>
          </a:p>
          <a:p>
            <a:pPr marL="914378" lvl="1" indent="-457200">
              <a:buFont typeface="+mj-lt"/>
              <a:buAutoNum type="alphaLcParenR"/>
            </a:pPr>
            <a:r>
              <a:rPr lang="en-US" sz="2000">
                <a:latin typeface="Avenir Next Medium" panose="020B0503020202020204" pitchFamily="34" charset="0"/>
              </a:rPr>
              <a:t>Project Evaluation</a:t>
            </a:r>
            <a:endParaRPr lang="en-US" sz="1800">
              <a:latin typeface="Avenir Next Medium" panose="020B0503020202020204" pitchFamily="34" charset="0"/>
            </a:endParaRPr>
          </a:p>
          <a:p>
            <a:pPr marL="914378" lvl="1" indent="-457200">
              <a:buFont typeface="+mj-lt"/>
              <a:buAutoNum type="alphaLcParenR"/>
            </a:pPr>
            <a:r>
              <a:rPr lang="en-US" sz="2000">
                <a:latin typeface="Avenir Next Medium" panose="020B0503020202020204" pitchFamily="34" charset="0"/>
              </a:rPr>
              <a:t>Exacting Specifications</a:t>
            </a:r>
            <a:endParaRPr lang="en-US" sz="1800">
              <a:latin typeface="Avenir Next Medium" panose="020B0503020202020204" pitchFamily="34" charset="0"/>
            </a:endParaRPr>
          </a:p>
          <a:p>
            <a:pPr marL="914378" lvl="1" indent="-457200">
              <a:buFont typeface="+mj-lt"/>
              <a:buAutoNum type="alphaLcParenR"/>
            </a:pPr>
            <a:r>
              <a:rPr lang="en-US" sz="2000">
                <a:latin typeface="Avenir Next Medium" panose="020B0503020202020204" pitchFamily="34" charset="0"/>
              </a:rPr>
              <a:t>Preventative Maintenance Plan</a:t>
            </a:r>
            <a:endParaRPr lang="en-US" sz="1800">
              <a:latin typeface="Avenir Next Medium" panose="020B0503020202020204" pitchFamily="34" charset="0"/>
            </a:endParaRPr>
          </a:p>
          <a:p>
            <a:pPr marL="914378" lvl="1" indent="-457200">
              <a:buFont typeface="+mj-lt"/>
              <a:buAutoNum type="alphaLcParenR"/>
            </a:pPr>
            <a:r>
              <a:rPr lang="en-US" sz="2000">
                <a:latin typeface="Avenir Next Medium" panose="020B0503020202020204" pitchFamily="34" charset="0"/>
              </a:rPr>
              <a:t>All of the above</a:t>
            </a:r>
            <a:endParaRPr lang="en-US" sz="1800">
              <a:latin typeface="Avenir Next Medium" panose="020B0503020202020204" pitchFamily="34" charset="0"/>
            </a:endParaRPr>
          </a:p>
        </p:txBody>
      </p:sp>
      <p:sp>
        <p:nvSpPr>
          <p:cNvPr id="2" name="Rectangle 1">
            <a:extLst>
              <a:ext uri="{FF2B5EF4-FFF2-40B4-BE49-F238E27FC236}">
                <a16:creationId xmlns:a16="http://schemas.microsoft.com/office/drawing/2014/main" id="{59BA9D14-7F52-4849-A988-CA74339E5FD9}"/>
              </a:ext>
            </a:extLst>
          </p:cNvPr>
          <p:cNvSpPr/>
          <p:nvPr/>
        </p:nvSpPr>
        <p:spPr>
          <a:xfrm>
            <a:off x="479685" y="1790225"/>
            <a:ext cx="5654414" cy="384721"/>
          </a:xfrm>
          <a:prstGeom prst="rect">
            <a:avLst/>
          </a:prstGeom>
        </p:spPr>
        <p:txBody>
          <a:bodyPr wrap="square">
            <a:spAutoFit/>
          </a:bodyPr>
          <a:lstStyle/>
          <a:p>
            <a:pPr algn="ctr"/>
            <a:r>
              <a:rPr lang="en-US" b="1">
                <a:solidFill>
                  <a:schemeClr val="bg1"/>
                </a:solidFill>
                <a:latin typeface="Avenir Next Medium" panose="020B0503020202020204" pitchFamily="34" charset="0"/>
              </a:rPr>
              <a:t>Online Quiz Questions </a:t>
            </a:r>
          </a:p>
        </p:txBody>
      </p:sp>
    </p:spTree>
    <p:extLst>
      <p:ext uri="{BB962C8B-B14F-4D97-AF65-F5344CB8AC3E}">
        <p14:creationId xmlns:p14="http://schemas.microsoft.com/office/powerpoint/2010/main" val="3560870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70785F-E768-6F4B-881D-BC9EDB8F8333}"/>
              </a:ext>
            </a:extLst>
          </p:cNvPr>
          <p:cNvSpPr/>
          <p:nvPr/>
        </p:nvSpPr>
        <p:spPr>
          <a:xfrm>
            <a:off x="6949015" y="-27383"/>
            <a:ext cx="5357910" cy="6885383"/>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lowchart: Data 48"/>
          <p:cNvSpPr/>
          <p:nvPr/>
        </p:nvSpPr>
        <p:spPr>
          <a:xfrm flipH="1">
            <a:off x="1246481" y="1231308"/>
            <a:ext cx="3999289" cy="377564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138 h 10138"/>
              <a:gd name="connsiteX1" fmla="*/ 2034 w 10000"/>
              <a:gd name="connsiteY1" fmla="*/ 0 h 10138"/>
              <a:gd name="connsiteX2" fmla="*/ 10000 w 10000"/>
              <a:gd name="connsiteY2" fmla="*/ 138 h 10138"/>
              <a:gd name="connsiteX3" fmla="*/ 8000 w 10000"/>
              <a:gd name="connsiteY3" fmla="*/ 10138 h 10138"/>
              <a:gd name="connsiteX4" fmla="*/ 0 w 10000"/>
              <a:gd name="connsiteY4" fmla="*/ 10138 h 10138"/>
              <a:gd name="connsiteX0" fmla="*/ 0 w 10000"/>
              <a:gd name="connsiteY0" fmla="*/ 35311 h 35311"/>
              <a:gd name="connsiteX1" fmla="*/ 9798 w 10000"/>
              <a:gd name="connsiteY1" fmla="*/ 0 h 35311"/>
              <a:gd name="connsiteX2" fmla="*/ 10000 w 10000"/>
              <a:gd name="connsiteY2" fmla="*/ 25311 h 35311"/>
              <a:gd name="connsiteX3" fmla="*/ 8000 w 10000"/>
              <a:gd name="connsiteY3" fmla="*/ 35311 h 35311"/>
              <a:gd name="connsiteX4" fmla="*/ 0 w 10000"/>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56" h="35311">
                <a:moveTo>
                  <a:pt x="0" y="35311"/>
                </a:moveTo>
                <a:lnTo>
                  <a:pt x="9798" y="0"/>
                </a:lnTo>
                <a:cubicBezTo>
                  <a:pt x="12223" y="3853"/>
                  <a:pt x="11275" y="953"/>
                  <a:pt x="14756" y="7640"/>
                </a:cubicBezTo>
                <a:lnTo>
                  <a:pt x="8000" y="35311"/>
                </a:lnTo>
                <a:lnTo>
                  <a:pt x="0" y="35311"/>
                </a:lnTo>
                <a:close/>
              </a:path>
            </a:pathLst>
          </a:custGeom>
          <a:solidFill>
            <a:schemeClr val="bg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pic>
        <p:nvPicPr>
          <p:cNvPr id="5" name="Picture Placeholder 4"/>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b="13047"/>
          <a:stretch/>
        </p:blipFill>
        <p:spPr>
          <a:xfrm>
            <a:off x="-2580" y="1231308"/>
            <a:ext cx="6932629" cy="45210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4" name="Rectangle 43"/>
          <p:cNvSpPr/>
          <p:nvPr/>
        </p:nvSpPr>
        <p:spPr>
          <a:xfrm>
            <a:off x="6949015" y="376953"/>
            <a:ext cx="5242984" cy="833563"/>
          </a:xfrm>
          <a:prstGeom prst="rect">
            <a:avLst/>
          </a:prstGeom>
        </p:spPr>
        <p:txBody>
          <a:bodyPr wrap="square" lIns="0" tIns="0" rIns="0" bIns="0" anchor="ctr" anchorCtr="0">
            <a:normAutofit/>
          </a:bodyPr>
          <a:lstStyle/>
          <a:p>
            <a:pPr algn="ctr">
              <a:lnSpc>
                <a:spcPts val="6500"/>
              </a:lnSpc>
            </a:pPr>
            <a:r>
              <a:rPr lang="en-US" sz="3600" b="1">
                <a:ln w="0"/>
                <a:solidFill>
                  <a:schemeClr val="bg1">
                    <a:lumMod val="10000"/>
                  </a:schemeClr>
                </a:solidFill>
                <a:effectLst>
                  <a:outerShdw blurRad="38100" dist="19050" dir="2700000" algn="tl" rotWithShape="0">
                    <a:schemeClr val="dk1">
                      <a:alpha val="40000"/>
                    </a:schemeClr>
                  </a:outerShdw>
                </a:effectLst>
                <a:latin typeface="Avenir Next" panose="020B0503020202020204" pitchFamily="34" charset="0"/>
                <a:ea typeface="Roboto Light" panose="02000000000000000000" pitchFamily="2" charset="0"/>
                <a:cs typeface="Source Sans Pro ExtraLight" charset="0"/>
              </a:rPr>
              <a:t>Roof Coatings</a:t>
            </a:r>
          </a:p>
        </p:txBody>
      </p:sp>
      <p:grpSp>
        <p:nvGrpSpPr>
          <p:cNvPr id="2" name="Group 1"/>
          <p:cNvGrpSpPr/>
          <p:nvPr/>
        </p:nvGrpSpPr>
        <p:grpSpPr>
          <a:xfrm>
            <a:off x="-1325" y="1210515"/>
            <a:ext cx="2585553" cy="5671948"/>
            <a:chOff x="-1325" y="1210513"/>
            <a:chExt cx="2585553" cy="5671947"/>
          </a:xfrm>
        </p:grpSpPr>
        <p:sp>
          <p:nvSpPr>
            <p:cNvPr id="19" name="Right Triangle 18"/>
            <p:cNvSpPr/>
            <p:nvPr/>
          </p:nvSpPr>
          <p:spPr>
            <a:xfrm rot="10800000" flipH="1">
              <a:off x="0" y="1217926"/>
              <a:ext cx="2584227" cy="5664534"/>
            </a:xfrm>
            <a:custGeom>
              <a:avLst/>
              <a:gdLst>
                <a:gd name="connsiteX0" fmla="*/ 0 w 2474499"/>
                <a:gd name="connsiteY0" fmla="*/ 5664534 h 5664534"/>
                <a:gd name="connsiteX1" fmla="*/ 0 w 2474499"/>
                <a:gd name="connsiteY1" fmla="*/ 0 h 5664534"/>
                <a:gd name="connsiteX2" fmla="*/ 2474499 w 2474499"/>
                <a:gd name="connsiteY2" fmla="*/ 5664534 h 5664534"/>
                <a:gd name="connsiteX3" fmla="*/ 0 w 2474499"/>
                <a:gd name="connsiteY3" fmla="*/ 5664534 h 5664534"/>
                <a:gd name="connsiteX0" fmla="*/ 73152 w 2547651"/>
                <a:gd name="connsiteY0" fmla="*/ 5664534 h 5664534"/>
                <a:gd name="connsiteX1" fmla="*/ 0 w 2547651"/>
                <a:gd name="connsiteY1" fmla="*/ 0 h 5664534"/>
                <a:gd name="connsiteX2" fmla="*/ 2547651 w 2547651"/>
                <a:gd name="connsiteY2" fmla="*/ 5664534 h 5664534"/>
                <a:gd name="connsiteX3" fmla="*/ 73152 w 2547651"/>
                <a:gd name="connsiteY3" fmla="*/ 5664534 h 5664534"/>
                <a:gd name="connsiteX0" fmla="*/ 109728 w 2584227"/>
                <a:gd name="connsiteY0" fmla="*/ 5664534 h 5664534"/>
                <a:gd name="connsiteX1" fmla="*/ 0 w 2584227"/>
                <a:gd name="connsiteY1" fmla="*/ 0 h 5664534"/>
                <a:gd name="connsiteX2" fmla="*/ 2584227 w 2584227"/>
                <a:gd name="connsiteY2" fmla="*/ 5664534 h 5664534"/>
                <a:gd name="connsiteX3" fmla="*/ 109728 w 2584227"/>
                <a:gd name="connsiteY3" fmla="*/ 5664534 h 5664534"/>
              </a:gdLst>
              <a:ahLst/>
              <a:cxnLst>
                <a:cxn ang="0">
                  <a:pos x="connsiteX0" y="connsiteY0"/>
                </a:cxn>
                <a:cxn ang="0">
                  <a:pos x="connsiteX1" y="connsiteY1"/>
                </a:cxn>
                <a:cxn ang="0">
                  <a:pos x="connsiteX2" y="connsiteY2"/>
                </a:cxn>
                <a:cxn ang="0">
                  <a:pos x="connsiteX3" y="connsiteY3"/>
                </a:cxn>
              </a:cxnLst>
              <a:rect l="l" t="t" r="r" b="b"/>
              <a:pathLst>
                <a:path w="2584227" h="5664534">
                  <a:moveTo>
                    <a:pt x="109728" y="5664534"/>
                  </a:moveTo>
                  <a:lnTo>
                    <a:pt x="0" y="0"/>
                  </a:lnTo>
                  <a:lnTo>
                    <a:pt x="2584227" y="5664534"/>
                  </a:lnTo>
                  <a:lnTo>
                    <a:pt x="109728" y="5664534"/>
                  </a:lnTo>
                  <a:close/>
                </a:path>
              </a:pathLst>
            </a:custGeom>
            <a:solidFill>
              <a:schemeClr val="bg1">
                <a:lumMod val="50000"/>
              </a:schemeClr>
            </a:solidFill>
            <a:ln>
              <a:noFill/>
            </a:ln>
            <a:effectLst>
              <a:outerShdw blurRad="165100" dist="177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ight Triangle 17"/>
            <p:cNvSpPr/>
            <p:nvPr/>
          </p:nvSpPr>
          <p:spPr>
            <a:xfrm rot="10800000" flipH="1">
              <a:off x="-1325" y="1210513"/>
              <a:ext cx="2585553" cy="5647331"/>
            </a:xfrm>
            <a:prstGeom prst="rtTriangle">
              <a:avLst/>
            </a:prstGeom>
            <a:solidFill>
              <a:srgbClr val="AA272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Flowchart: Data 2"/>
          <p:cNvSpPr/>
          <p:nvPr/>
        </p:nvSpPr>
        <p:spPr>
          <a:xfrm>
            <a:off x="-22035" y="-27383"/>
            <a:ext cx="1911096" cy="122413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81 h 10081"/>
              <a:gd name="connsiteX1" fmla="*/ 38 w 10000"/>
              <a:gd name="connsiteY1" fmla="*/ 0 h 10081"/>
              <a:gd name="connsiteX2" fmla="*/ 10000 w 10000"/>
              <a:gd name="connsiteY2" fmla="*/ 81 h 10081"/>
              <a:gd name="connsiteX3" fmla="*/ 8000 w 10000"/>
              <a:gd name="connsiteY3" fmla="*/ 10081 h 10081"/>
              <a:gd name="connsiteX4" fmla="*/ 0 w 10000"/>
              <a:gd name="connsiteY4" fmla="*/ 10081 h 10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81">
                <a:moveTo>
                  <a:pt x="0" y="10081"/>
                </a:moveTo>
                <a:cubicBezTo>
                  <a:pt x="13" y="6721"/>
                  <a:pt x="25" y="3360"/>
                  <a:pt x="38" y="0"/>
                </a:cubicBezTo>
                <a:lnTo>
                  <a:pt x="10000" y="81"/>
                </a:lnTo>
                <a:lnTo>
                  <a:pt x="8000" y="10081"/>
                </a:lnTo>
                <a:lnTo>
                  <a:pt x="0" y="10081"/>
                </a:lnTo>
                <a:close/>
              </a:path>
            </a:pathLst>
          </a:custGeom>
          <a:solidFill>
            <a:srgbClr val="AA272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3" name="Rectangle 2">
            <a:extLst>
              <a:ext uri="{FF2B5EF4-FFF2-40B4-BE49-F238E27FC236}">
                <a16:creationId xmlns:a16="http://schemas.microsoft.com/office/drawing/2014/main" id="{6ED8F49F-F5B9-C641-9B41-15B9639CBF3D}"/>
              </a:ext>
            </a:extLst>
          </p:cNvPr>
          <p:cNvSpPr/>
          <p:nvPr/>
        </p:nvSpPr>
        <p:spPr>
          <a:xfrm>
            <a:off x="7645898" y="1811078"/>
            <a:ext cx="3964144" cy="3600986"/>
          </a:xfrm>
          <a:prstGeom prst="rect">
            <a:avLst/>
          </a:prstGeom>
        </p:spPr>
        <p:txBody>
          <a:bodyPr wrap="square">
            <a:spAutoFit/>
          </a:bodyPr>
          <a:lstStyle/>
          <a:p>
            <a:r>
              <a:rPr lang="en-US" sz="2400" b="1">
                <a:solidFill>
                  <a:schemeClr val="bg1">
                    <a:lumMod val="10000"/>
                  </a:schemeClr>
                </a:solidFill>
                <a:latin typeface="Avenir Next Medium" panose="020B0503020202020204" pitchFamily="34" charset="0"/>
              </a:rPr>
              <a:t>FIELD APPLIED PAINT</a:t>
            </a:r>
          </a:p>
          <a:p>
            <a:pPr marL="342900" indent="-342900">
              <a:buFont typeface="Arial" panose="020B0604020202020204" pitchFamily="34" charset="0"/>
              <a:buChar char="•"/>
            </a:pPr>
            <a:r>
              <a:rPr lang="en-US" sz="2000">
                <a:solidFill>
                  <a:schemeClr val="bg1">
                    <a:lumMod val="10000"/>
                  </a:schemeClr>
                </a:solidFill>
                <a:latin typeface="Avenir Next Medium" panose="020B0503020202020204" pitchFamily="34" charset="0"/>
              </a:rPr>
              <a:t>Roof paints can be used to change the appearance of architectural metal roofs (color).</a:t>
            </a:r>
          </a:p>
          <a:p>
            <a:pPr marL="342900" indent="-342900">
              <a:buFont typeface="Arial" panose="020B0604020202020204" pitchFamily="34" charset="0"/>
              <a:buChar char="•"/>
            </a:pPr>
            <a:endParaRPr lang="en-US" sz="2000">
              <a:solidFill>
                <a:schemeClr val="bg1">
                  <a:lumMod val="10000"/>
                </a:schemeClr>
              </a:solidFill>
              <a:latin typeface="Avenir Next Medium" panose="020B0503020202020204" pitchFamily="34" charset="0"/>
            </a:endParaRPr>
          </a:p>
          <a:p>
            <a:pPr marL="342900" indent="-342900">
              <a:buFont typeface="Arial" panose="020B0604020202020204" pitchFamily="34" charset="0"/>
              <a:buChar char="•"/>
            </a:pPr>
            <a:r>
              <a:rPr lang="en-US" sz="2000">
                <a:solidFill>
                  <a:schemeClr val="bg1">
                    <a:lumMod val="10000"/>
                  </a:schemeClr>
                </a:solidFill>
                <a:latin typeface="Avenir Next Medium" panose="020B0503020202020204" pitchFamily="34" charset="0"/>
              </a:rPr>
              <a:t>By design, these types of roof shed water and do not require higher build protective coatings.</a:t>
            </a:r>
          </a:p>
          <a:p>
            <a:pPr marL="342900" indent="-342900">
              <a:buFont typeface="Arial" panose="020B0604020202020204" pitchFamily="34" charset="0"/>
              <a:buChar char="•"/>
            </a:pPr>
            <a:endParaRPr lang="en-US" sz="2400" b="1">
              <a:solidFill>
                <a:schemeClr val="bg1">
                  <a:lumMod val="10000"/>
                </a:schemeClr>
              </a:solidFill>
            </a:endParaRPr>
          </a:p>
        </p:txBody>
      </p:sp>
    </p:spTree>
    <p:extLst>
      <p:ext uri="{BB962C8B-B14F-4D97-AF65-F5344CB8AC3E}">
        <p14:creationId xmlns:p14="http://schemas.microsoft.com/office/powerpoint/2010/main" val="4002867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70785F-E768-6F4B-881D-BC9EDB8F8333}"/>
              </a:ext>
            </a:extLst>
          </p:cNvPr>
          <p:cNvSpPr/>
          <p:nvPr/>
        </p:nvSpPr>
        <p:spPr>
          <a:xfrm>
            <a:off x="6949015" y="-27383"/>
            <a:ext cx="5357910" cy="6885383"/>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lowchart: Data 48"/>
          <p:cNvSpPr/>
          <p:nvPr/>
        </p:nvSpPr>
        <p:spPr>
          <a:xfrm flipH="1">
            <a:off x="1246481" y="1231308"/>
            <a:ext cx="3999289" cy="377564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138 h 10138"/>
              <a:gd name="connsiteX1" fmla="*/ 2034 w 10000"/>
              <a:gd name="connsiteY1" fmla="*/ 0 h 10138"/>
              <a:gd name="connsiteX2" fmla="*/ 10000 w 10000"/>
              <a:gd name="connsiteY2" fmla="*/ 138 h 10138"/>
              <a:gd name="connsiteX3" fmla="*/ 8000 w 10000"/>
              <a:gd name="connsiteY3" fmla="*/ 10138 h 10138"/>
              <a:gd name="connsiteX4" fmla="*/ 0 w 10000"/>
              <a:gd name="connsiteY4" fmla="*/ 10138 h 10138"/>
              <a:gd name="connsiteX0" fmla="*/ 0 w 10000"/>
              <a:gd name="connsiteY0" fmla="*/ 35311 h 35311"/>
              <a:gd name="connsiteX1" fmla="*/ 9798 w 10000"/>
              <a:gd name="connsiteY1" fmla="*/ 0 h 35311"/>
              <a:gd name="connsiteX2" fmla="*/ 10000 w 10000"/>
              <a:gd name="connsiteY2" fmla="*/ 25311 h 35311"/>
              <a:gd name="connsiteX3" fmla="*/ 8000 w 10000"/>
              <a:gd name="connsiteY3" fmla="*/ 35311 h 35311"/>
              <a:gd name="connsiteX4" fmla="*/ 0 w 10000"/>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56" h="35311">
                <a:moveTo>
                  <a:pt x="0" y="35311"/>
                </a:moveTo>
                <a:lnTo>
                  <a:pt x="9798" y="0"/>
                </a:lnTo>
                <a:cubicBezTo>
                  <a:pt x="12223" y="3853"/>
                  <a:pt x="11275" y="953"/>
                  <a:pt x="14756" y="7640"/>
                </a:cubicBezTo>
                <a:lnTo>
                  <a:pt x="8000" y="35311"/>
                </a:lnTo>
                <a:lnTo>
                  <a:pt x="0" y="35311"/>
                </a:lnTo>
                <a:close/>
              </a:path>
            </a:pathLst>
          </a:custGeom>
          <a:solidFill>
            <a:schemeClr val="bg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pic>
        <p:nvPicPr>
          <p:cNvPr id="5" name="Picture Placeholder 4"/>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107481" y="1614852"/>
            <a:ext cx="6841533" cy="41187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4" name="Rectangle 43"/>
          <p:cNvSpPr/>
          <p:nvPr/>
        </p:nvSpPr>
        <p:spPr>
          <a:xfrm>
            <a:off x="6949015" y="376953"/>
            <a:ext cx="5242984" cy="833563"/>
          </a:xfrm>
          <a:prstGeom prst="rect">
            <a:avLst/>
          </a:prstGeom>
        </p:spPr>
        <p:txBody>
          <a:bodyPr wrap="square" lIns="0" tIns="0" rIns="0" bIns="0" anchor="ctr" anchorCtr="0">
            <a:normAutofit/>
          </a:bodyPr>
          <a:lstStyle/>
          <a:p>
            <a:pPr algn="ctr">
              <a:lnSpc>
                <a:spcPts val="6500"/>
              </a:lnSpc>
            </a:pPr>
            <a:r>
              <a:rPr lang="en-US" sz="3600" b="1">
                <a:ln w="0"/>
                <a:solidFill>
                  <a:schemeClr val="bg1">
                    <a:lumMod val="10000"/>
                  </a:schemeClr>
                </a:solidFill>
                <a:effectLst>
                  <a:outerShdw blurRad="38100" dist="19050" dir="2700000" algn="tl" rotWithShape="0">
                    <a:schemeClr val="dk1">
                      <a:alpha val="40000"/>
                    </a:schemeClr>
                  </a:outerShdw>
                </a:effectLst>
                <a:latin typeface="Avenir Next" panose="020B0503020202020204" pitchFamily="34" charset="0"/>
                <a:ea typeface="Roboto Light" panose="02000000000000000000" pitchFamily="2" charset="0"/>
                <a:cs typeface="Source Sans Pro ExtraLight" charset="0"/>
              </a:rPr>
              <a:t>Roof Coatings</a:t>
            </a:r>
          </a:p>
        </p:txBody>
      </p:sp>
      <p:grpSp>
        <p:nvGrpSpPr>
          <p:cNvPr id="2" name="Group 1"/>
          <p:cNvGrpSpPr/>
          <p:nvPr/>
        </p:nvGrpSpPr>
        <p:grpSpPr>
          <a:xfrm>
            <a:off x="-1325" y="1210515"/>
            <a:ext cx="2585553" cy="5671948"/>
            <a:chOff x="-1325" y="1210513"/>
            <a:chExt cx="2585553" cy="5671947"/>
          </a:xfrm>
        </p:grpSpPr>
        <p:sp>
          <p:nvSpPr>
            <p:cNvPr id="19" name="Right Triangle 18"/>
            <p:cNvSpPr/>
            <p:nvPr/>
          </p:nvSpPr>
          <p:spPr>
            <a:xfrm rot="10800000" flipH="1">
              <a:off x="0" y="1217926"/>
              <a:ext cx="2584227" cy="5664534"/>
            </a:xfrm>
            <a:custGeom>
              <a:avLst/>
              <a:gdLst>
                <a:gd name="connsiteX0" fmla="*/ 0 w 2474499"/>
                <a:gd name="connsiteY0" fmla="*/ 5664534 h 5664534"/>
                <a:gd name="connsiteX1" fmla="*/ 0 w 2474499"/>
                <a:gd name="connsiteY1" fmla="*/ 0 h 5664534"/>
                <a:gd name="connsiteX2" fmla="*/ 2474499 w 2474499"/>
                <a:gd name="connsiteY2" fmla="*/ 5664534 h 5664534"/>
                <a:gd name="connsiteX3" fmla="*/ 0 w 2474499"/>
                <a:gd name="connsiteY3" fmla="*/ 5664534 h 5664534"/>
                <a:gd name="connsiteX0" fmla="*/ 73152 w 2547651"/>
                <a:gd name="connsiteY0" fmla="*/ 5664534 h 5664534"/>
                <a:gd name="connsiteX1" fmla="*/ 0 w 2547651"/>
                <a:gd name="connsiteY1" fmla="*/ 0 h 5664534"/>
                <a:gd name="connsiteX2" fmla="*/ 2547651 w 2547651"/>
                <a:gd name="connsiteY2" fmla="*/ 5664534 h 5664534"/>
                <a:gd name="connsiteX3" fmla="*/ 73152 w 2547651"/>
                <a:gd name="connsiteY3" fmla="*/ 5664534 h 5664534"/>
                <a:gd name="connsiteX0" fmla="*/ 109728 w 2584227"/>
                <a:gd name="connsiteY0" fmla="*/ 5664534 h 5664534"/>
                <a:gd name="connsiteX1" fmla="*/ 0 w 2584227"/>
                <a:gd name="connsiteY1" fmla="*/ 0 h 5664534"/>
                <a:gd name="connsiteX2" fmla="*/ 2584227 w 2584227"/>
                <a:gd name="connsiteY2" fmla="*/ 5664534 h 5664534"/>
                <a:gd name="connsiteX3" fmla="*/ 109728 w 2584227"/>
                <a:gd name="connsiteY3" fmla="*/ 5664534 h 5664534"/>
              </a:gdLst>
              <a:ahLst/>
              <a:cxnLst>
                <a:cxn ang="0">
                  <a:pos x="connsiteX0" y="connsiteY0"/>
                </a:cxn>
                <a:cxn ang="0">
                  <a:pos x="connsiteX1" y="connsiteY1"/>
                </a:cxn>
                <a:cxn ang="0">
                  <a:pos x="connsiteX2" y="connsiteY2"/>
                </a:cxn>
                <a:cxn ang="0">
                  <a:pos x="connsiteX3" y="connsiteY3"/>
                </a:cxn>
              </a:cxnLst>
              <a:rect l="l" t="t" r="r" b="b"/>
              <a:pathLst>
                <a:path w="2584227" h="5664534">
                  <a:moveTo>
                    <a:pt x="109728" y="5664534"/>
                  </a:moveTo>
                  <a:lnTo>
                    <a:pt x="0" y="0"/>
                  </a:lnTo>
                  <a:lnTo>
                    <a:pt x="2584227" y="5664534"/>
                  </a:lnTo>
                  <a:lnTo>
                    <a:pt x="109728" y="5664534"/>
                  </a:lnTo>
                  <a:close/>
                </a:path>
              </a:pathLst>
            </a:custGeom>
            <a:solidFill>
              <a:schemeClr val="bg1">
                <a:lumMod val="50000"/>
              </a:schemeClr>
            </a:solidFill>
            <a:ln>
              <a:noFill/>
            </a:ln>
            <a:effectLst>
              <a:outerShdw blurRad="165100" dist="177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ight Triangle 17"/>
            <p:cNvSpPr/>
            <p:nvPr/>
          </p:nvSpPr>
          <p:spPr>
            <a:xfrm rot="10800000" flipH="1">
              <a:off x="-1325" y="1210513"/>
              <a:ext cx="2585553" cy="5647331"/>
            </a:xfrm>
            <a:prstGeom prst="rtTriangle">
              <a:avLst/>
            </a:prstGeom>
            <a:solidFill>
              <a:srgbClr val="AA272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Flowchart: Data 2"/>
          <p:cNvSpPr/>
          <p:nvPr/>
        </p:nvSpPr>
        <p:spPr>
          <a:xfrm>
            <a:off x="-22035" y="-27383"/>
            <a:ext cx="1911096" cy="122413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81 h 10081"/>
              <a:gd name="connsiteX1" fmla="*/ 38 w 10000"/>
              <a:gd name="connsiteY1" fmla="*/ 0 h 10081"/>
              <a:gd name="connsiteX2" fmla="*/ 10000 w 10000"/>
              <a:gd name="connsiteY2" fmla="*/ 81 h 10081"/>
              <a:gd name="connsiteX3" fmla="*/ 8000 w 10000"/>
              <a:gd name="connsiteY3" fmla="*/ 10081 h 10081"/>
              <a:gd name="connsiteX4" fmla="*/ 0 w 10000"/>
              <a:gd name="connsiteY4" fmla="*/ 10081 h 10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81">
                <a:moveTo>
                  <a:pt x="0" y="10081"/>
                </a:moveTo>
                <a:cubicBezTo>
                  <a:pt x="13" y="6721"/>
                  <a:pt x="25" y="3360"/>
                  <a:pt x="38" y="0"/>
                </a:cubicBezTo>
                <a:lnTo>
                  <a:pt x="10000" y="81"/>
                </a:lnTo>
                <a:lnTo>
                  <a:pt x="8000" y="10081"/>
                </a:lnTo>
                <a:lnTo>
                  <a:pt x="0" y="10081"/>
                </a:lnTo>
                <a:close/>
              </a:path>
            </a:pathLst>
          </a:custGeom>
          <a:solidFill>
            <a:srgbClr val="AA272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3" name="Rectangle 2">
            <a:extLst>
              <a:ext uri="{FF2B5EF4-FFF2-40B4-BE49-F238E27FC236}">
                <a16:creationId xmlns:a16="http://schemas.microsoft.com/office/drawing/2014/main" id="{6ED8F49F-F5B9-C641-9B41-15B9639CBF3D}"/>
              </a:ext>
            </a:extLst>
          </p:cNvPr>
          <p:cNvSpPr/>
          <p:nvPr/>
        </p:nvSpPr>
        <p:spPr>
          <a:xfrm>
            <a:off x="7588435" y="1614852"/>
            <a:ext cx="3964144" cy="4536627"/>
          </a:xfrm>
          <a:prstGeom prst="rect">
            <a:avLst/>
          </a:prstGeom>
        </p:spPr>
        <p:txBody>
          <a:bodyPr wrap="square">
            <a:spAutoFit/>
          </a:bodyPr>
          <a:lstStyle/>
          <a:p>
            <a:r>
              <a:rPr lang="en-US" sz="2400" b="1">
                <a:solidFill>
                  <a:schemeClr val="bg1">
                    <a:lumMod val="10000"/>
                  </a:schemeClr>
                </a:solidFill>
                <a:latin typeface="Avenir Next" panose="020B0503020202020204" pitchFamily="34" charset="0"/>
              </a:rPr>
              <a:t>PROTECTIVE COATINGS</a:t>
            </a:r>
          </a:p>
          <a:p>
            <a:pPr marL="228646" indent="-228600" defTabSz="914400">
              <a:spcBef>
                <a:spcPct val="20000"/>
              </a:spcBef>
              <a:buFont typeface="Arial" panose="020B0604020202020204" pitchFamily="34" charset="0"/>
              <a:buChar char="•"/>
            </a:pPr>
            <a:r>
              <a:rPr lang="en-US" sz="2000">
                <a:solidFill>
                  <a:prstClr val="black"/>
                </a:solidFill>
                <a:latin typeface="Avenir Next" panose="020B0503020202020204" pitchFamily="34" charset="0"/>
              </a:rPr>
              <a:t>Designed to shield the substrate from the environment.  </a:t>
            </a:r>
          </a:p>
          <a:p>
            <a:pPr marL="228646" indent="-228600" defTabSz="914400">
              <a:spcBef>
                <a:spcPct val="20000"/>
              </a:spcBef>
              <a:buFont typeface="Arial" panose="020B0604020202020204" pitchFamily="34" charset="0"/>
              <a:buChar char="•"/>
            </a:pPr>
            <a:endParaRPr lang="en-US" sz="800">
              <a:solidFill>
                <a:prstClr val="black"/>
              </a:solidFill>
              <a:latin typeface="Avenir Next" panose="020B0503020202020204" pitchFamily="34" charset="0"/>
            </a:endParaRPr>
          </a:p>
          <a:p>
            <a:pPr marL="228646" indent="-228600" defTabSz="914400">
              <a:spcBef>
                <a:spcPct val="20000"/>
              </a:spcBef>
              <a:buFont typeface="Arial" panose="020B0604020202020204" pitchFamily="34" charset="0"/>
              <a:buChar char="•"/>
            </a:pPr>
            <a:r>
              <a:rPr lang="en-US" sz="2000">
                <a:solidFill>
                  <a:prstClr val="black"/>
                </a:solidFill>
                <a:latin typeface="Avenir Next" panose="020B0503020202020204" pitchFamily="34" charset="0"/>
              </a:rPr>
              <a:t>Higher film build with more elongation than roof paint products.</a:t>
            </a:r>
          </a:p>
          <a:p>
            <a:pPr marL="228646" indent="-228600" defTabSz="914400">
              <a:spcBef>
                <a:spcPct val="20000"/>
              </a:spcBef>
              <a:buFont typeface="Arial" panose="020B0604020202020204" pitchFamily="34" charset="0"/>
              <a:buChar char="•"/>
            </a:pPr>
            <a:endParaRPr lang="en-US" sz="800">
              <a:solidFill>
                <a:prstClr val="black"/>
              </a:solidFill>
              <a:latin typeface="Avenir Next" panose="020B0503020202020204" pitchFamily="34" charset="0"/>
            </a:endParaRPr>
          </a:p>
          <a:p>
            <a:pPr marL="228646" indent="-228600" defTabSz="914400">
              <a:spcBef>
                <a:spcPct val="20000"/>
              </a:spcBef>
              <a:buFont typeface="Arial" panose="020B0604020202020204" pitchFamily="34" charset="0"/>
              <a:buChar char="•"/>
            </a:pPr>
            <a:r>
              <a:rPr lang="en-US" sz="2000">
                <a:solidFill>
                  <a:prstClr val="black"/>
                </a:solidFill>
                <a:latin typeface="Avenir Next" panose="020B0503020202020204" pitchFamily="34" charset="0"/>
              </a:rPr>
              <a:t>Offer reflective benefits</a:t>
            </a:r>
          </a:p>
          <a:p>
            <a:pPr marL="228646" indent="-228600" defTabSz="914400">
              <a:spcBef>
                <a:spcPct val="20000"/>
              </a:spcBef>
              <a:buFont typeface="Arial" panose="020B0604020202020204" pitchFamily="34" charset="0"/>
              <a:buChar char="•"/>
            </a:pPr>
            <a:endParaRPr lang="en-US" sz="800">
              <a:solidFill>
                <a:prstClr val="black"/>
              </a:solidFill>
              <a:latin typeface="Avenir Next" panose="020B0503020202020204" pitchFamily="34" charset="0"/>
            </a:endParaRPr>
          </a:p>
          <a:p>
            <a:pPr marL="228646" indent="-228600" defTabSz="914400">
              <a:spcBef>
                <a:spcPct val="20000"/>
              </a:spcBef>
              <a:buFont typeface="Arial" panose="020B0604020202020204" pitchFamily="34" charset="0"/>
              <a:buChar char="•"/>
            </a:pPr>
            <a:r>
              <a:rPr lang="en-US" sz="2000">
                <a:solidFill>
                  <a:prstClr val="black"/>
                </a:solidFill>
                <a:latin typeface="Avenir Next" panose="020B0503020202020204" pitchFamily="34" charset="0"/>
              </a:rPr>
              <a:t>Typically used on low slope substrates and structural metal roofing. </a:t>
            </a:r>
          </a:p>
          <a:p>
            <a:pPr marL="342900" indent="-342900">
              <a:buFont typeface="Arial" panose="020B0604020202020204" pitchFamily="34" charset="0"/>
              <a:buChar char="•"/>
            </a:pPr>
            <a:endParaRPr lang="en-US" sz="2000" b="1">
              <a:solidFill>
                <a:schemeClr val="bg1">
                  <a:lumMod val="10000"/>
                </a:schemeClr>
              </a:solidFill>
            </a:endParaRPr>
          </a:p>
        </p:txBody>
      </p:sp>
    </p:spTree>
    <p:extLst>
      <p:ext uri="{BB962C8B-B14F-4D97-AF65-F5344CB8AC3E}">
        <p14:creationId xmlns:p14="http://schemas.microsoft.com/office/powerpoint/2010/main" val="3140479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70785F-E768-6F4B-881D-BC9EDB8F8333}"/>
              </a:ext>
            </a:extLst>
          </p:cNvPr>
          <p:cNvSpPr/>
          <p:nvPr/>
        </p:nvSpPr>
        <p:spPr>
          <a:xfrm>
            <a:off x="6949015" y="-27383"/>
            <a:ext cx="5357910" cy="6885383"/>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lowchart: Data 48"/>
          <p:cNvSpPr/>
          <p:nvPr/>
        </p:nvSpPr>
        <p:spPr>
          <a:xfrm flipH="1">
            <a:off x="1246481" y="1231308"/>
            <a:ext cx="3999289" cy="377564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138 h 10138"/>
              <a:gd name="connsiteX1" fmla="*/ 2034 w 10000"/>
              <a:gd name="connsiteY1" fmla="*/ 0 h 10138"/>
              <a:gd name="connsiteX2" fmla="*/ 10000 w 10000"/>
              <a:gd name="connsiteY2" fmla="*/ 138 h 10138"/>
              <a:gd name="connsiteX3" fmla="*/ 8000 w 10000"/>
              <a:gd name="connsiteY3" fmla="*/ 10138 h 10138"/>
              <a:gd name="connsiteX4" fmla="*/ 0 w 10000"/>
              <a:gd name="connsiteY4" fmla="*/ 10138 h 10138"/>
              <a:gd name="connsiteX0" fmla="*/ 0 w 10000"/>
              <a:gd name="connsiteY0" fmla="*/ 35311 h 35311"/>
              <a:gd name="connsiteX1" fmla="*/ 9798 w 10000"/>
              <a:gd name="connsiteY1" fmla="*/ 0 h 35311"/>
              <a:gd name="connsiteX2" fmla="*/ 10000 w 10000"/>
              <a:gd name="connsiteY2" fmla="*/ 25311 h 35311"/>
              <a:gd name="connsiteX3" fmla="*/ 8000 w 10000"/>
              <a:gd name="connsiteY3" fmla="*/ 35311 h 35311"/>
              <a:gd name="connsiteX4" fmla="*/ 0 w 10000"/>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 name="connsiteX0" fmla="*/ 0 w 14756"/>
              <a:gd name="connsiteY0" fmla="*/ 35311 h 35311"/>
              <a:gd name="connsiteX1" fmla="*/ 9798 w 14756"/>
              <a:gd name="connsiteY1" fmla="*/ 0 h 35311"/>
              <a:gd name="connsiteX2" fmla="*/ 14756 w 14756"/>
              <a:gd name="connsiteY2" fmla="*/ 7640 h 35311"/>
              <a:gd name="connsiteX3" fmla="*/ 8000 w 14756"/>
              <a:gd name="connsiteY3" fmla="*/ 35311 h 35311"/>
              <a:gd name="connsiteX4" fmla="*/ 0 w 14756"/>
              <a:gd name="connsiteY4" fmla="*/ 35311 h 35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56" h="35311">
                <a:moveTo>
                  <a:pt x="0" y="35311"/>
                </a:moveTo>
                <a:lnTo>
                  <a:pt x="9798" y="0"/>
                </a:lnTo>
                <a:cubicBezTo>
                  <a:pt x="12223" y="3853"/>
                  <a:pt x="11275" y="953"/>
                  <a:pt x="14756" y="7640"/>
                </a:cubicBezTo>
                <a:lnTo>
                  <a:pt x="8000" y="35311"/>
                </a:lnTo>
                <a:lnTo>
                  <a:pt x="0" y="35311"/>
                </a:lnTo>
                <a:close/>
              </a:path>
            </a:pathLst>
          </a:custGeom>
          <a:solidFill>
            <a:schemeClr val="bg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pic>
        <p:nvPicPr>
          <p:cNvPr id="5" name="Picture Placeholder 4"/>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0" y="2961820"/>
            <a:ext cx="6971051" cy="26020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4" name="Rectangle 43"/>
          <p:cNvSpPr/>
          <p:nvPr/>
        </p:nvSpPr>
        <p:spPr>
          <a:xfrm>
            <a:off x="6949015" y="376953"/>
            <a:ext cx="5242984" cy="833563"/>
          </a:xfrm>
          <a:prstGeom prst="rect">
            <a:avLst/>
          </a:prstGeom>
        </p:spPr>
        <p:txBody>
          <a:bodyPr wrap="square" lIns="0" tIns="0" rIns="0" bIns="0" anchor="ctr" anchorCtr="0">
            <a:normAutofit/>
          </a:bodyPr>
          <a:lstStyle/>
          <a:p>
            <a:pPr algn="ctr">
              <a:lnSpc>
                <a:spcPts val="6500"/>
              </a:lnSpc>
            </a:pPr>
            <a:r>
              <a:rPr lang="en-US" sz="3600" b="1">
                <a:ln w="0"/>
                <a:solidFill>
                  <a:schemeClr val="bg1">
                    <a:lumMod val="10000"/>
                  </a:schemeClr>
                </a:solidFill>
                <a:effectLst>
                  <a:outerShdw blurRad="38100" dist="19050" dir="2700000" algn="tl" rotWithShape="0">
                    <a:schemeClr val="dk1">
                      <a:alpha val="40000"/>
                    </a:schemeClr>
                  </a:outerShdw>
                </a:effectLst>
                <a:latin typeface="Avenir Next" panose="020B0503020202020204" pitchFamily="34" charset="0"/>
                <a:ea typeface="Roboto Light" panose="02000000000000000000" pitchFamily="2" charset="0"/>
                <a:cs typeface="Source Sans Pro ExtraLight" charset="0"/>
              </a:rPr>
              <a:t>Roof Coatings</a:t>
            </a:r>
          </a:p>
        </p:txBody>
      </p:sp>
      <p:grpSp>
        <p:nvGrpSpPr>
          <p:cNvPr id="2" name="Group 1"/>
          <p:cNvGrpSpPr/>
          <p:nvPr/>
        </p:nvGrpSpPr>
        <p:grpSpPr>
          <a:xfrm>
            <a:off x="-1325" y="1210515"/>
            <a:ext cx="2585553" cy="5671948"/>
            <a:chOff x="-1325" y="1210513"/>
            <a:chExt cx="2585553" cy="5671947"/>
          </a:xfrm>
        </p:grpSpPr>
        <p:sp>
          <p:nvSpPr>
            <p:cNvPr id="19" name="Right Triangle 18"/>
            <p:cNvSpPr/>
            <p:nvPr/>
          </p:nvSpPr>
          <p:spPr>
            <a:xfrm rot="10800000" flipH="1">
              <a:off x="0" y="1217926"/>
              <a:ext cx="2584227" cy="5664534"/>
            </a:xfrm>
            <a:custGeom>
              <a:avLst/>
              <a:gdLst>
                <a:gd name="connsiteX0" fmla="*/ 0 w 2474499"/>
                <a:gd name="connsiteY0" fmla="*/ 5664534 h 5664534"/>
                <a:gd name="connsiteX1" fmla="*/ 0 w 2474499"/>
                <a:gd name="connsiteY1" fmla="*/ 0 h 5664534"/>
                <a:gd name="connsiteX2" fmla="*/ 2474499 w 2474499"/>
                <a:gd name="connsiteY2" fmla="*/ 5664534 h 5664534"/>
                <a:gd name="connsiteX3" fmla="*/ 0 w 2474499"/>
                <a:gd name="connsiteY3" fmla="*/ 5664534 h 5664534"/>
                <a:gd name="connsiteX0" fmla="*/ 73152 w 2547651"/>
                <a:gd name="connsiteY0" fmla="*/ 5664534 h 5664534"/>
                <a:gd name="connsiteX1" fmla="*/ 0 w 2547651"/>
                <a:gd name="connsiteY1" fmla="*/ 0 h 5664534"/>
                <a:gd name="connsiteX2" fmla="*/ 2547651 w 2547651"/>
                <a:gd name="connsiteY2" fmla="*/ 5664534 h 5664534"/>
                <a:gd name="connsiteX3" fmla="*/ 73152 w 2547651"/>
                <a:gd name="connsiteY3" fmla="*/ 5664534 h 5664534"/>
                <a:gd name="connsiteX0" fmla="*/ 109728 w 2584227"/>
                <a:gd name="connsiteY0" fmla="*/ 5664534 h 5664534"/>
                <a:gd name="connsiteX1" fmla="*/ 0 w 2584227"/>
                <a:gd name="connsiteY1" fmla="*/ 0 h 5664534"/>
                <a:gd name="connsiteX2" fmla="*/ 2584227 w 2584227"/>
                <a:gd name="connsiteY2" fmla="*/ 5664534 h 5664534"/>
                <a:gd name="connsiteX3" fmla="*/ 109728 w 2584227"/>
                <a:gd name="connsiteY3" fmla="*/ 5664534 h 5664534"/>
              </a:gdLst>
              <a:ahLst/>
              <a:cxnLst>
                <a:cxn ang="0">
                  <a:pos x="connsiteX0" y="connsiteY0"/>
                </a:cxn>
                <a:cxn ang="0">
                  <a:pos x="connsiteX1" y="connsiteY1"/>
                </a:cxn>
                <a:cxn ang="0">
                  <a:pos x="connsiteX2" y="connsiteY2"/>
                </a:cxn>
                <a:cxn ang="0">
                  <a:pos x="connsiteX3" y="connsiteY3"/>
                </a:cxn>
              </a:cxnLst>
              <a:rect l="l" t="t" r="r" b="b"/>
              <a:pathLst>
                <a:path w="2584227" h="5664534">
                  <a:moveTo>
                    <a:pt x="109728" y="5664534"/>
                  </a:moveTo>
                  <a:lnTo>
                    <a:pt x="0" y="0"/>
                  </a:lnTo>
                  <a:lnTo>
                    <a:pt x="2584227" y="5664534"/>
                  </a:lnTo>
                  <a:lnTo>
                    <a:pt x="109728" y="5664534"/>
                  </a:lnTo>
                  <a:close/>
                </a:path>
              </a:pathLst>
            </a:custGeom>
            <a:solidFill>
              <a:schemeClr val="bg1">
                <a:lumMod val="50000"/>
              </a:schemeClr>
            </a:solidFill>
            <a:ln>
              <a:noFill/>
            </a:ln>
            <a:effectLst>
              <a:outerShdw blurRad="165100" dist="177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ight Triangle 17"/>
            <p:cNvSpPr/>
            <p:nvPr/>
          </p:nvSpPr>
          <p:spPr>
            <a:xfrm rot="10800000" flipH="1">
              <a:off x="-1325" y="1210513"/>
              <a:ext cx="2585553" cy="5647331"/>
            </a:xfrm>
            <a:prstGeom prst="rtTriangle">
              <a:avLst/>
            </a:prstGeom>
            <a:solidFill>
              <a:srgbClr val="AA272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Flowchart: Data 2"/>
          <p:cNvSpPr/>
          <p:nvPr/>
        </p:nvSpPr>
        <p:spPr>
          <a:xfrm>
            <a:off x="-22035" y="-27383"/>
            <a:ext cx="1911096" cy="122413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81 h 10081"/>
              <a:gd name="connsiteX1" fmla="*/ 38 w 10000"/>
              <a:gd name="connsiteY1" fmla="*/ 0 h 10081"/>
              <a:gd name="connsiteX2" fmla="*/ 10000 w 10000"/>
              <a:gd name="connsiteY2" fmla="*/ 81 h 10081"/>
              <a:gd name="connsiteX3" fmla="*/ 8000 w 10000"/>
              <a:gd name="connsiteY3" fmla="*/ 10081 h 10081"/>
              <a:gd name="connsiteX4" fmla="*/ 0 w 10000"/>
              <a:gd name="connsiteY4" fmla="*/ 10081 h 10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81">
                <a:moveTo>
                  <a:pt x="0" y="10081"/>
                </a:moveTo>
                <a:cubicBezTo>
                  <a:pt x="13" y="6721"/>
                  <a:pt x="25" y="3360"/>
                  <a:pt x="38" y="0"/>
                </a:cubicBezTo>
                <a:lnTo>
                  <a:pt x="10000" y="81"/>
                </a:lnTo>
                <a:lnTo>
                  <a:pt x="8000" y="10081"/>
                </a:lnTo>
                <a:lnTo>
                  <a:pt x="0" y="10081"/>
                </a:lnTo>
                <a:close/>
              </a:path>
            </a:pathLst>
          </a:custGeom>
          <a:solidFill>
            <a:srgbClr val="AA272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GB"/>
          </a:p>
        </p:txBody>
      </p:sp>
      <p:sp>
        <p:nvSpPr>
          <p:cNvPr id="3" name="Rectangle 2">
            <a:extLst>
              <a:ext uri="{FF2B5EF4-FFF2-40B4-BE49-F238E27FC236}">
                <a16:creationId xmlns:a16="http://schemas.microsoft.com/office/drawing/2014/main" id="{6ED8F49F-F5B9-C641-9B41-15B9639CBF3D}"/>
              </a:ext>
            </a:extLst>
          </p:cNvPr>
          <p:cNvSpPr/>
          <p:nvPr/>
        </p:nvSpPr>
        <p:spPr>
          <a:xfrm>
            <a:off x="7645898" y="1811078"/>
            <a:ext cx="3964144" cy="2800767"/>
          </a:xfrm>
          <a:prstGeom prst="rect">
            <a:avLst/>
          </a:prstGeom>
        </p:spPr>
        <p:txBody>
          <a:bodyPr wrap="square">
            <a:spAutoFit/>
          </a:bodyPr>
          <a:lstStyle/>
          <a:p>
            <a:r>
              <a:rPr lang="en-US" sz="2400" b="1">
                <a:solidFill>
                  <a:schemeClr val="bg1">
                    <a:lumMod val="10000"/>
                  </a:schemeClr>
                </a:solidFill>
                <a:latin typeface="Avenir Next Medium" panose="020B0503020202020204" pitchFamily="34" charset="0"/>
              </a:rPr>
              <a:t>PROTECTIVE COATINGS</a:t>
            </a:r>
          </a:p>
          <a:p>
            <a:pPr marL="342900" indent="-342900">
              <a:buFont typeface="Arial" panose="020B0604020202020204" pitchFamily="34" charset="0"/>
              <a:buChar char="•"/>
            </a:pPr>
            <a:r>
              <a:rPr lang="en-US" sz="2000">
                <a:solidFill>
                  <a:schemeClr val="bg1">
                    <a:lumMod val="10000"/>
                  </a:schemeClr>
                </a:solidFill>
                <a:latin typeface="Avenir Next Medium" panose="020B0503020202020204" pitchFamily="34" charset="0"/>
              </a:rPr>
              <a:t>Commercial and residential applications</a:t>
            </a:r>
          </a:p>
          <a:p>
            <a:pPr marL="342900" indent="-342900">
              <a:buFont typeface="Arial" panose="020B0604020202020204" pitchFamily="34" charset="0"/>
              <a:buChar char="•"/>
            </a:pPr>
            <a:endParaRPr lang="en-US" sz="800">
              <a:solidFill>
                <a:schemeClr val="bg1">
                  <a:lumMod val="10000"/>
                </a:schemeClr>
              </a:solidFill>
              <a:latin typeface="Avenir Next Medium" panose="020B0503020202020204" pitchFamily="34" charset="0"/>
            </a:endParaRPr>
          </a:p>
          <a:p>
            <a:pPr marL="342900" indent="-342900">
              <a:buFont typeface="Arial" panose="020B0604020202020204" pitchFamily="34" charset="0"/>
              <a:buChar char="•"/>
            </a:pPr>
            <a:r>
              <a:rPr lang="en-US" sz="2000">
                <a:solidFill>
                  <a:schemeClr val="bg1">
                    <a:lumMod val="10000"/>
                  </a:schemeClr>
                </a:solidFill>
                <a:latin typeface="Avenir Next Medium" panose="020B0503020202020204" pitchFamily="34" charset="0"/>
              </a:rPr>
              <a:t>Low slope roofs on residential style construction can also benefit from protective coatings</a:t>
            </a:r>
          </a:p>
          <a:p>
            <a:endParaRPr lang="en-US" sz="2400" b="1">
              <a:solidFill>
                <a:schemeClr val="bg1">
                  <a:lumMod val="10000"/>
                </a:schemeClr>
              </a:solidFill>
            </a:endParaRPr>
          </a:p>
        </p:txBody>
      </p:sp>
    </p:spTree>
    <p:extLst>
      <p:ext uri="{BB962C8B-B14F-4D97-AF65-F5344CB8AC3E}">
        <p14:creationId xmlns:p14="http://schemas.microsoft.com/office/powerpoint/2010/main" val="1867452764"/>
      </p:ext>
    </p:extLst>
  </p:cSld>
  <p:clrMapOvr>
    <a:masterClrMapping/>
  </p:clrMapOvr>
</p:sld>
</file>

<file path=ppt/theme/theme1.xml><?xml version="1.0" encoding="utf-8"?>
<a:theme xmlns:a="http://schemas.openxmlformats.org/drawingml/2006/main" name="Office Theme">
  <a:themeElements>
    <a:clrScheme name="AA272F 1">
      <a:dk1>
        <a:srgbClr val="F8F8F8"/>
      </a:dk1>
      <a:lt1>
        <a:srgbClr val="F8F8F8"/>
      </a:lt1>
      <a:dk2>
        <a:srgbClr val="083682"/>
      </a:dk2>
      <a:lt2>
        <a:srgbClr val="F8F8F8"/>
      </a:lt2>
      <a:accent1>
        <a:srgbClr val="2EC093"/>
      </a:accent1>
      <a:accent2>
        <a:srgbClr val="54B711"/>
      </a:accent2>
      <a:accent3>
        <a:srgbClr val="37ABAB"/>
      </a:accent3>
      <a:accent4>
        <a:srgbClr val="2EC093"/>
      </a:accent4>
      <a:accent5>
        <a:srgbClr val="23A1A1"/>
      </a:accent5>
      <a:accent6>
        <a:srgbClr val="92D050"/>
      </a:accent6>
      <a:hlink>
        <a:srgbClr val="0563C1"/>
      </a:hlink>
      <a:folHlink>
        <a:srgbClr val="954F72"/>
      </a:folHlink>
    </a:clrScheme>
    <a:fontScheme name="Calib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resenterMedia.com Animated Theme">
  <a:themeElements>
    <a:clrScheme name="shield_fire">
      <a:dk1>
        <a:sysClr val="windowText" lastClr="000000"/>
      </a:dk1>
      <a:lt1>
        <a:sysClr val="window" lastClr="FFFFFF"/>
      </a:lt1>
      <a:dk2>
        <a:srgbClr val="11118D"/>
      </a:dk2>
      <a:lt2>
        <a:srgbClr val="EEECE1"/>
      </a:lt2>
      <a:accent1>
        <a:srgbClr val="3A96D0"/>
      </a:accent1>
      <a:accent2>
        <a:srgbClr val="F7291E"/>
      </a:accent2>
      <a:accent3>
        <a:srgbClr val="149FBE"/>
      </a:accent3>
      <a:accent4>
        <a:srgbClr val="81BF14"/>
      </a:accent4>
      <a:accent5>
        <a:srgbClr val="FF9933"/>
      </a:accent5>
      <a:accent6>
        <a:srgbClr val="62251F"/>
      </a:accent6>
      <a:hlink>
        <a:srgbClr val="FDFD88"/>
      </a:hlink>
      <a:folHlink>
        <a:srgbClr val="80008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6d1f950-dc78-4401-8d5a-fe16e8e31217" xsi:nil="true"/>
    <lcf76f155ced4ddcb4097134ff3c332f xmlns="29cacc0a-dd94-464d-ab09-50c5936daa9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D529599F02B294994D202EE96A7DAF0" ma:contentTypeVersion="16" ma:contentTypeDescription="Create a new document." ma:contentTypeScope="" ma:versionID="f9b1a0feebc3110346615e735287abb8">
  <xsd:schema xmlns:xsd="http://www.w3.org/2001/XMLSchema" xmlns:xs="http://www.w3.org/2001/XMLSchema" xmlns:p="http://schemas.microsoft.com/office/2006/metadata/properties" xmlns:ns2="29cacc0a-dd94-464d-ab09-50c5936daa94" xmlns:ns3="c6d1f950-dc78-4401-8d5a-fe16e8e31217" targetNamespace="http://schemas.microsoft.com/office/2006/metadata/properties" ma:root="true" ma:fieldsID="fc25a01f7f8e9d8b31c6529b5f0a5efe" ns2:_="" ns3:_="">
    <xsd:import namespace="29cacc0a-dd94-464d-ab09-50c5936daa94"/>
    <xsd:import namespace="c6d1f950-dc78-4401-8d5a-fe16e8e3121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cacc0a-dd94-464d-ab09-50c5936daa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bda97b4-f554-42f2-86eb-945221a4637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6d1f950-dc78-4401-8d5a-fe16e8e3121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30faff3-20d4-4deb-ba26-5db20d996799}" ma:internalName="TaxCatchAll" ma:showField="CatchAllData" ma:web="c6d1f950-dc78-4401-8d5a-fe16e8e312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B53B60-FA83-44EE-BC99-F25386E67883}">
  <ds:schemaRefs>
    <ds:schemaRef ds:uri="http://schemas.microsoft.com/sharepoint/v3/contenttype/forms"/>
  </ds:schemaRefs>
</ds:datastoreItem>
</file>

<file path=customXml/itemProps2.xml><?xml version="1.0" encoding="utf-8"?>
<ds:datastoreItem xmlns:ds="http://schemas.openxmlformats.org/officeDocument/2006/customXml" ds:itemID="{A698EC7A-F19B-466C-A3CF-A59D98832A9F}">
  <ds:schemaRefs>
    <ds:schemaRef ds:uri="http://www.w3.org/XML/1998/namespace"/>
    <ds:schemaRef ds:uri="http://purl.org/dc/elements/1.1/"/>
    <ds:schemaRef ds:uri="http://purl.org/dc/dcmitype/"/>
    <ds:schemaRef ds:uri="http://schemas.openxmlformats.org/package/2006/metadata/core-properties"/>
    <ds:schemaRef ds:uri="http://schemas.microsoft.com/office/2006/documentManagement/types"/>
    <ds:schemaRef ds:uri="4cef313e-60c8-4c9e-9e72-8a8c96dc5688"/>
    <ds:schemaRef ds:uri="http://schemas.microsoft.com/office/2006/metadata/properties"/>
    <ds:schemaRef ds:uri="http://schemas.microsoft.com/office/infopath/2007/PartnerControls"/>
    <ds:schemaRef ds:uri="f6de779a-3629-4df2-aa7c-a77857be39b7"/>
    <ds:schemaRef ds:uri="http://purl.org/dc/terms/"/>
    <ds:schemaRef ds:uri="c6d1f950-dc78-4401-8d5a-fe16e8e31217"/>
    <ds:schemaRef ds:uri="29cacc0a-dd94-464d-ab09-50c5936daa94"/>
  </ds:schemaRefs>
</ds:datastoreItem>
</file>

<file path=customXml/itemProps3.xml><?xml version="1.0" encoding="utf-8"?>
<ds:datastoreItem xmlns:ds="http://schemas.openxmlformats.org/officeDocument/2006/customXml" ds:itemID="{8EB2F5A3-0FCE-459B-94F5-11AFD51BA2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cacc0a-dd94-464d-ab09-50c5936daa94"/>
    <ds:schemaRef ds:uri="c6d1f950-dc78-4401-8d5a-fe16e8e312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3676</TotalTime>
  <Words>6510</Words>
  <Application>Microsoft Office PowerPoint</Application>
  <PresentationFormat>Widescreen</PresentationFormat>
  <Paragraphs>672</Paragraphs>
  <Slides>65</Slides>
  <Notes>64</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65</vt:i4>
      </vt:variant>
    </vt:vector>
  </HeadingPairs>
  <TitlesOfParts>
    <vt:vector size="78" baseType="lpstr">
      <vt:lpstr>Arial</vt:lpstr>
      <vt:lpstr>Arial Rounded MT Bold</vt:lpstr>
      <vt:lpstr>Avenir Next</vt:lpstr>
      <vt:lpstr>Avenir Next Medium</vt:lpstr>
      <vt:lpstr>Calibri</vt:lpstr>
      <vt:lpstr>Courier New</vt:lpstr>
      <vt:lpstr>Franklin Gothic Heavy</vt:lpstr>
      <vt:lpstr>Tahoma</vt:lpstr>
      <vt:lpstr>Times New Roman</vt:lpstr>
      <vt:lpstr>Wingdings</vt:lpstr>
      <vt:lpstr>Office Theme</vt:lpstr>
      <vt:lpstr>1_PresenterMedia.com Animated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Knowledge Check</vt:lpstr>
      <vt:lpstr>Sustainable Roofing Solutions </vt:lpstr>
      <vt:lpstr>PowerPoint Presentation</vt:lpstr>
      <vt:lpstr>PowerPoint Presentation</vt:lpstr>
      <vt:lpstr>PowerPoint Presentation</vt:lpstr>
      <vt:lpstr>PowerPoint Presentation</vt:lpstr>
      <vt:lpstr>Reflective Roof Coatings</vt:lpstr>
      <vt:lpstr>Reflective Coatings: How Do They Do It?</vt:lpstr>
      <vt:lpstr>Reflective Coatings: How do they Do It? </vt:lpstr>
      <vt:lpstr>Benefits of Reflective Coatings  Environment</vt:lpstr>
      <vt:lpstr>PowerPoint Presentation</vt:lpstr>
      <vt:lpstr>Knowledge Check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Knowledge Check </vt:lpstr>
      <vt:lpstr>Sustainable Solutions </vt:lpstr>
      <vt:lpstr>PowerPoint Presentation</vt:lpstr>
      <vt:lpstr>PowerPoint Presentation</vt:lpstr>
      <vt:lpstr>PowerPoint Presentation</vt:lpstr>
      <vt:lpstr>Sustainable Solutions </vt:lpstr>
      <vt:lpstr>Knowledge Check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Nadia Yadallee</dc:creator>
  <cp:lastModifiedBy>Kenny M Kave</cp:lastModifiedBy>
  <cp:revision>3</cp:revision>
  <dcterms:created xsi:type="dcterms:W3CDTF">2018-03-16T21:39:01Z</dcterms:created>
  <dcterms:modified xsi:type="dcterms:W3CDTF">2022-10-04T12:47:00Z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0x0101006D529599F02B294994D202EE96A7DAF0</vt:lpwstr>
  </property>
</Properties>
</file>